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Lst>
  <p:sldSz cy="5143500" cx="9144000"/>
  <p:notesSz cx="6858000" cy="9144000"/>
  <p:embeddedFontLst>
    <p:embeddedFont>
      <p:font typeface="Share Tech Mono"/>
      <p:regular r:id="rId113"/>
    </p:embeddedFont>
    <p:embeddedFont>
      <p:font typeface="Roboto Mono"/>
      <p:regular r:id="rId114"/>
      <p:bold r:id="rId115"/>
      <p:italic r:id="rId116"/>
      <p:boldItalic r:id="rId117"/>
    </p:embeddedFont>
    <p:embeddedFont>
      <p:font typeface="Exo"/>
      <p:regular r:id="rId118"/>
      <p:bold r:id="rId119"/>
      <p:italic r:id="rId120"/>
      <p:boldItalic r:id="rId121"/>
    </p:embeddedFont>
    <p:embeddedFont>
      <p:font typeface="Source Sans Pro"/>
      <p:regular r:id="rId122"/>
      <p:bold r:id="rId123"/>
      <p:italic r:id="rId124"/>
      <p:boldItalic r:id="rId125"/>
    </p:embeddedFont>
    <p:embeddedFont>
      <p:font typeface="Exo Light"/>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Blake John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645A4DC-7DF1-46E4-8F1B-7F8B7E5D23B3}">
  <a:tblStyle styleId="{4645A4DC-7DF1-46E4-8F1B-7F8B7E5D23B3}"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ExoLight-boldItalic.fntdata"/><Relationship Id="rId128" Type="http://schemas.openxmlformats.org/officeDocument/2006/relationships/font" Target="fonts/ExoLight-italic.fntdata"/><Relationship Id="rId127" Type="http://schemas.openxmlformats.org/officeDocument/2006/relationships/font" Target="fonts/ExoLight-bold.fntdata"/><Relationship Id="rId126" Type="http://schemas.openxmlformats.org/officeDocument/2006/relationships/font" Target="fonts/ExoLight-regular.fntdata"/><Relationship Id="rId26" Type="http://schemas.openxmlformats.org/officeDocument/2006/relationships/slide" Target="slides/slide19.xml"/><Relationship Id="rId121" Type="http://schemas.openxmlformats.org/officeDocument/2006/relationships/font" Target="fonts/Exo-boldItalic.fntdata"/><Relationship Id="rId25" Type="http://schemas.openxmlformats.org/officeDocument/2006/relationships/slide" Target="slides/slide18.xml"/><Relationship Id="rId120" Type="http://schemas.openxmlformats.org/officeDocument/2006/relationships/font" Target="fonts/Exo-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SourceSansPro-boldItalic.fntdata"/><Relationship Id="rId29" Type="http://schemas.openxmlformats.org/officeDocument/2006/relationships/slide" Target="slides/slide22.xml"/><Relationship Id="rId124" Type="http://schemas.openxmlformats.org/officeDocument/2006/relationships/font" Target="fonts/SourceSansPro-italic.fntdata"/><Relationship Id="rId123" Type="http://schemas.openxmlformats.org/officeDocument/2006/relationships/font" Target="fonts/SourceSansPro-bold.fntdata"/><Relationship Id="rId122" Type="http://schemas.openxmlformats.org/officeDocument/2006/relationships/font" Target="fonts/SourceSansPro-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Exo-regular.fntdata"/><Relationship Id="rId117" Type="http://schemas.openxmlformats.org/officeDocument/2006/relationships/font" Target="fonts/RobotoMono-boldItalic.fntdata"/><Relationship Id="rId116" Type="http://schemas.openxmlformats.org/officeDocument/2006/relationships/font" Target="fonts/RobotoMono-italic.fntdata"/><Relationship Id="rId115" Type="http://schemas.openxmlformats.org/officeDocument/2006/relationships/font" Target="fonts/RobotoMono-bold.fntdata"/><Relationship Id="rId119" Type="http://schemas.openxmlformats.org/officeDocument/2006/relationships/font" Target="fonts/Exo-bold.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Mono-regular.fntdata"/><Relationship Id="rId18" Type="http://schemas.openxmlformats.org/officeDocument/2006/relationships/slide" Target="slides/slide11.xml"/><Relationship Id="rId113" Type="http://schemas.openxmlformats.org/officeDocument/2006/relationships/font" Target="fonts/ShareTechMono-regular.fntdata"/><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1-15T20:37:14.744">
    <p:pos x="6000" y="0"/>
    <p:text>Why is there a phase qubit energy spectrum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3" name="Shape 30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Calibri"/>
              <a:buNone/>
            </a:pPr>
            <a:r>
              <a:rPr b="0" i="0" lang="en" sz="1100" u="none" cap="none" strike="noStrike">
                <a:solidFill>
                  <a:schemeClr val="dk1"/>
                </a:solidFill>
                <a:latin typeface="Arial"/>
                <a:ea typeface="Arial"/>
                <a:cs typeface="Arial"/>
                <a:sym typeface="Arial"/>
              </a:rPr>
              <a:t>No change needed</a:t>
            </a:r>
            <a:endParaRPr/>
          </a:p>
        </p:txBody>
      </p:sp>
      <p:sp>
        <p:nvSpPr>
          <p:cNvPr id="304" name="Shape 304"/>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Shape 17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3" name="Shape 171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Shape 17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26" name="Shape 172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Shape 17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4" name="Shape 173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Shape 17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53" name="Shape 175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1" name="Shape 1771"/>
        <p:cNvGrpSpPr/>
        <p:nvPr/>
      </p:nvGrpSpPr>
      <p:grpSpPr>
        <a:xfrm>
          <a:off x="0" y="0"/>
          <a:ext cx="0" cy="0"/>
          <a:chOff x="0" y="0"/>
          <a:chExt cx="0" cy="0"/>
        </a:xfrm>
      </p:grpSpPr>
      <p:sp>
        <p:nvSpPr>
          <p:cNvPr id="1772" name="Shape 17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3" name="Shape 177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4" name="Shape 1794"/>
        <p:cNvGrpSpPr/>
        <p:nvPr/>
      </p:nvGrpSpPr>
      <p:grpSpPr>
        <a:xfrm>
          <a:off x="0" y="0"/>
          <a:ext cx="0" cy="0"/>
          <a:chOff x="0" y="0"/>
          <a:chExt cx="0" cy="0"/>
        </a:xfrm>
      </p:grpSpPr>
      <p:sp>
        <p:nvSpPr>
          <p:cNvPr id="1795" name="Shape 17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96" name="Shape 179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Hybrid computing interplay to optimize over large data-sets</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CPU is for hyper parameter optimization</a:t>
            </a:r>
            <a:endParaRPr sz="1400"/>
          </a:p>
          <a:p>
            <a:pPr indent="0" lvl="0" marL="0" rtl="0">
              <a:spcBef>
                <a:spcPts val="0"/>
              </a:spcBef>
              <a:spcAft>
                <a:spcPts val="0"/>
              </a:spcAft>
              <a:buNone/>
            </a:pPr>
            <a:r>
              <a:rPr lang="en" sz="1400"/>
              <a:t>QPU is for getting a better search direction/better gradient/ non-greedy function call/ over large data-set.</a:t>
            </a:r>
            <a:endParaRPr sz="1400"/>
          </a:p>
          <a:p>
            <a:pPr indent="0" lvl="0" marL="0" rtl="0">
              <a:spcBef>
                <a:spcPts val="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Hybrid computing interplay to optimize over large data-sets</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CPU is for hyper parameter optimization</a:t>
            </a:r>
            <a:endParaRPr sz="1400"/>
          </a:p>
          <a:p>
            <a:pPr indent="0" lvl="0" marL="0" rtl="0">
              <a:spcBef>
                <a:spcPts val="0"/>
              </a:spcBef>
              <a:spcAft>
                <a:spcPts val="0"/>
              </a:spcAft>
              <a:buNone/>
            </a:pPr>
            <a:r>
              <a:rPr lang="en" sz="1400"/>
              <a:t>QPU is for getting a better search direction/better gradient/ non-greedy function call/ over large data-set.</a:t>
            </a:r>
            <a:endParaRPr sz="1400"/>
          </a:p>
          <a:p>
            <a:pPr indent="0" lvl="0" marL="0" rtl="0">
              <a:spcBef>
                <a:spcPts val="0"/>
              </a:spcBef>
              <a:spcAft>
                <a:spcPts val="0"/>
              </a:spcAft>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Hybrid computing interplay to optimize over large data-sets</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CPU is for hyper parameter optimization</a:t>
            </a:r>
            <a:endParaRPr sz="1400"/>
          </a:p>
          <a:p>
            <a:pPr indent="0" lvl="0" marL="0" rtl="0">
              <a:spcBef>
                <a:spcPts val="0"/>
              </a:spcBef>
              <a:spcAft>
                <a:spcPts val="0"/>
              </a:spcAft>
              <a:buNone/>
            </a:pPr>
            <a:r>
              <a:rPr lang="en" sz="1400"/>
              <a:t>QPU is for getting a better search direction/better gradient/ non-greedy function call/ over large data-set.</a:t>
            </a:r>
            <a:endParaRPr sz="1400"/>
          </a:p>
          <a:p>
            <a:pPr indent="0" lvl="0" marL="0" rtl="0">
              <a:spcBef>
                <a:spcPts val="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685800" y="4400550"/>
            <a:ext cx="5486400" cy="3600300"/>
          </a:xfrm>
          <a:prstGeom prst="rect">
            <a:avLst/>
          </a:prstGeom>
          <a:noFill/>
          <a:ln>
            <a:noFill/>
          </a:ln>
        </p:spPr>
        <p:txBody>
          <a:bodyPr anchorCtr="0" anchor="ctr" bIns="90325" lIns="90325" spcFirstLastPara="1" rIns="90325" wrap="square" tIns="90325">
            <a:noAutofit/>
          </a:bodyPr>
          <a:lstStyle/>
          <a:p>
            <a:pPr indent="0" lvl="0" marL="0" rtl="0">
              <a:spcBef>
                <a:spcPts val="0"/>
              </a:spcBef>
              <a:spcAft>
                <a:spcPts val="0"/>
              </a:spcAft>
              <a:buNone/>
            </a:pPr>
            <a:r>
              <a:t/>
            </a:r>
            <a:endParaRPr sz="1400"/>
          </a:p>
        </p:txBody>
      </p:sp>
      <p:sp>
        <p:nvSpPr>
          <p:cNvPr id="433" name="Shape 433"/>
          <p:cNvSpPr/>
          <p:nvPr>
            <p:ph idx="2" type="sldImg"/>
          </p:nvPr>
        </p:nvSpPr>
        <p:spPr>
          <a:xfrm>
            <a:off x="695512" y="1142608"/>
            <a:ext cx="5466900" cy="3086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2" name="Shape 46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 certain phases there is no tunneling!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0" i="0" lang="en" sz="1100" u="none" cap="none" strike="noStrike">
                <a:solidFill>
                  <a:schemeClr val="dk1"/>
                </a:solidFill>
                <a:latin typeface="Arial"/>
                <a:ea typeface="Arial"/>
                <a:cs typeface="Arial"/>
                <a:sym typeface="Arial"/>
              </a:rPr>
              <a:t>But what you need to tackle them is real quantum hardware. </a:t>
            </a:r>
            <a:r>
              <a:rPr b="1" i="0" lang="en" sz="1100" u="none" cap="none" strike="noStrike">
                <a:solidFill>
                  <a:schemeClr val="dk1"/>
                </a:solidFill>
                <a:latin typeface="Arial"/>
                <a:ea typeface="Arial"/>
                <a:cs typeface="Arial"/>
                <a:sym typeface="Arial"/>
              </a:rPr>
              <a:t>Our core innovation at Rigetti</a:t>
            </a:r>
            <a:r>
              <a:rPr b="0" i="0" lang="en" sz="1100" u="none" cap="none" strike="noStrike">
                <a:solidFill>
                  <a:schemeClr val="dk1"/>
                </a:solidFill>
                <a:latin typeface="Arial"/>
                <a:ea typeface="Arial"/>
                <a:cs typeface="Arial"/>
                <a:sym typeface="Arial"/>
              </a:rPr>
              <a:t> has been to build a </a:t>
            </a:r>
            <a:r>
              <a:rPr b="1" i="0" lang="en" sz="1100" u="none" cap="none" strike="noStrike">
                <a:solidFill>
                  <a:schemeClr val="dk1"/>
                </a:solidFill>
                <a:latin typeface="Arial"/>
                <a:ea typeface="Arial"/>
                <a:cs typeface="Arial"/>
                <a:sym typeface="Arial"/>
              </a:rPr>
              <a:t>chip architecture that can scale</a:t>
            </a:r>
            <a:r>
              <a:rPr b="0" i="0" lang="en" sz="1100" u="none" cap="none" strike="noStrike">
                <a:solidFill>
                  <a:schemeClr val="dk1"/>
                </a:solidFill>
                <a:latin typeface="Arial"/>
                <a:ea typeface="Arial"/>
                <a:cs typeface="Arial"/>
                <a:sym typeface="Arial"/>
              </a:rPr>
              <a:t>, that is, to turn qubits into quantum integrated circuits that enable the integration of more and more qubits onto a single chip over time.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Over the past year and a half, we’ve doubled the number of qubits on our chips every six months. This is one of our 8-qubit processors, one of the world’s very first true quantum computers.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In June, </a:t>
            </a:r>
            <a:r>
              <a:rPr b="1" i="0" lang="en" sz="1100" u="none" cap="none" strike="noStrike">
                <a:solidFill>
                  <a:schemeClr val="dk1"/>
                </a:solidFill>
                <a:latin typeface="Arial"/>
                <a:ea typeface="Arial"/>
                <a:cs typeface="Arial"/>
                <a:sym typeface="Arial"/>
              </a:rPr>
              <a:t>we announced the opening of our captive foundry </a:t>
            </a:r>
            <a:r>
              <a:rPr b="0" i="0" lang="en" sz="1100" u="none" cap="none" strike="noStrike">
                <a:solidFill>
                  <a:schemeClr val="dk1"/>
                </a:solidFill>
                <a:latin typeface="Arial"/>
                <a:ea typeface="Arial"/>
                <a:cs typeface="Arial"/>
                <a:sym typeface="Arial"/>
              </a:rPr>
              <a:t>– Fab-1 – the world’s first commercial quantum integrated circuit facility. Using Fab-1 we are able to </a:t>
            </a:r>
            <a:r>
              <a:rPr b="1" i="0" lang="en" sz="1100" u="none" cap="none" strike="noStrike">
                <a:solidFill>
                  <a:schemeClr val="dk1"/>
                </a:solidFill>
                <a:latin typeface="Arial"/>
                <a:ea typeface="Arial"/>
                <a:cs typeface="Arial"/>
                <a:sym typeface="Arial"/>
              </a:rPr>
              <a:t>run a cycle time of three weeks</a:t>
            </a:r>
            <a:r>
              <a:rPr b="0" i="0" lang="en" sz="1100" u="none" cap="none" strike="noStrike">
                <a:solidFill>
                  <a:schemeClr val="dk1"/>
                </a:solidFill>
                <a:latin typeface="Arial"/>
                <a:ea typeface="Arial"/>
                <a:cs typeface="Arial"/>
                <a:sym typeface="Arial"/>
              </a:rPr>
              <a:t> between a design innovation, and having a manufactured chip to test in the lab – that’s unheard of in this industry.</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en" sz="1100" u="none" cap="none" strike="noStrike">
                <a:solidFill>
                  <a:schemeClr val="dk1"/>
                </a:solidFill>
                <a:latin typeface="Arial"/>
                <a:ea typeface="Arial"/>
                <a:cs typeface="Arial"/>
                <a:sym typeface="Arial"/>
              </a:rPr>
            </a:br>
            <a:r>
              <a:rPr b="1" i="0" lang="en" sz="1100" u="none" cap="none" strike="noStrike">
                <a:solidFill>
                  <a:schemeClr val="dk1"/>
                </a:solidFill>
                <a:latin typeface="Arial"/>
                <a:ea typeface="Arial"/>
                <a:cs typeface="Arial"/>
                <a:sym typeface="Arial"/>
              </a:rPr>
              <a:t>With the capability our fab has unlocked</a:t>
            </a:r>
            <a:r>
              <a:rPr b="0" i="0" lang="en" sz="1100" u="none" cap="none" strike="noStrike">
                <a:solidFill>
                  <a:schemeClr val="dk1"/>
                </a:solidFill>
                <a:latin typeface="Arial"/>
                <a:ea typeface="Arial"/>
                <a:cs typeface="Arial"/>
                <a:sym typeface="Arial"/>
              </a:rPr>
              <a:t>, we have begun the design and manufacturing of 20 qubit chips. We will be testing those in the coming weeks. In the first half of next year, we will begin testing chips at the supremacy scale, which is around 60 qubits.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 picture of coil</a:t>
            </a:r>
            <a:endParaRPr/>
          </a:p>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8" name="Shape 57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3" name="Shape 60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Shape 6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3" name="Shape 63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5" name="Shape 66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5" name="Shape 67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Clifford group generared by: CZ, H, PHASE(pi/2)</a:t>
            </a:r>
            <a:endParaRPr sz="1100">
              <a:solidFill>
                <a:schemeClr val="dk1"/>
              </a:solidFill>
            </a:endParaRPr>
          </a:p>
          <a:p>
            <a:pPr indent="0" lvl="0" marL="0" marR="0" rtl="0" algn="l">
              <a:spcBef>
                <a:spcPts val="0"/>
              </a:spcBef>
              <a:spcAft>
                <a:spcPts val="0"/>
              </a:spcAft>
              <a:buClr>
                <a:schemeClr val="dk1"/>
              </a:buClr>
              <a:buFont typeface="Arial"/>
              <a:buNone/>
            </a:pPr>
            <a:r>
              <a:rPr lang="en" sz="1100">
                <a:solidFill>
                  <a:schemeClr val="dk1"/>
                </a:solidFill>
              </a:rPr>
              <a:t>Clifford group is not a universal set and can be simulated efficiently on a classical computer</a:t>
            </a:r>
            <a:endParaRPr sz="11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0" i="0" lang="en" sz="1100" u="none" cap="none" strike="noStrike">
                <a:solidFill>
                  <a:schemeClr val="dk1"/>
                </a:solidFill>
                <a:latin typeface="Arial"/>
                <a:ea typeface="Arial"/>
                <a:cs typeface="Arial"/>
                <a:sym typeface="Arial"/>
              </a:rPr>
              <a:t>But what you need to tackle them is real quantum hardware. </a:t>
            </a:r>
            <a:r>
              <a:rPr b="1" i="0" lang="en" sz="1100" u="none" cap="none" strike="noStrike">
                <a:solidFill>
                  <a:schemeClr val="dk1"/>
                </a:solidFill>
                <a:latin typeface="Arial"/>
                <a:ea typeface="Arial"/>
                <a:cs typeface="Arial"/>
                <a:sym typeface="Arial"/>
              </a:rPr>
              <a:t>Our core innovation at Rigetti</a:t>
            </a:r>
            <a:r>
              <a:rPr b="0" i="0" lang="en" sz="1100" u="none" cap="none" strike="noStrike">
                <a:solidFill>
                  <a:schemeClr val="dk1"/>
                </a:solidFill>
                <a:latin typeface="Arial"/>
                <a:ea typeface="Arial"/>
                <a:cs typeface="Arial"/>
                <a:sym typeface="Arial"/>
              </a:rPr>
              <a:t> has been to build a </a:t>
            </a:r>
            <a:r>
              <a:rPr b="1" i="0" lang="en" sz="1100" u="none" cap="none" strike="noStrike">
                <a:solidFill>
                  <a:schemeClr val="dk1"/>
                </a:solidFill>
                <a:latin typeface="Arial"/>
                <a:ea typeface="Arial"/>
                <a:cs typeface="Arial"/>
                <a:sym typeface="Arial"/>
              </a:rPr>
              <a:t>chip architecture that can scale</a:t>
            </a:r>
            <a:r>
              <a:rPr b="0" i="0" lang="en" sz="1100" u="none" cap="none" strike="noStrike">
                <a:solidFill>
                  <a:schemeClr val="dk1"/>
                </a:solidFill>
                <a:latin typeface="Arial"/>
                <a:ea typeface="Arial"/>
                <a:cs typeface="Arial"/>
                <a:sym typeface="Arial"/>
              </a:rPr>
              <a:t>, that is, to turn qubits into quantum integrated circuits that enable the integration of more and more qubits onto a single chip over time.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Over the past year and a half, we’ve doubled the number of qubits on our chips every six months. This is one of our 8-qubit processors, one of the world’s very first true quantum computers.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In June, </a:t>
            </a:r>
            <a:r>
              <a:rPr b="1" i="0" lang="en" sz="1100" u="none" cap="none" strike="noStrike">
                <a:solidFill>
                  <a:schemeClr val="dk1"/>
                </a:solidFill>
                <a:latin typeface="Arial"/>
                <a:ea typeface="Arial"/>
                <a:cs typeface="Arial"/>
                <a:sym typeface="Arial"/>
              </a:rPr>
              <a:t>we announced the opening of our captive foundry </a:t>
            </a:r>
            <a:r>
              <a:rPr b="0" i="0" lang="en" sz="1100" u="none" cap="none" strike="noStrike">
                <a:solidFill>
                  <a:schemeClr val="dk1"/>
                </a:solidFill>
                <a:latin typeface="Arial"/>
                <a:ea typeface="Arial"/>
                <a:cs typeface="Arial"/>
                <a:sym typeface="Arial"/>
              </a:rPr>
              <a:t>– Fab-1 – the world’s first commercial quantum integrated circuit facility. Using Fab-1 we are able to </a:t>
            </a:r>
            <a:r>
              <a:rPr b="1" i="0" lang="en" sz="1100" u="none" cap="none" strike="noStrike">
                <a:solidFill>
                  <a:schemeClr val="dk1"/>
                </a:solidFill>
                <a:latin typeface="Arial"/>
                <a:ea typeface="Arial"/>
                <a:cs typeface="Arial"/>
                <a:sym typeface="Arial"/>
              </a:rPr>
              <a:t>run a cycle time of three weeks</a:t>
            </a:r>
            <a:r>
              <a:rPr b="0" i="0" lang="en" sz="1100" u="none" cap="none" strike="noStrike">
                <a:solidFill>
                  <a:schemeClr val="dk1"/>
                </a:solidFill>
                <a:latin typeface="Arial"/>
                <a:ea typeface="Arial"/>
                <a:cs typeface="Arial"/>
                <a:sym typeface="Arial"/>
              </a:rPr>
              <a:t> between a design innovation, and having a manufactured chip to test in the lab – that’s unheard of in this industry.</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en" sz="1100" u="none" cap="none" strike="noStrike">
                <a:solidFill>
                  <a:schemeClr val="dk1"/>
                </a:solidFill>
                <a:latin typeface="Arial"/>
                <a:ea typeface="Arial"/>
                <a:cs typeface="Arial"/>
                <a:sym typeface="Arial"/>
              </a:rPr>
            </a:br>
            <a:r>
              <a:rPr b="1" i="0" lang="en" sz="1100" u="none" cap="none" strike="noStrike">
                <a:solidFill>
                  <a:schemeClr val="dk1"/>
                </a:solidFill>
                <a:latin typeface="Arial"/>
                <a:ea typeface="Arial"/>
                <a:cs typeface="Arial"/>
                <a:sym typeface="Arial"/>
              </a:rPr>
              <a:t>With the capability our fab has unlocked</a:t>
            </a:r>
            <a:r>
              <a:rPr b="0" i="0" lang="en" sz="1100" u="none" cap="none" strike="noStrike">
                <a:solidFill>
                  <a:schemeClr val="dk1"/>
                </a:solidFill>
                <a:latin typeface="Arial"/>
                <a:ea typeface="Arial"/>
                <a:cs typeface="Arial"/>
                <a:sym typeface="Arial"/>
              </a:rPr>
              <a:t>, we have begun the design and manufacturing of 20 qubit chips. We will be testing those in the coming weeks. In the first half of next year, we will begin testing chips at the supremacy scale, which is around 60 qubits.</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en"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Thank Will</a:t>
            </a:r>
            <a:endParaRPr/>
          </a:p>
          <a:p>
            <a:pPr indent="-298450" lvl="0" marL="457200" rtl="0">
              <a:spcBef>
                <a:spcPts val="0"/>
              </a:spcBef>
              <a:spcAft>
                <a:spcPts val="0"/>
              </a:spcAft>
              <a:buSzPts val="1100"/>
              <a:buChar char="●"/>
            </a:pPr>
            <a:r>
              <a:rPr lang="en"/>
              <a:t>Intro to Robert</a:t>
            </a:r>
            <a:endParaRPr/>
          </a:p>
          <a:p>
            <a:pPr indent="-298450" lvl="0" marL="457200" rtl="0">
              <a:spcBef>
                <a:spcPts val="0"/>
              </a:spcBef>
              <a:spcAft>
                <a:spcPts val="0"/>
              </a:spcAft>
              <a:buSzPts val="1100"/>
              <a:buChar char="●"/>
            </a:pPr>
            <a:r>
              <a:rPr lang="en"/>
              <a:t>Quil is an instruction language for a very broad class of quantum machines.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Shape 7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6" name="Shape 7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5" name="Shape 7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Quil is a classical/quantum hybrid algorithm, and I’d like to motivate that with an example.</a:t>
            </a:r>
            <a:endParaRPr/>
          </a:p>
          <a:p>
            <a:pPr indent="-298450" lvl="0" marL="457200" rtl="0">
              <a:spcBef>
                <a:spcPts val="0"/>
              </a:spcBef>
              <a:spcAft>
                <a:spcPts val="0"/>
              </a:spcAft>
              <a:buSzPts val="1100"/>
              <a:buChar char="●"/>
            </a:pPr>
            <a:r>
              <a:rPr lang="en"/>
              <a:t>This is the standard quantum teleportation algorithm you’d find within the first few lectures on QC.</a:t>
            </a:r>
            <a:endParaRPr/>
          </a:p>
          <a:p>
            <a:pPr indent="-298450" lvl="0" marL="457200" rtl="0">
              <a:spcBef>
                <a:spcPts val="0"/>
              </a:spcBef>
              <a:spcAft>
                <a:spcPts val="0"/>
              </a:spcAft>
              <a:buSzPts val="1100"/>
              <a:buChar char="●"/>
            </a:pPr>
            <a:r>
              <a:rPr lang="en"/>
              <a:t>It has the standard bits—unitary matrices and measurements—but on the right, we have this funny business with bits. Where do they go? What can we do with them?</a:t>
            </a:r>
            <a:endParaRPr/>
          </a:p>
          <a:p>
            <a:pPr indent="-298450" lvl="0" marL="457200" rtl="0">
              <a:spcBef>
                <a:spcPts val="0"/>
              </a:spcBef>
              <a:spcAft>
                <a:spcPts val="0"/>
              </a:spcAft>
              <a:buSzPts val="1100"/>
              <a:buChar char="●"/>
            </a:pPr>
            <a:r>
              <a:rPr lang="en"/>
              <a:t>Let’s look at the underlying formalism to Quil.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Quil is an instruction language for an abstract state machine.</a:t>
            </a:r>
            <a:endParaRPr/>
          </a:p>
          <a:p>
            <a:pPr indent="-298450" lvl="0" marL="457200" rtl="0">
              <a:spcBef>
                <a:spcPts val="0"/>
              </a:spcBef>
              <a:spcAft>
                <a:spcPts val="0"/>
              </a:spcAft>
              <a:buSzPts val="1100"/>
              <a:buChar char="●"/>
            </a:pPr>
            <a:r>
              <a:rPr lang="en"/>
              <a:t>The abstract state machine has a set of states, and corresponding instructions to affect those states.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7" name="Shape 7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Here, we see the three principal states of the QAM.</a:t>
            </a:r>
            <a:endParaRPr/>
          </a:p>
          <a:p>
            <a:pPr indent="-298450" lvl="1" marL="914400" rtl="0">
              <a:spcBef>
                <a:spcPts val="0"/>
              </a:spcBef>
              <a:spcAft>
                <a:spcPts val="0"/>
              </a:spcAft>
              <a:buSzPts val="1100"/>
              <a:buChar char="○"/>
            </a:pPr>
            <a:r>
              <a:rPr lang="en"/>
              <a:t>Quantum state, which is affected primarily by a set of gates</a:t>
            </a:r>
            <a:endParaRPr/>
          </a:p>
          <a:p>
            <a:pPr indent="-298450" lvl="1" marL="914400" rtl="0">
              <a:spcBef>
                <a:spcPts val="0"/>
              </a:spcBef>
              <a:spcAft>
                <a:spcPts val="0"/>
              </a:spcAft>
              <a:buSzPts val="1100"/>
              <a:buChar char="○"/>
            </a:pPr>
            <a:r>
              <a:rPr lang="en"/>
              <a:t>Classical state, which is affected by classical instructions, as well as measurement, which is the bridge between quantum and classical data</a:t>
            </a:r>
            <a:endParaRPr/>
          </a:p>
          <a:p>
            <a:pPr indent="-298450" lvl="1" marL="914400" rtl="0">
              <a:spcBef>
                <a:spcPts val="0"/>
              </a:spcBef>
              <a:spcAft>
                <a:spcPts val="0"/>
              </a:spcAft>
              <a:buSzPts val="1100"/>
              <a:buChar char="○"/>
            </a:pPr>
            <a:r>
              <a:rPr lang="en"/>
              <a:t>Execution state, which is the state of the control of the program. This is affected by jump-like or loop-like instructions.</a:t>
            </a:r>
            <a:endParaRPr/>
          </a:p>
          <a:p>
            <a:pPr indent="-298450" lvl="0" marL="457200" rtl="0">
              <a:spcBef>
                <a:spcPts val="0"/>
              </a:spcBef>
              <a:spcAft>
                <a:spcPts val="0"/>
              </a:spcAft>
              <a:buSzPts val="1100"/>
              <a:buChar char="●"/>
            </a:pPr>
            <a:r>
              <a:rPr lang="en"/>
              <a:t>On the right we see an example Quil program with sample instructions from each of these three classes. Let’s step through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The first instruction is a hadamard on q 3, which of course will bring q 3 into the plus state.</a:t>
            </a:r>
            <a:endParaRPr/>
          </a:p>
          <a:p>
            <a:pPr indent="-298450" lvl="0" marL="457200" rtl="0">
              <a:spcBef>
                <a:spcPts val="0"/>
              </a:spcBef>
              <a:spcAft>
                <a:spcPts val="0"/>
              </a:spcAft>
              <a:buSzPts val="1100"/>
              <a:buChar char="●"/>
            </a:pPr>
            <a:r>
              <a:rPr lang="en"/>
              <a:t>The execution state is also trivially affected since we have to move one instruction down the sequence.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0" name="Shape 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The next instruction, probably my favorite, has the most interesting effect.</a:t>
            </a:r>
            <a:endParaRPr/>
          </a:p>
          <a:p>
            <a:pPr indent="-298450" lvl="0" marL="457200" rtl="0">
              <a:spcBef>
                <a:spcPts val="0"/>
              </a:spcBef>
              <a:spcAft>
                <a:spcPts val="0"/>
              </a:spcAft>
              <a:buSzPts val="1100"/>
              <a:buChar char="●"/>
            </a:pPr>
            <a:r>
              <a:rPr lang="en"/>
              <a:t>It says to measure qubit 3, and deposit it into bit number 4. The brackets indicate classical memory.</a:t>
            </a:r>
            <a:endParaRPr/>
          </a:p>
          <a:p>
            <a:pPr indent="-298450" lvl="0" marL="457200" rtl="0">
              <a:spcBef>
                <a:spcPts val="0"/>
              </a:spcBef>
              <a:spcAft>
                <a:spcPts val="0"/>
              </a:spcAft>
              <a:buSzPts val="1100"/>
              <a:buChar char="●"/>
            </a:pPr>
            <a:r>
              <a:rPr lang="en"/>
              <a:t>It changes both the quantum state and classical state simultaneously.</a:t>
            </a:r>
            <a:endParaRPr/>
          </a:p>
          <a:p>
            <a:pPr indent="-298450" lvl="0" marL="457200" rtl="0">
              <a:spcBef>
                <a:spcPts val="0"/>
              </a:spcBef>
              <a:spcAft>
                <a:spcPts val="0"/>
              </a:spcAft>
              <a:buSzPts val="1100"/>
              <a:buChar char="●"/>
            </a:pPr>
            <a:r>
              <a:rPr lang="en"/>
              <a:t>Since measurement is non-deterministic, our possible states branch depending on whether we measure 0 or 1.</a:t>
            </a:r>
            <a:endParaRPr/>
          </a:p>
          <a:p>
            <a:pPr indent="-298450" lvl="1" marL="914400" rtl="0">
              <a:spcBef>
                <a:spcPts val="0"/>
              </a:spcBef>
              <a:spcAft>
                <a:spcPts val="0"/>
              </a:spcAft>
              <a:buSzPts val="1100"/>
              <a:buChar char="○"/>
            </a:pPr>
            <a:r>
              <a:rPr lang="en"/>
              <a:t>In the case we measure 0, then our classical state, in this case, does not change.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Shape 7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8" name="Shape 7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The last instruction is a JUMP. It allows us to jump anywhere in the program, conditional on a bit in classical memory.</a:t>
            </a:r>
            <a:endParaRPr/>
          </a:p>
          <a:p>
            <a:pPr indent="-298450" lvl="0" marL="457200" rtl="0">
              <a:spcBef>
                <a:spcPts val="0"/>
              </a:spcBef>
              <a:spcAft>
                <a:spcPts val="0"/>
              </a:spcAft>
              <a:buSzPts val="1100"/>
              <a:buChar char="●"/>
            </a:pPr>
            <a:r>
              <a:rPr lang="en"/>
              <a:t>We will see later how this helps us express some traditional circuit notation.</a:t>
            </a:r>
            <a:endParaRPr/>
          </a:p>
          <a:p>
            <a:pPr indent="-298450" lvl="0" marL="457200" rtl="0">
              <a:spcBef>
                <a:spcPts val="0"/>
              </a:spcBef>
              <a:spcAft>
                <a:spcPts val="0"/>
              </a:spcAft>
              <a:buSzPts val="1100"/>
              <a:buChar char="●"/>
            </a:pPr>
            <a:r>
              <a:rPr lang="en"/>
              <a:t>For those familiar, kappa is similar to a CPU’s “program counter”, and the program counter is changed depending on bit number 5.</a:t>
            </a:r>
            <a:endParaRPr/>
          </a:p>
          <a:p>
            <a:pPr indent="-298450" lvl="0" marL="457200" rtl="0">
              <a:spcBef>
                <a:spcPts val="0"/>
              </a:spcBef>
              <a:spcAft>
                <a:spcPts val="0"/>
              </a:spcAft>
              <a:buSzPts val="1100"/>
              <a:buChar char="●"/>
            </a:pPr>
            <a:r>
              <a:rPr lang="en"/>
              <a:t>The state machine model of Quil and the QAM is very helpful for basic understanding of how the language works. But lets turn to how it’s used in a real hybrid computation.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Shape 8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6" name="Shape 8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a:solidFill>
                  <a:schemeClr val="dk2"/>
                </a:solidFill>
                <a:latin typeface="Exo"/>
                <a:ea typeface="Exo"/>
                <a:cs typeface="Exo"/>
                <a:sym typeface="Exo"/>
              </a:rPr>
              <a:t>Venture-backed quantum computing startup</a:t>
            </a:r>
            <a:endParaRPr>
              <a:solidFill>
                <a:schemeClr val="dk2"/>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Founded 2013 by Chad Rigetti</a:t>
            </a:r>
            <a:endParaRPr sz="1200">
              <a:solidFill>
                <a:schemeClr val="dk1"/>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~90 employees</a:t>
            </a:r>
            <a:endParaRPr sz="1200">
              <a:solidFill>
                <a:schemeClr val="dk1"/>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Berkeley: HQ, R&amp;D, and Lab</a:t>
            </a:r>
            <a:endParaRPr sz="1200">
              <a:solidFill>
                <a:schemeClr val="dk1"/>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Fremont: Fab-1</a:t>
            </a:r>
            <a:endParaRPr sz="1200">
              <a:solidFill>
                <a:schemeClr val="dk1"/>
              </a:solidFill>
              <a:latin typeface="Exo"/>
              <a:ea typeface="Exo"/>
              <a:cs typeface="Exo"/>
              <a:sym typeface="Exo"/>
            </a:endParaRPr>
          </a:p>
          <a:p>
            <a:pPr indent="0" lvl="0" marL="0" rtl="0">
              <a:lnSpc>
                <a:spcPct val="120000"/>
              </a:lnSpc>
              <a:spcBef>
                <a:spcPts val="0"/>
              </a:spcBef>
              <a:spcAft>
                <a:spcPts val="0"/>
              </a:spcAft>
              <a:buNone/>
            </a:pPr>
            <a:r>
              <a:t/>
            </a:r>
            <a:endParaRPr sz="1200">
              <a:solidFill>
                <a:schemeClr val="dk1"/>
              </a:solidFill>
              <a:latin typeface="Exo"/>
              <a:ea typeface="Exo"/>
              <a:cs typeface="Exo"/>
              <a:sym typeface="Exo"/>
            </a:endParaRPr>
          </a:p>
          <a:p>
            <a:pPr indent="0" lvl="0" marL="0" rtl="0">
              <a:lnSpc>
                <a:spcPct val="120000"/>
              </a:lnSpc>
              <a:spcBef>
                <a:spcPts val="0"/>
              </a:spcBef>
              <a:spcAft>
                <a:spcPts val="0"/>
              </a:spcAft>
              <a:buNone/>
            </a:pPr>
            <a:r>
              <a:rPr lang="en">
                <a:solidFill>
                  <a:schemeClr val="dk2"/>
                </a:solidFill>
                <a:latin typeface="Exo"/>
                <a:ea typeface="Exo"/>
                <a:cs typeface="Exo"/>
                <a:sym typeface="Exo"/>
              </a:rPr>
              <a:t>“Full stack” built on scalable superconducting qubits</a:t>
            </a:r>
            <a:endParaRPr>
              <a:solidFill>
                <a:schemeClr val="dk2"/>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Design, Fab, and System Integration</a:t>
            </a:r>
            <a:endParaRPr sz="1200">
              <a:solidFill>
                <a:schemeClr val="dk1"/>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Software and Applications</a:t>
            </a:r>
            <a:endParaRPr sz="1200">
              <a:solidFill>
                <a:schemeClr val="dk1"/>
              </a:solidFill>
              <a:latin typeface="Exo"/>
              <a:ea typeface="Exo"/>
              <a:cs typeface="Exo"/>
              <a:sym typeface="Exo"/>
            </a:endParaRPr>
          </a:p>
          <a:p>
            <a:pPr indent="0" lvl="0" marL="0" rtl="0">
              <a:lnSpc>
                <a:spcPct val="120000"/>
              </a:lnSpc>
              <a:spcBef>
                <a:spcPts val="0"/>
              </a:spcBef>
              <a:spcAft>
                <a:spcPts val="0"/>
              </a:spcAft>
              <a:buNone/>
            </a:pPr>
            <a:r>
              <a:t/>
            </a:r>
            <a:endParaRPr sz="1200">
              <a:solidFill>
                <a:schemeClr val="dk1"/>
              </a:solidFill>
              <a:latin typeface="Exo"/>
              <a:ea typeface="Exo"/>
              <a:cs typeface="Exo"/>
              <a:sym typeface="Exo"/>
            </a:endParaRPr>
          </a:p>
          <a:p>
            <a:pPr indent="0" lvl="0" marL="0" rtl="0">
              <a:lnSpc>
                <a:spcPct val="120000"/>
              </a:lnSpc>
              <a:spcBef>
                <a:spcPts val="0"/>
              </a:spcBef>
              <a:spcAft>
                <a:spcPts val="0"/>
              </a:spcAft>
              <a:buNone/>
            </a:pPr>
            <a:r>
              <a:rPr lang="en">
                <a:solidFill>
                  <a:schemeClr val="dk2"/>
                </a:solidFill>
                <a:latin typeface="Exo"/>
                <a:ea typeface="Exo"/>
                <a:cs typeface="Exo"/>
                <a:sym typeface="Exo"/>
              </a:rPr>
              <a:t>Business Plan: Deliver quantum computing over the cloud</a:t>
            </a:r>
            <a:endParaRPr>
              <a:solidFill>
                <a:schemeClr val="dk2"/>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Focus on near-term applications and algorithms</a:t>
            </a:r>
            <a:endParaRPr sz="1200">
              <a:solidFill>
                <a:schemeClr val="dk1"/>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Build toward fault tolerance in the long term</a:t>
            </a:r>
            <a:endParaRPr sz="1200">
              <a:solidFill>
                <a:schemeClr val="dk1"/>
              </a:solidFill>
              <a:latin typeface="Exo"/>
              <a:ea typeface="Exo"/>
              <a:cs typeface="Exo"/>
              <a:sym typeface="Exo"/>
            </a:endParaRPr>
          </a:p>
          <a:p>
            <a:pPr indent="0" lvl="0" marL="0" rtl="0">
              <a:lnSpc>
                <a:spcPct val="120000"/>
              </a:lnSpc>
              <a:spcBef>
                <a:spcPts val="0"/>
              </a:spcBef>
              <a:spcAft>
                <a:spcPts val="0"/>
              </a:spcAft>
              <a:buNone/>
            </a:pPr>
            <a:r>
              <a:t/>
            </a:r>
            <a:endParaRPr sz="1200">
              <a:solidFill>
                <a:schemeClr val="dk1"/>
              </a:solidFill>
              <a:latin typeface="Exo"/>
              <a:ea typeface="Exo"/>
              <a:cs typeface="Exo"/>
              <a:sym typeface="Exo"/>
            </a:endParaRPr>
          </a:p>
          <a:p>
            <a:pPr indent="0" lvl="0" marL="0" rtl="0">
              <a:lnSpc>
                <a:spcPct val="120000"/>
              </a:lnSpc>
              <a:spcBef>
                <a:spcPts val="0"/>
              </a:spcBef>
              <a:spcAft>
                <a:spcPts val="0"/>
              </a:spcAft>
              <a:buNone/>
            </a:pPr>
            <a:r>
              <a:rPr lang="en">
                <a:solidFill>
                  <a:schemeClr val="dk2"/>
                </a:solidFill>
                <a:latin typeface="Exo"/>
                <a:ea typeface="Exo"/>
                <a:cs typeface="Exo"/>
                <a:sym typeface="Exo"/>
              </a:rPr>
              <a:t>Developer of Forest</a:t>
            </a:r>
            <a:endParaRPr>
              <a:solidFill>
                <a:schemeClr val="dk2"/>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World’s best quantum programming and execution environment</a:t>
            </a:r>
            <a:endParaRPr sz="1200">
              <a:solidFill>
                <a:schemeClr val="dk1"/>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Hybrid quantum/classical computing</a:t>
            </a:r>
            <a:endParaRPr sz="1200">
              <a:solidFill>
                <a:schemeClr val="dk1"/>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30-qubit Quantum Virtual Machine simulator</a:t>
            </a:r>
            <a:endParaRPr sz="1200">
              <a:solidFill>
                <a:schemeClr val="dk1"/>
              </a:solidFill>
              <a:latin typeface="Exo"/>
              <a:ea typeface="Exo"/>
              <a:cs typeface="Exo"/>
              <a:sym typeface="Exo"/>
            </a:endParaRPr>
          </a:p>
          <a:p>
            <a:pPr indent="-304800" lvl="0" marL="457200" rtl="0">
              <a:lnSpc>
                <a:spcPct val="120000"/>
              </a:lnSpc>
              <a:spcBef>
                <a:spcPts val="0"/>
              </a:spcBef>
              <a:spcAft>
                <a:spcPts val="0"/>
              </a:spcAft>
              <a:buClr>
                <a:schemeClr val="dk1"/>
              </a:buClr>
              <a:buSzPts val="1200"/>
              <a:buFont typeface="Exo"/>
              <a:buChar char="●"/>
            </a:pPr>
            <a:r>
              <a:rPr lang="en" sz="1200">
                <a:solidFill>
                  <a:schemeClr val="dk1"/>
                </a:solidFill>
                <a:latin typeface="Exo"/>
                <a:ea typeface="Exo"/>
                <a:cs typeface="Exo"/>
                <a:sym typeface="Exo"/>
              </a:rPr>
              <a:t>Cloud access to 8-qubit systems today</a:t>
            </a:r>
            <a:endParaRPr b="1"/>
          </a:p>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9" name="Shape 84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I’d like to go back to our original example of quantum teleportation now, and show how this gets translated into Quil.</a:t>
            </a:r>
            <a:endParaRPr/>
          </a:p>
          <a:p>
            <a:pPr indent="-298450" lvl="0" marL="457200" rtl="0">
              <a:spcBef>
                <a:spcPts val="0"/>
              </a:spcBef>
              <a:spcAft>
                <a:spcPts val="0"/>
              </a:spcAft>
              <a:buSzPts val="1100"/>
              <a:buChar char="●"/>
            </a:pPr>
            <a:r>
              <a:rPr lang="en"/>
              <a:t>The QT circuit has three main portions: bell pair construction, teleportation, and communication of classical results.</a:t>
            </a:r>
            <a:endParaRPr/>
          </a:p>
          <a:p>
            <a:pPr indent="-298450" lvl="1" marL="914400" rtl="0">
              <a:spcBef>
                <a:spcPts val="0"/>
              </a:spcBef>
              <a:spcAft>
                <a:spcPts val="0"/>
              </a:spcAft>
              <a:buSzPts val="1100"/>
              <a:buChar char="○"/>
            </a:pPr>
            <a:r>
              <a:rPr lang="en"/>
              <a:t>The bell pair is straightforward. It’s a hadamard and a CNOT</a:t>
            </a:r>
            <a:endParaRPr/>
          </a:p>
          <a:p>
            <a:pPr indent="-298450" lvl="1" marL="914400" rtl="0">
              <a:spcBef>
                <a:spcPts val="0"/>
              </a:spcBef>
              <a:spcAft>
                <a:spcPts val="0"/>
              </a:spcAft>
              <a:buSzPts val="1100"/>
              <a:buChar char="○"/>
            </a:pPr>
            <a:r>
              <a:rPr lang="en"/>
              <a:t>The teleportation consists of another bell pair construction plus some measurement. I’ve annotated this circuit with [0] and [1] to denote </a:t>
            </a:r>
            <a:r>
              <a:rPr b="1" lang="en"/>
              <a:t>where</a:t>
            </a:r>
            <a:r>
              <a:rPr lang="en"/>
              <a:t> the results get stored in classical memory.</a:t>
            </a:r>
            <a:endParaRPr/>
          </a:p>
          <a:p>
            <a:pPr indent="-298450" lvl="1" marL="914400" rtl="0">
              <a:spcBef>
                <a:spcPts val="0"/>
              </a:spcBef>
              <a:spcAft>
                <a:spcPts val="0"/>
              </a:spcAft>
              <a:buSzPts val="1100"/>
              <a:buChar char="○"/>
            </a:pPr>
            <a:r>
              <a:rPr lang="en"/>
              <a:t>The communication of the classical results is the interesting bit. We replace the notion of a “classically controlled gate” with classical control flow. This is a </a:t>
            </a:r>
            <a:r>
              <a:rPr b="1" lang="en"/>
              <a:t>generalization</a:t>
            </a:r>
            <a:r>
              <a:rPr lang="en"/>
              <a:t> of what’s capable in circuit notation.</a:t>
            </a:r>
            <a:endParaRPr/>
          </a:p>
          <a:p>
            <a:pPr indent="-298450" lvl="0" marL="457200" rtl="0">
              <a:spcBef>
                <a:spcPts val="0"/>
              </a:spcBef>
              <a:spcAft>
                <a:spcPts val="0"/>
              </a:spcAft>
              <a:buSzPts val="1100"/>
              <a:buChar char="●"/>
            </a:pPr>
            <a:r>
              <a:rPr lang="en"/>
              <a:t>Lastly, I’ll touch briefly on the fact that Quil also acts as a sort of macro-assembler. DEFCIRCUIT is a way to make reusable functionality within Quil. We can see at the bottom an instantiation of this circuit with Alice’s qubits 0 and 1, and Bob’s qubit 5</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Shape 8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0" name="Shape 8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Shape 8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7" name="Shape 8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Shape 8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4" name="Shape 8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Hybrid computing interplay to optimize over large data-sets</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CPU is for hyper parameter optimization</a:t>
            </a:r>
            <a:endParaRPr sz="1400"/>
          </a:p>
          <a:p>
            <a:pPr indent="0" lvl="0" marL="0" rtl="0">
              <a:spcBef>
                <a:spcPts val="0"/>
              </a:spcBef>
              <a:spcAft>
                <a:spcPts val="0"/>
              </a:spcAft>
              <a:buNone/>
            </a:pPr>
            <a:r>
              <a:rPr lang="en" sz="1400"/>
              <a:t>QPU is for getting a better search direction/better gradient/ non-greedy function call/ over large data-set.</a:t>
            </a:r>
            <a:endParaRPr sz="1400"/>
          </a:p>
          <a:p>
            <a:pPr indent="0" lvl="0" marL="0" rtl="0">
              <a:spcBef>
                <a:spcPts val="0"/>
              </a:spcBef>
              <a:spcAft>
                <a:spcPts val="0"/>
              </a:spcAft>
              <a:buNone/>
            </a:pPr>
            <a:r>
              <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Shape 9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4" name="Shape 9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4" name="Shape 9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Shape 9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4" name="Shape 9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Shape 9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0" name="Shape 9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Shape 9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6" name="Shape 9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7" name="Shape 24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1100">
                <a:solidFill>
                  <a:schemeClr val="dk1"/>
                </a:solidFill>
              </a:rPr>
              <a:t>WHO WE ARE / FULLSTACK</a:t>
            </a:r>
            <a:endParaRPr b="1" sz="1100">
              <a:solidFill>
                <a:schemeClr val="dk1"/>
              </a:solidFill>
            </a:endParaRPr>
          </a:p>
          <a:p>
            <a:pPr indent="0" lvl="0" marL="0" marR="0" rtl="0" algn="l">
              <a:spcBef>
                <a:spcPts val="0"/>
              </a:spcBef>
              <a:spcAft>
                <a:spcPts val="0"/>
              </a:spcAft>
              <a:buNone/>
            </a:pPr>
            <a:r>
              <a:t/>
            </a:r>
            <a:endParaRPr b="1" sz="1100">
              <a:solidFill>
                <a:schemeClr val="dk1"/>
              </a:solidFill>
            </a:endParaRPr>
          </a:p>
          <a:p>
            <a:pPr indent="0" lvl="0" marL="0" marR="0" rtl="0" algn="l">
              <a:spcBef>
                <a:spcPts val="0"/>
              </a:spcBef>
              <a:spcAft>
                <a:spcPts val="0"/>
              </a:spcAft>
              <a:buNone/>
            </a:pPr>
            <a:r>
              <a:rPr b="1" lang="en" sz="1100">
                <a:solidFill>
                  <a:schemeClr val="dk1"/>
                </a:solidFill>
              </a:rPr>
              <a:t>Rigetti maintains a rapid design-fab-test cycle. It takes about 3 weeks from device design to fabricate, cool down, and test the chip. This iteration rate is highly unusual for the industry.</a:t>
            </a:r>
            <a:endParaRPr b="1" sz="11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Shape 9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8" name="Shape 9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Shape 9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6" name="Shape 9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Shape 10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6" name="Shape 10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Shape 1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3" name="Shape 1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Shape 1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8" name="Shape 1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Shape 1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7" name="Shape 1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9" name="Shape 1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Shape 1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6" name="Shape 1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Shape 1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3" name="Shape 1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Superconducting definition- </a:t>
            </a:r>
            <a:endParaRPr/>
          </a:p>
          <a:p>
            <a:pPr indent="0" lvl="0" marL="0" rtl="0">
              <a:spcBef>
                <a:spcPts val="0"/>
              </a:spcBef>
              <a:spcAft>
                <a:spcPts val="0"/>
              </a:spcAft>
              <a:buNone/>
            </a:pPr>
            <a:r>
              <a:t/>
            </a:r>
            <a:endParaRPr/>
          </a:p>
          <a:p>
            <a:pPr indent="0" lvl="0" marL="0" rtl="0">
              <a:spcBef>
                <a:spcPts val="0"/>
              </a:spcBef>
              <a:spcAft>
                <a:spcPts val="0"/>
              </a:spcAft>
              <a:buNone/>
            </a:pPr>
            <a:r>
              <a:rPr lang="en"/>
              <a:t>Aluminum on silicon - the qubit is made of this. We use silicon to leverage the existing microchip industry and infrastructure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Microwave signal delivery - the way we excite our qubits, change the state of the qubit (0 to 1) using electromagnetic waves in the microwave frequency range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Shape 1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0" name="Shape 1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Shape 1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7" name="Shape 1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Shape 1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4" name="Shape 1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Shape 1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1" name="Shape 1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Shape 1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8" name="Shape 1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Shape 1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5" name="Shape 1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Shape 1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3" name="Shape 1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Shape 1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0" name="Shape 1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Shape 1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7" name="Shape 128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Shape 1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4" name="Shape 129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8" name="Shape 2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Shape 1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1" name="Shape 130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Shape 1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8" name="Shape 1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Shape 1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2" name="Shape 132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Shape 1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9" name="Shape 1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Shape 1333"/>
          <p:cNvSpPr txBox="1"/>
          <p:nvPr>
            <p:ph idx="1" type="body"/>
          </p:nvPr>
        </p:nvSpPr>
        <p:spPr>
          <a:xfrm>
            <a:off x="685800" y="4400550"/>
            <a:ext cx="5486400" cy="3600300"/>
          </a:xfrm>
          <a:prstGeom prst="rect">
            <a:avLst/>
          </a:prstGeom>
          <a:noFill/>
          <a:ln>
            <a:noFill/>
          </a:ln>
        </p:spPr>
        <p:txBody>
          <a:bodyPr anchorCtr="0" anchor="ctr" bIns="90325" lIns="90325" spcFirstLastPara="1" rIns="90325" wrap="square" tIns="90325">
            <a:noAutofit/>
          </a:bodyPr>
          <a:lstStyle/>
          <a:p>
            <a:pPr indent="0" lvl="0" marL="0" rtl="0">
              <a:spcBef>
                <a:spcPts val="0"/>
              </a:spcBef>
              <a:spcAft>
                <a:spcPts val="0"/>
              </a:spcAft>
              <a:buNone/>
            </a:pPr>
            <a:r>
              <a:t/>
            </a:r>
            <a:endParaRPr sz="1400"/>
          </a:p>
        </p:txBody>
      </p:sp>
      <p:sp>
        <p:nvSpPr>
          <p:cNvPr id="1334" name="Shape 1334"/>
          <p:cNvSpPr/>
          <p:nvPr>
            <p:ph idx="2" type="sldImg"/>
          </p:nvPr>
        </p:nvSpPr>
        <p:spPr>
          <a:xfrm>
            <a:off x="695512" y="1142608"/>
            <a:ext cx="5466900" cy="3086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Shape 1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2" name="Shape 1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Shape 1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9" name="Shape 1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Shape 1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6" name="Shape 1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Shape 1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5" name="Shape 1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Shape 1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7" name="Shape 1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Shape 1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5" name="Shape 1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Shape 1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4" name="Shape 1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Shape 1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3" name="Shape 1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Shape 1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0" name="Shape 14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Shape 1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0" name="Shape 1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Shape 1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6" name="Shape 1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Shape 1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5" name="Shape 1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Shape 1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9" name="Shape 1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Shape 1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3" name="Shape 1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Shape 15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8" name="Shape 152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Shape 15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5" name="Shape 154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Shape 15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8" name="Shape 157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Shape 16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3" name="Shape 161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6" name="Shape 1626"/>
        <p:cNvGrpSpPr/>
        <p:nvPr/>
      </p:nvGrpSpPr>
      <p:grpSpPr>
        <a:xfrm>
          <a:off x="0" y="0"/>
          <a:ext cx="0" cy="0"/>
          <a:chOff x="0" y="0"/>
          <a:chExt cx="0" cy="0"/>
        </a:xfrm>
      </p:grpSpPr>
      <p:sp>
        <p:nvSpPr>
          <p:cNvPr id="1627" name="Shape 1627"/>
          <p:cNvSpPr/>
          <p:nvPr>
            <p:ph idx="2" type="sldImg"/>
          </p:nvPr>
        </p:nvSpPr>
        <p:spPr>
          <a:xfrm>
            <a:off x="695512" y="1142608"/>
            <a:ext cx="5466900" cy="3086700"/>
          </a:xfrm>
          <a:custGeom>
            <a:pathLst>
              <a:path extrusionOk="0" h="120000" w="120000">
                <a:moveTo>
                  <a:pt x="0" y="0"/>
                </a:moveTo>
                <a:lnTo>
                  <a:pt x="120000" y="0"/>
                </a:lnTo>
                <a:lnTo>
                  <a:pt x="120000" y="120000"/>
                </a:lnTo>
                <a:lnTo>
                  <a:pt x="0" y="120000"/>
                </a:lnTo>
                <a:close/>
              </a:path>
            </a:pathLst>
          </a:custGeom>
        </p:spPr>
      </p:sp>
      <p:sp>
        <p:nvSpPr>
          <p:cNvPr id="1628" name="Shape 1628"/>
          <p:cNvSpPr txBox="1"/>
          <p:nvPr>
            <p:ph idx="1" type="body"/>
          </p:nvPr>
        </p:nvSpPr>
        <p:spPr>
          <a:xfrm>
            <a:off x="685800" y="4400550"/>
            <a:ext cx="5486400" cy="3600300"/>
          </a:xfrm>
          <a:prstGeom prst="rect">
            <a:avLst/>
          </a:prstGeom>
          <a:noFill/>
          <a:ln>
            <a:noFill/>
          </a:ln>
        </p:spPr>
        <p:txBody>
          <a:bodyPr anchorCtr="0" anchor="ctr" bIns="90325" lIns="90325" spcFirstLastPara="1" rIns="90325" wrap="square" tIns="90325">
            <a:noAutofit/>
          </a:bodyPr>
          <a:lstStyle/>
          <a:p>
            <a:pPr indent="0" lvl="0" marL="0" rtl="0">
              <a:lnSpc>
                <a:spcPct val="115000"/>
              </a:lnSpc>
              <a:spcBef>
                <a:spcPts val="0"/>
              </a:spcBef>
              <a:spcAft>
                <a:spcPts val="0"/>
              </a:spcAft>
              <a:buNone/>
            </a:pPr>
            <a:r>
              <a:t/>
            </a:r>
            <a:endParaRPr sz="1400"/>
          </a:p>
        </p:txBody>
      </p:sp>
      <p:sp>
        <p:nvSpPr>
          <p:cNvPr id="1629" name="Shape 1629"/>
          <p:cNvSpPr txBox="1"/>
          <p:nvPr>
            <p:ph idx="12" type="sldNum"/>
          </p:nvPr>
        </p:nvSpPr>
        <p:spPr>
          <a:xfrm>
            <a:off x="3884613" y="8685213"/>
            <a:ext cx="2971800" cy="459000"/>
          </a:xfrm>
          <a:prstGeom prst="rect">
            <a:avLst/>
          </a:prstGeom>
          <a:noFill/>
          <a:ln>
            <a:noFill/>
          </a:ln>
        </p:spPr>
        <p:txBody>
          <a:bodyPr anchorCtr="0" anchor="ctr" bIns="90325" lIns="90325" spcFirstLastPara="1" rIns="90325" wrap="square" tIns="90325">
            <a:noAutofit/>
          </a:bodyPr>
          <a:lstStyle/>
          <a:p>
            <a:pPr indent="0" lvl="0" marL="0" rtl="0">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Shape 16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41" name="Shape 164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Shape 16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56" name="Shape 165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Shape 16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8" name="Shape 166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Shape 1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5" name="Shape 1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Shape 16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87" name="Shape 168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8" name="Shape 1698"/>
        <p:cNvGrpSpPr/>
        <p:nvPr/>
      </p:nvGrpSpPr>
      <p:grpSpPr>
        <a:xfrm>
          <a:off x="0" y="0"/>
          <a:ext cx="0" cy="0"/>
          <a:chOff x="0" y="0"/>
          <a:chExt cx="0" cy="0"/>
        </a:xfrm>
      </p:grpSpPr>
      <p:sp>
        <p:nvSpPr>
          <p:cNvPr id="1699" name="Shape 16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0" name="Shape 170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Picture above Caption">
  <p:cSld name="7_Picture above Caption">
    <p:spTree>
      <p:nvGrpSpPr>
        <p:cNvPr id="50" name="Shape 50"/>
        <p:cNvGrpSpPr/>
        <p:nvPr/>
      </p:nvGrpSpPr>
      <p:grpSpPr>
        <a:xfrm>
          <a:off x="0" y="0"/>
          <a:ext cx="0" cy="0"/>
          <a:chOff x="0" y="0"/>
          <a:chExt cx="0" cy="0"/>
        </a:xfrm>
      </p:grpSpPr>
      <p:sp>
        <p:nvSpPr>
          <p:cNvPr id="51" name="Shape 51"/>
          <p:cNvSpPr txBox="1"/>
          <p:nvPr>
            <p:ph type="title"/>
          </p:nvPr>
        </p:nvSpPr>
        <p:spPr>
          <a:xfrm>
            <a:off x="235946" y="172244"/>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800"/>
              <a:buFont typeface="Exo"/>
              <a:buNone/>
              <a:defRPr b="0" i="0" sz="2700" u="none" cap="none" strike="noStrike">
                <a:solidFill>
                  <a:schemeClr val="dk1"/>
                </a:solidFill>
                <a:latin typeface="Exo"/>
                <a:ea typeface="Exo"/>
                <a:cs typeface="Exo"/>
                <a:sym typeface="Exo"/>
              </a:defRPr>
            </a:lvl1pPr>
            <a:lvl2pPr indent="0" lvl="1" rtl="0">
              <a:spcBef>
                <a:spcPts val="0"/>
              </a:spcBef>
              <a:spcAft>
                <a:spcPts val="0"/>
              </a:spcAft>
              <a:buSzPts val="2800"/>
              <a:buFont typeface="Arial"/>
              <a:buNone/>
              <a:defRPr sz="1400"/>
            </a:lvl2pPr>
            <a:lvl3pPr indent="0" lvl="2" rtl="0">
              <a:spcBef>
                <a:spcPts val="0"/>
              </a:spcBef>
              <a:spcAft>
                <a:spcPts val="0"/>
              </a:spcAft>
              <a:buSzPts val="2800"/>
              <a:buFont typeface="Arial"/>
              <a:buNone/>
              <a:defRPr sz="1400"/>
            </a:lvl3pPr>
            <a:lvl4pPr indent="0" lvl="3" rtl="0">
              <a:spcBef>
                <a:spcPts val="0"/>
              </a:spcBef>
              <a:spcAft>
                <a:spcPts val="0"/>
              </a:spcAft>
              <a:buSzPts val="2800"/>
              <a:buFont typeface="Arial"/>
              <a:buNone/>
              <a:defRPr sz="1400"/>
            </a:lvl4pPr>
            <a:lvl5pPr indent="0" lvl="4" rtl="0">
              <a:spcBef>
                <a:spcPts val="0"/>
              </a:spcBef>
              <a:spcAft>
                <a:spcPts val="0"/>
              </a:spcAft>
              <a:buSzPts val="2800"/>
              <a:buFont typeface="Arial"/>
              <a:buNone/>
              <a:defRPr sz="1400"/>
            </a:lvl5pPr>
            <a:lvl6pPr indent="0" lvl="5" rtl="0">
              <a:spcBef>
                <a:spcPts val="0"/>
              </a:spcBef>
              <a:spcAft>
                <a:spcPts val="0"/>
              </a:spcAft>
              <a:buSzPts val="2800"/>
              <a:buFont typeface="Arial"/>
              <a:buNone/>
              <a:defRPr sz="1400"/>
            </a:lvl6pPr>
            <a:lvl7pPr indent="0" lvl="6" rtl="0">
              <a:spcBef>
                <a:spcPts val="0"/>
              </a:spcBef>
              <a:spcAft>
                <a:spcPts val="0"/>
              </a:spcAft>
              <a:buSzPts val="2800"/>
              <a:buFont typeface="Arial"/>
              <a:buNone/>
              <a:defRPr sz="1400"/>
            </a:lvl7pPr>
            <a:lvl8pPr indent="0" lvl="7" rtl="0">
              <a:spcBef>
                <a:spcPts val="0"/>
              </a:spcBef>
              <a:spcAft>
                <a:spcPts val="0"/>
              </a:spcAft>
              <a:buSzPts val="2800"/>
              <a:buFont typeface="Arial"/>
              <a:buNone/>
              <a:defRPr sz="1400"/>
            </a:lvl8pPr>
            <a:lvl9pPr indent="0" lvl="8" rtl="0">
              <a:spcBef>
                <a:spcPts val="0"/>
              </a:spcBef>
              <a:spcAft>
                <a:spcPts val="0"/>
              </a:spcAft>
              <a:buSzPts val="2800"/>
              <a:buFont typeface="Arial"/>
              <a:buNone/>
              <a:defRPr sz="1400"/>
            </a:lvl9pPr>
          </a:lstStyle>
          <a:p/>
        </p:txBody>
      </p:sp>
      <p:pic>
        <p:nvPicPr>
          <p:cNvPr id="52" name="Shape 52"/>
          <p:cNvPicPr preferRelativeResize="0"/>
          <p:nvPr/>
        </p:nvPicPr>
        <p:blipFill rotWithShape="1">
          <a:blip r:embed="rId2">
            <a:alphaModFix/>
          </a:blip>
          <a:srcRect b="0" l="0" r="0" t="0"/>
          <a:stretch/>
        </p:blipFill>
        <p:spPr>
          <a:xfrm>
            <a:off x="8710591" y="4668812"/>
            <a:ext cx="361200" cy="361200"/>
          </a:xfrm>
          <a:prstGeom prst="rect">
            <a:avLst/>
          </a:prstGeom>
          <a:noFill/>
          <a:ln>
            <a:noFill/>
          </a:ln>
        </p:spPr>
      </p:pic>
      <p:sp>
        <p:nvSpPr>
          <p:cNvPr id="53" name="Shape 53"/>
          <p:cNvSpPr txBox="1"/>
          <p:nvPr>
            <p:ph idx="1" type="body"/>
          </p:nvPr>
        </p:nvSpPr>
        <p:spPr>
          <a:xfrm>
            <a:off x="235856" y="816428"/>
            <a:ext cx="7901100" cy="3778200"/>
          </a:xfrm>
          <a:prstGeom prst="rect">
            <a:avLst/>
          </a:prstGeom>
          <a:noFill/>
          <a:ln>
            <a:noFill/>
          </a:ln>
        </p:spPr>
        <p:txBody>
          <a:bodyPr anchorCtr="0" anchor="t" bIns="91425" lIns="91425" spcFirstLastPara="1" rIns="91425" wrap="square" tIns="91425"/>
          <a:lstStyle>
            <a:lvl1pPr indent="-298449" lvl="0" marL="457200" marR="0" rtl="0" algn="l">
              <a:lnSpc>
                <a:spcPct val="100000"/>
              </a:lnSpc>
              <a:spcBef>
                <a:spcPts val="0"/>
              </a:spcBef>
              <a:spcAft>
                <a:spcPts val="0"/>
              </a:spcAft>
              <a:buClr>
                <a:schemeClr val="accent1"/>
              </a:buClr>
              <a:buSzPts val="1100"/>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2099" lvl="5" marL="2743200" marR="0" rtl="0" algn="l">
              <a:lnSpc>
                <a:spcPct val="100000"/>
              </a:lnSpc>
              <a:spcBef>
                <a:spcPts val="0"/>
              </a:spcBef>
              <a:spcAft>
                <a:spcPts val="0"/>
              </a:spcAft>
              <a:buClr>
                <a:srgbClr val="A6CED3"/>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2099" lvl="6" marL="3200400" marR="0" rtl="0" algn="l">
              <a:lnSpc>
                <a:spcPct val="100000"/>
              </a:lnSpc>
              <a:spcBef>
                <a:spcPts val="0"/>
              </a:spcBef>
              <a:spcAft>
                <a:spcPts val="0"/>
              </a:spcAft>
              <a:buClr>
                <a:schemeClr val="accent1"/>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2099" lvl="7" marL="3657600" marR="0" rtl="0" algn="l">
              <a:lnSpc>
                <a:spcPct val="100000"/>
              </a:lnSpc>
              <a:spcBef>
                <a:spcPts val="0"/>
              </a:spcBef>
              <a:spcAft>
                <a:spcPts val="0"/>
              </a:spcAft>
              <a:buClr>
                <a:srgbClr val="A6CED3"/>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2099" lvl="8" marL="4114800" marR="0" rtl="0" algn="l">
              <a:lnSpc>
                <a:spcPct val="100000"/>
              </a:lnSpc>
              <a:spcBef>
                <a:spcPts val="0"/>
              </a:spcBef>
              <a:spcAft>
                <a:spcPts val="0"/>
              </a:spcAft>
              <a:buClr>
                <a:schemeClr val="accent1"/>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allery_04">
  <p:cSld name="gallery_04">
    <p:spTree>
      <p:nvGrpSpPr>
        <p:cNvPr id="54" name="Shape 54"/>
        <p:cNvGrpSpPr/>
        <p:nvPr/>
      </p:nvGrpSpPr>
      <p:grpSpPr>
        <a:xfrm>
          <a:off x="0" y="0"/>
          <a:ext cx="0" cy="0"/>
          <a:chOff x="0" y="0"/>
          <a:chExt cx="0" cy="0"/>
        </a:xfrm>
      </p:grpSpPr>
      <p:sp>
        <p:nvSpPr>
          <p:cNvPr id="55" name="Shape 55"/>
          <p:cNvSpPr/>
          <p:nvPr>
            <p:ph idx="2" type="pic"/>
          </p:nvPr>
        </p:nvSpPr>
        <p:spPr>
          <a:xfrm>
            <a:off x="0" y="0"/>
            <a:ext cx="9144000" cy="514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1500"/>
              </a:spcBef>
              <a:spcAft>
                <a:spcPts val="0"/>
              </a:spcAft>
              <a:buClr>
                <a:schemeClr val="accent1"/>
              </a:buClr>
              <a:buSzPts val="1400"/>
              <a:buFont typeface="Noto Sans Symbols"/>
              <a:buNone/>
              <a:defRPr b="1" i="0" sz="1500" u="none" cap="none" strike="noStrike">
                <a:solidFill>
                  <a:srgbClr val="8B8B8B"/>
                </a:solidFill>
                <a:latin typeface="Exo"/>
                <a:ea typeface="Exo"/>
                <a:cs typeface="Exo"/>
                <a:sym typeface="Exo"/>
              </a:defRPr>
            </a:lvl1pPr>
            <a:lvl2pPr indent="-38099" lvl="1" marL="342900" marR="0" rtl="0" algn="l">
              <a:lnSpc>
                <a:spcPct val="100000"/>
              </a:lnSpc>
              <a:spcBef>
                <a:spcPts val="500"/>
              </a:spcBef>
              <a:spcAft>
                <a:spcPts val="0"/>
              </a:spcAft>
              <a:buClr>
                <a:srgbClr val="A6CED3"/>
              </a:buClr>
              <a:buSzPts val="1000"/>
              <a:buFont typeface="Noto Sans Symbols"/>
              <a:buChar char="■"/>
              <a:defRPr b="1" i="0" sz="1400" u="none" cap="none" strike="noStrike">
                <a:solidFill>
                  <a:srgbClr val="8B8B8B"/>
                </a:solidFill>
                <a:latin typeface="Exo"/>
                <a:ea typeface="Exo"/>
                <a:cs typeface="Exo"/>
                <a:sym typeface="Exo"/>
              </a:defRPr>
            </a:lvl2pPr>
            <a:lvl3pPr indent="-50799" lvl="2" marL="520700" marR="0" rtl="0" algn="l">
              <a:lnSpc>
                <a:spcPct val="100000"/>
              </a:lnSpc>
              <a:spcBef>
                <a:spcPts val="500"/>
              </a:spcBef>
              <a:spcAft>
                <a:spcPts val="0"/>
              </a:spcAft>
              <a:buClr>
                <a:schemeClr val="accent1"/>
              </a:buClr>
              <a:buSzPts val="1000"/>
              <a:buFont typeface="Noto Sans Symbols"/>
              <a:buChar char="■"/>
              <a:defRPr b="1" i="0" sz="1400" u="none" cap="none" strike="noStrike">
                <a:solidFill>
                  <a:srgbClr val="8B8B8B"/>
                </a:solidFill>
                <a:latin typeface="Exo"/>
                <a:ea typeface="Exo"/>
                <a:cs typeface="Exo"/>
                <a:sym typeface="Exo"/>
              </a:defRPr>
            </a:lvl3pPr>
            <a:lvl4pPr indent="-38099" lvl="3" marL="685800" marR="0" rtl="0" algn="l">
              <a:lnSpc>
                <a:spcPct val="100000"/>
              </a:lnSpc>
              <a:spcBef>
                <a:spcPts val="500"/>
              </a:spcBef>
              <a:spcAft>
                <a:spcPts val="0"/>
              </a:spcAft>
              <a:buClr>
                <a:srgbClr val="A6CED3"/>
              </a:buClr>
              <a:buSzPts val="1000"/>
              <a:buFont typeface="Noto Sans Symbols"/>
              <a:buChar char="■"/>
              <a:defRPr b="1" i="0" sz="1400" u="none" cap="none" strike="noStrike">
                <a:solidFill>
                  <a:srgbClr val="8B8B8B"/>
                </a:solidFill>
                <a:latin typeface="Exo"/>
                <a:ea typeface="Exo"/>
                <a:cs typeface="Exo"/>
                <a:sym typeface="Exo"/>
              </a:defRPr>
            </a:lvl4pPr>
            <a:lvl5pPr indent="-50799" lvl="4" marL="863600" marR="0" rtl="0" algn="l">
              <a:lnSpc>
                <a:spcPct val="100000"/>
              </a:lnSpc>
              <a:spcBef>
                <a:spcPts val="500"/>
              </a:spcBef>
              <a:spcAft>
                <a:spcPts val="0"/>
              </a:spcAft>
              <a:buClr>
                <a:schemeClr val="accent1"/>
              </a:buClr>
              <a:buSzPts val="1000"/>
              <a:buFont typeface="Noto Sans Symbols"/>
              <a:buChar char="■"/>
              <a:defRPr b="1" i="0" sz="1400" u="none" cap="none" strike="noStrike">
                <a:solidFill>
                  <a:srgbClr val="8B8B8B"/>
                </a:solidFill>
                <a:latin typeface="Exo"/>
                <a:ea typeface="Exo"/>
                <a:cs typeface="Exo"/>
                <a:sym typeface="Exo"/>
              </a:defRPr>
            </a:lvl5pPr>
            <a:lvl6pPr indent="-38099" lvl="5" marL="10287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50799" lvl="6" marL="12065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38099" lvl="7" marL="1371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50799" lvl="8" marL="1549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5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6" name="Shape 56"/>
        <p:cNvGrpSpPr/>
        <p:nvPr/>
      </p:nvGrpSpPr>
      <p:grpSpPr>
        <a:xfrm>
          <a:off x="0" y="0"/>
          <a:ext cx="0" cy="0"/>
          <a:chOff x="0" y="0"/>
          <a:chExt cx="0" cy="0"/>
        </a:xfrm>
      </p:grpSpPr>
      <p:sp>
        <p:nvSpPr>
          <p:cNvPr id="57" name="Shape 57"/>
          <p:cNvSpPr txBox="1"/>
          <p:nvPr>
            <p:ph idx="1" type="body"/>
          </p:nvPr>
        </p:nvSpPr>
        <p:spPr>
          <a:xfrm>
            <a:off x="498474" y="1485900"/>
            <a:ext cx="7556400" cy="31086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1500"/>
              </a:spcBef>
              <a:spcAft>
                <a:spcPts val="0"/>
              </a:spcAft>
              <a:buClr>
                <a:schemeClr val="accent1"/>
              </a:buClr>
              <a:buSzPts val="1100"/>
              <a:buFont typeface="Noto Sans Symbols"/>
              <a:buChar char="■"/>
              <a:defRPr b="0" i="0" sz="1500" u="none" cap="none" strike="noStrike">
                <a:solidFill>
                  <a:srgbClr val="6A6A6A"/>
                </a:solidFill>
                <a:latin typeface="Exo"/>
                <a:ea typeface="Exo"/>
                <a:cs typeface="Exo"/>
                <a:sym typeface="Exo"/>
              </a:defRPr>
            </a:lvl1pPr>
            <a:lvl2pPr indent="-292099"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6A6A6A"/>
                </a:solidFill>
                <a:latin typeface="Exo"/>
                <a:ea typeface="Exo"/>
                <a:cs typeface="Exo"/>
                <a:sym typeface="Exo"/>
              </a:defRPr>
            </a:lvl2pPr>
            <a:lvl3pPr indent="-292099"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6A6A6A"/>
                </a:solidFill>
                <a:latin typeface="Exo"/>
                <a:ea typeface="Exo"/>
                <a:cs typeface="Exo"/>
                <a:sym typeface="Exo"/>
              </a:defRPr>
            </a:lvl3pPr>
            <a:lvl4pPr indent="-292099"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6A6A6A"/>
                </a:solidFill>
                <a:latin typeface="Exo"/>
                <a:ea typeface="Exo"/>
                <a:cs typeface="Exo"/>
                <a:sym typeface="Exo"/>
              </a:defRPr>
            </a:lvl4pPr>
            <a:lvl5pPr indent="-292099"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6A6A6A"/>
                </a:solidFill>
                <a:latin typeface="Exo"/>
                <a:ea typeface="Exo"/>
                <a:cs typeface="Exo"/>
                <a:sym typeface="Exo"/>
              </a:defRPr>
            </a:lvl5pPr>
            <a:lvl6pPr indent="-292099" lvl="5" marL="27432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292099" lvl="6" marL="3200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292099" lvl="7" marL="3657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292099" lvl="8" marL="41148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
        <p:nvSpPr>
          <p:cNvPr id="58" name="Shape 58"/>
          <p:cNvSpPr txBox="1"/>
          <p:nvPr>
            <p:ph type="title"/>
          </p:nvPr>
        </p:nvSpPr>
        <p:spPr>
          <a:xfrm>
            <a:off x="498474" y="363069"/>
            <a:ext cx="7556400" cy="837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2800"/>
              <a:buFont typeface="Exo"/>
              <a:buNone/>
              <a:defRPr b="0" i="0" sz="2700" u="none" cap="none" strike="noStrike">
                <a:solidFill>
                  <a:srgbClr val="494949"/>
                </a:solidFill>
                <a:latin typeface="Exo"/>
                <a:ea typeface="Exo"/>
                <a:cs typeface="Exo"/>
                <a:sym typeface="Exo"/>
              </a:defRPr>
            </a:lvl1pPr>
            <a:lvl2pPr indent="0" lvl="1" rtl="0">
              <a:spcBef>
                <a:spcPts val="0"/>
              </a:spcBef>
              <a:spcAft>
                <a:spcPts val="0"/>
              </a:spcAft>
              <a:buSzPts val="2800"/>
              <a:buFont typeface="Arial"/>
              <a:buNone/>
              <a:defRPr sz="1400"/>
            </a:lvl2pPr>
            <a:lvl3pPr indent="0" lvl="2" rtl="0">
              <a:spcBef>
                <a:spcPts val="0"/>
              </a:spcBef>
              <a:spcAft>
                <a:spcPts val="0"/>
              </a:spcAft>
              <a:buSzPts val="2800"/>
              <a:buFont typeface="Arial"/>
              <a:buNone/>
              <a:defRPr sz="1400"/>
            </a:lvl3pPr>
            <a:lvl4pPr indent="0" lvl="3" rtl="0">
              <a:spcBef>
                <a:spcPts val="0"/>
              </a:spcBef>
              <a:spcAft>
                <a:spcPts val="0"/>
              </a:spcAft>
              <a:buSzPts val="2800"/>
              <a:buFont typeface="Arial"/>
              <a:buNone/>
              <a:defRPr sz="1400"/>
            </a:lvl4pPr>
            <a:lvl5pPr indent="0" lvl="4" rtl="0">
              <a:spcBef>
                <a:spcPts val="0"/>
              </a:spcBef>
              <a:spcAft>
                <a:spcPts val="0"/>
              </a:spcAft>
              <a:buSzPts val="2800"/>
              <a:buFont typeface="Arial"/>
              <a:buNone/>
              <a:defRPr sz="1400"/>
            </a:lvl5pPr>
            <a:lvl6pPr indent="0" lvl="5" rtl="0">
              <a:spcBef>
                <a:spcPts val="0"/>
              </a:spcBef>
              <a:spcAft>
                <a:spcPts val="0"/>
              </a:spcAft>
              <a:buSzPts val="2800"/>
              <a:buFont typeface="Arial"/>
              <a:buNone/>
              <a:defRPr sz="1400"/>
            </a:lvl6pPr>
            <a:lvl7pPr indent="0" lvl="6" rtl="0">
              <a:spcBef>
                <a:spcPts val="0"/>
              </a:spcBef>
              <a:spcAft>
                <a:spcPts val="0"/>
              </a:spcAft>
              <a:buSzPts val="2800"/>
              <a:buFont typeface="Arial"/>
              <a:buNone/>
              <a:defRPr sz="1400"/>
            </a:lvl7pPr>
            <a:lvl8pPr indent="0" lvl="7" rtl="0">
              <a:spcBef>
                <a:spcPts val="0"/>
              </a:spcBef>
              <a:spcAft>
                <a:spcPts val="0"/>
              </a:spcAft>
              <a:buSzPts val="2800"/>
              <a:buFont typeface="Arial"/>
              <a:buNone/>
              <a:defRPr sz="1400"/>
            </a:lvl8pPr>
            <a:lvl9pPr indent="0" lvl="8" rtl="0">
              <a:spcBef>
                <a:spcPts val="0"/>
              </a:spcBef>
              <a:spcAft>
                <a:spcPts val="0"/>
              </a:spcAft>
              <a:buSzPts val="2800"/>
              <a:buFont typeface="Arial"/>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_1">
    <p:spTree>
      <p:nvGrpSpPr>
        <p:cNvPr id="59" name="Shape 5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above Caption">
  <p:cSld name="3_Picture above Caption">
    <p:spTree>
      <p:nvGrpSpPr>
        <p:cNvPr id="60" name="Shape 60"/>
        <p:cNvGrpSpPr/>
        <p:nvPr/>
      </p:nvGrpSpPr>
      <p:grpSpPr>
        <a:xfrm>
          <a:off x="0" y="0"/>
          <a:ext cx="0" cy="0"/>
          <a:chOff x="0" y="0"/>
          <a:chExt cx="0" cy="0"/>
        </a:xfrm>
      </p:grpSpPr>
      <p:sp>
        <p:nvSpPr>
          <p:cNvPr id="61" name="Shape 61"/>
          <p:cNvSpPr txBox="1"/>
          <p:nvPr>
            <p:ph type="title"/>
          </p:nvPr>
        </p:nvSpPr>
        <p:spPr>
          <a:xfrm>
            <a:off x="235946" y="172244"/>
            <a:ext cx="7896600" cy="484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1"/>
              </a:buClr>
              <a:buSzPts val="3000"/>
              <a:buFont typeface="Exo"/>
              <a:buNone/>
              <a:defRPr b="1" i="0" sz="3000" u="none" cap="none" strike="noStrike">
                <a:solidFill>
                  <a:schemeClr val="dk1"/>
                </a:solidFill>
                <a:latin typeface="Exo"/>
                <a:ea typeface="Exo"/>
                <a:cs typeface="Exo"/>
                <a:sym typeface="Exo"/>
              </a:defRPr>
            </a:lvl1pPr>
            <a:lvl2pPr indent="0" lvl="1" rtl="0">
              <a:spcBef>
                <a:spcPts val="0"/>
              </a:spcBef>
              <a:spcAft>
                <a:spcPts val="0"/>
              </a:spcAft>
              <a:buSzPts val="3000"/>
              <a:buNone/>
              <a:defRPr b="1" sz="3000"/>
            </a:lvl2pPr>
            <a:lvl3pPr indent="0" lvl="2" rtl="0">
              <a:spcBef>
                <a:spcPts val="0"/>
              </a:spcBef>
              <a:spcAft>
                <a:spcPts val="0"/>
              </a:spcAft>
              <a:buSzPts val="3000"/>
              <a:buNone/>
              <a:defRPr b="1" sz="3000"/>
            </a:lvl3pPr>
            <a:lvl4pPr indent="0" lvl="3" rtl="0">
              <a:spcBef>
                <a:spcPts val="0"/>
              </a:spcBef>
              <a:spcAft>
                <a:spcPts val="0"/>
              </a:spcAft>
              <a:buSzPts val="3000"/>
              <a:buNone/>
              <a:defRPr b="1" sz="3000"/>
            </a:lvl4pPr>
            <a:lvl5pPr indent="0" lvl="4" rtl="0">
              <a:spcBef>
                <a:spcPts val="0"/>
              </a:spcBef>
              <a:spcAft>
                <a:spcPts val="0"/>
              </a:spcAft>
              <a:buSzPts val="3000"/>
              <a:buNone/>
              <a:defRPr b="1" sz="3000"/>
            </a:lvl5pPr>
            <a:lvl6pPr indent="0" lvl="5" rtl="0">
              <a:spcBef>
                <a:spcPts val="0"/>
              </a:spcBef>
              <a:spcAft>
                <a:spcPts val="0"/>
              </a:spcAft>
              <a:buSzPts val="3000"/>
              <a:buNone/>
              <a:defRPr b="1" sz="3000"/>
            </a:lvl6pPr>
            <a:lvl7pPr indent="0" lvl="6" rtl="0">
              <a:spcBef>
                <a:spcPts val="0"/>
              </a:spcBef>
              <a:spcAft>
                <a:spcPts val="0"/>
              </a:spcAft>
              <a:buSzPts val="3000"/>
              <a:buNone/>
              <a:defRPr b="1" sz="3000"/>
            </a:lvl7pPr>
            <a:lvl8pPr indent="0" lvl="7" rtl="0">
              <a:spcBef>
                <a:spcPts val="0"/>
              </a:spcBef>
              <a:spcAft>
                <a:spcPts val="0"/>
              </a:spcAft>
              <a:buSzPts val="3000"/>
              <a:buNone/>
              <a:defRPr b="1" sz="3000"/>
            </a:lvl8pPr>
            <a:lvl9pPr indent="0" lvl="8" rtl="0">
              <a:spcBef>
                <a:spcPts val="0"/>
              </a:spcBef>
              <a:spcAft>
                <a:spcPts val="0"/>
              </a:spcAft>
              <a:buSzPts val="3000"/>
              <a:buNone/>
              <a:defRPr b="1" sz="3000"/>
            </a:lvl9pPr>
          </a:lstStyle>
          <a:p/>
        </p:txBody>
      </p:sp>
      <p:sp>
        <p:nvSpPr>
          <p:cNvPr id="62" name="Shape 62"/>
          <p:cNvSpPr txBox="1"/>
          <p:nvPr>
            <p:ph idx="1" type="body"/>
          </p:nvPr>
        </p:nvSpPr>
        <p:spPr>
          <a:xfrm>
            <a:off x="235857" y="816428"/>
            <a:ext cx="7901100" cy="3778200"/>
          </a:xfrm>
          <a:prstGeom prst="rect">
            <a:avLst/>
          </a:prstGeom>
          <a:noFill/>
          <a:ln>
            <a:noFill/>
          </a:ln>
        </p:spPr>
        <p:txBody>
          <a:bodyPr anchorCtr="0" anchor="t" bIns="91425" lIns="91425" spcFirstLastPara="1" rIns="91425" wrap="square" tIns="91425"/>
          <a:lstStyle>
            <a:lvl1pPr indent="-292100" lvl="0" marL="457200" marR="0" rtl="0" algn="l">
              <a:spcBef>
                <a:spcPts val="1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1pPr>
            <a:lvl2pPr indent="-292100" lvl="1" marL="914400" marR="0" rtl="0" algn="l">
              <a:spcBef>
                <a:spcPts val="16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100" lvl="2" marL="1371600" marR="0" rtl="0" algn="l">
              <a:spcBef>
                <a:spcPts val="16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100" lvl="3" marL="1828800" marR="0" rtl="0" algn="l">
              <a:spcBef>
                <a:spcPts val="16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100" lvl="4" marL="2286000" marR="0" rtl="0" algn="l">
              <a:spcBef>
                <a:spcPts val="16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8450" lvl="5" marL="2743200" marR="0" rtl="0" algn="l">
              <a:spcBef>
                <a:spcPts val="16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8450" lvl="6" marL="3200400" marR="0" rtl="0" algn="l">
              <a:spcBef>
                <a:spcPts val="16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8450" lvl="7" marL="3657600" marR="0" rtl="0" algn="l">
              <a:spcBef>
                <a:spcPts val="16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8450" lvl="8" marL="4114800" marR="0" rtl="0" algn="l">
              <a:spcBef>
                <a:spcPts val="1600"/>
              </a:spcBef>
              <a:spcAft>
                <a:spcPts val="160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pic>
        <p:nvPicPr>
          <p:cNvPr id="63" name="Shape 63"/>
          <p:cNvPicPr preferRelativeResize="0"/>
          <p:nvPr/>
        </p:nvPicPr>
        <p:blipFill rotWithShape="1">
          <a:blip r:embed="rId2">
            <a:alphaModFix/>
          </a:blip>
          <a:srcRect b="0" l="0" r="0" t="0"/>
          <a:stretch/>
        </p:blipFill>
        <p:spPr>
          <a:xfrm>
            <a:off x="8814500" y="4855850"/>
            <a:ext cx="246900" cy="233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64" name="Shape 64"/>
        <p:cNvGrpSpPr/>
        <p:nvPr/>
      </p:nvGrpSpPr>
      <p:grpSpPr>
        <a:xfrm>
          <a:off x="0" y="0"/>
          <a:ext cx="0" cy="0"/>
          <a:chOff x="0" y="0"/>
          <a:chExt cx="0" cy="0"/>
        </a:xfrm>
      </p:grpSpPr>
      <p:sp>
        <p:nvSpPr>
          <p:cNvPr id="65" name="Shape 65"/>
          <p:cNvSpPr txBox="1"/>
          <p:nvPr>
            <p:ph type="title"/>
          </p:nvPr>
        </p:nvSpPr>
        <p:spPr>
          <a:xfrm>
            <a:off x="498475" y="363070"/>
            <a:ext cx="7556400" cy="837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2800"/>
              <a:buFont typeface="Exo"/>
              <a:buNone/>
              <a:defRPr b="0" i="0" sz="2300" u="none" cap="none" strike="noStrike">
                <a:solidFill>
                  <a:schemeClr val="accent1"/>
                </a:solidFill>
                <a:latin typeface="Exo"/>
                <a:ea typeface="Exo"/>
                <a:cs typeface="Exo"/>
                <a:sym typeface="Exo"/>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Picture above Caption">
  <p:cSld name="4_Picture above Caption">
    <p:spTree>
      <p:nvGrpSpPr>
        <p:cNvPr id="66" name="Shape 66"/>
        <p:cNvGrpSpPr/>
        <p:nvPr/>
      </p:nvGrpSpPr>
      <p:grpSpPr>
        <a:xfrm>
          <a:off x="0" y="0"/>
          <a:ext cx="0" cy="0"/>
          <a:chOff x="0" y="0"/>
          <a:chExt cx="0" cy="0"/>
        </a:xfrm>
      </p:grpSpPr>
      <p:sp>
        <p:nvSpPr>
          <p:cNvPr id="67" name="Shape 67"/>
          <p:cNvSpPr txBox="1"/>
          <p:nvPr>
            <p:ph type="title"/>
          </p:nvPr>
        </p:nvSpPr>
        <p:spPr>
          <a:xfrm>
            <a:off x="235946" y="172244"/>
            <a:ext cx="7896600" cy="4842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8" name="Shape 68"/>
          <p:cNvPicPr preferRelativeResize="0"/>
          <p:nvPr/>
        </p:nvPicPr>
        <p:blipFill rotWithShape="1">
          <a:blip r:embed="rId2">
            <a:alphaModFix/>
          </a:blip>
          <a:srcRect b="0" l="0" r="0" t="0"/>
          <a:stretch/>
        </p:blipFill>
        <p:spPr>
          <a:xfrm>
            <a:off x="250243" y="4476537"/>
            <a:ext cx="361200" cy="361200"/>
          </a:xfrm>
          <a:prstGeom prst="rect">
            <a:avLst/>
          </a:prstGeom>
          <a:noFill/>
          <a:ln>
            <a:noFill/>
          </a:ln>
        </p:spPr>
      </p:pic>
      <p:sp>
        <p:nvSpPr>
          <p:cNvPr id="69" name="Shape 69"/>
          <p:cNvSpPr/>
          <p:nvPr/>
        </p:nvSpPr>
        <p:spPr>
          <a:xfrm>
            <a:off x="239486" y="4873138"/>
            <a:ext cx="8664900" cy="471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Source Sans Pro"/>
              <a:ea typeface="Source Sans Pro"/>
              <a:cs typeface="Source Sans Pro"/>
              <a:sym typeface="Source Sans Pro"/>
            </a:endParaRPr>
          </a:p>
        </p:txBody>
      </p:sp>
      <p:sp>
        <p:nvSpPr>
          <p:cNvPr id="70" name="Shape 70"/>
          <p:cNvSpPr/>
          <p:nvPr/>
        </p:nvSpPr>
        <p:spPr>
          <a:xfrm>
            <a:off x="226786" y="693251"/>
            <a:ext cx="7044000" cy="45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Source Sans Pro"/>
              <a:ea typeface="Source Sans Pro"/>
              <a:cs typeface="Source Sans Pro"/>
              <a:sym typeface="Source Sans Pro"/>
            </a:endParaRPr>
          </a:p>
        </p:txBody>
      </p:sp>
      <p:sp>
        <p:nvSpPr>
          <p:cNvPr id="71" name="Shape 71"/>
          <p:cNvSpPr txBox="1"/>
          <p:nvPr>
            <p:ph idx="1" type="body"/>
          </p:nvPr>
        </p:nvSpPr>
        <p:spPr>
          <a:xfrm>
            <a:off x="235857" y="816428"/>
            <a:ext cx="7901100" cy="3778200"/>
          </a:xfrm>
          <a:prstGeom prst="rect">
            <a:avLst/>
          </a:prstGeom>
          <a:noFill/>
          <a:ln>
            <a:noFill/>
          </a:ln>
        </p:spPr>
        <p:txBody>
          <a:bodyPr anchorCtr="0" anchor="t" bIns="91425" lIns="91425" spcFirstLastPara="1" rIns="91425" wrap="square" tIns="91425"/>
          <a:lstStyle>
            <a:lvl1pPr indent="-342900" lvl="0" marL="457200" rtl="0">
              <a:spcBef>
                <a:spcPts val="0"/>
              </a:spcBef>
              <a:spcAft>
                <a:spcPts val="0"/>
              </a:spcAft>
              <a:buSzPts val="18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500"/>
            </a:lvl6pPr>
            <a:lvl7pPr indent="-317500" lvl="6" marL="3200400" rtl="0">
              <a:spcBef>
                <a:spcPts val="1600"/>
              </a:spcBef>
              <a:spcAft>
                <a:spcPts val="0"/>
              </a:spcAft>
              <a:buSzPts val="1400"/>
              <a:buChar char="●"/>
              <a:defRPr sz="1500"/>
            </a:lvl7pPr>
            <a:lvl8pPr indent="-317500" lvl="7" marL="3657600" rtl="0">
              <a:spcBef>
                <a:spcPts val="1600"/>
              </a:spcBef>
              <a:spcAft>
                <a:spcPts val="0"/>
              </a:spcAft>
              <a:buSzPts val="1400"/>
              <a:buChar char="○"/>
              <a:defRPr sz="1500"/>
            </a:lvl8pPr>
            <a:lvl9pPr indent="-317500" lvl="8" marL="4114800" rtl="0">
              <a:spcBef>
                <a:spcPts val="1600"/>
              </a:spcBef>
              <a:spcAft>
                <a:spcPts val="1600"/>
              </a:spcAft>
              <a:buSzPts val="1400"/>
              <a:buChar char="■"/>
              <a:defRPr sz="1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72" name="Shape 72"/>
        <p:cNvGrpSpPr/>
        <p:nvPr/>
      </p:nvGrpSpPr>
      <p:grpSpPr>
        <a:xfrm>
          <a:off x="0" y="0"/>
          <a:ext cx="0" cy="0"/>
          <a:chOff x="0" y="0"/>
          <a:chExt cx="0" cy="0"/>
        </a:xfrm>
      </p:grpSpPr>
      <p:sp>
        <p:nvSpPr>
          <p:cNvPr id="73" name="Shape 73"/>
          <p:cNvSpPr txBox="1"/>
          <p:nvPr>
            <p:ph type="title"/>
          </p:nvPr>
        </p:nvSpPr>
        <p:spPr>
          <a:xfrm>
            <a:off x="235946" y="172244"/>
            <a:ext cx="7896600" cy="484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1"/>
              </a:buClr>
              <a:buSzPts val="2800"/>
              <a:buFont typeface="Exo"/>
              <a:buNone/>
              <a:defRPr b="0" i="0" sz="2700" u="none" cap="none" strike="noStrike">
                <a:solidFill>
                  <a:schemeClr val="dk1"/>
                </a:solidFill>
                <a:latin typeface="Exo"/>
                <a:ea typeface="Exo"/>
                <a:cs typeface="Exo"/>
                <a:sym typeface="Exo"/>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pic>
        <p:nvPicPr>
          <p:cNvPr id="74" name="Shape 74"/>
          <p:cNvPicPr preferRelativeResize="0"/>
          <p:nvPr/>
        </p:nvPicPr>
        <p:blipFill rotWithShape="1">
          <a:blip r:embed="rId2">
            <a:alphaModFix/>
          </a:blip>
          <a:srcRect b="0" l="0" r="0" t="0"/>
          <a:stretch/>
        </p:blipFill>
        <p:spPr>
          <a:xfrm>
            <a:off x="250243" y="4476537"/>
            <a:ext cx="361200" cy="361200"/>
          </a:xfrm>
          <a:prstGeom prst="rect">
            <a:avLst/>
          </a:prstGeom>
          <a:noFill/>
          <a:ln>
            <a:noFill/>
          </a:ln>
        </p:spPr>
      </p:pic>
      <p:sp>
        <p:nvSpPr>
          <p:cNvPr id="75" name="Shape 75"/>
          <p:cNvSpPr/>
          <p:nvPr/>
        </p:nvSpPr>
        <p:spPr>
          <a:xfrm>
            <a:off x="239486" y="4873138"/>
            <a:ext cx="8664900" cy="471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Exo"/>
              <a:ea typeface="Exo"/>
              <a:cs typeface="Exo"/>
              <a:sym typeface="Exo"/>
            </a:endParaRPr>
          </a:p>
        </p:txBody>
      </p:sp>
      <p:sp>
        <p:nvSpPr>
          <p:cNvPr id="76" name="Shape 76"/>
          <p:cNvSpPr/>
          <p:nvPr/>
        </p:nvSpPr>
        <p:spPr>
          <a:xfrm>
            <a:off x="226787" y="693251"/>
            <a:ext cx="7044000" cy="45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Exo"/>
              <a:ea typeface="Exo"/>
              <a:cs typeface="Exo"/>
              <a:sym typeface="Exo"/>
            </a:endParaRPr>
          </a:p>
        </p:txBody>
      </p:sp>
      <p:sp>
        <p:nvSpPr>
          <p:cNvPr id="77" name="Shape 77"/>
          <p:cNvSpPr txBox="1"/>
          <p:nvPr/>
        </p:nvSpPr>
        <p:spPr>
          <a:xfrm>
            <a:off x="6384852" y="4637505"/>
            <a:ext cx="25287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100" u="none" cap="none" strike="noStrike">
                <a:solidFill>
                  <a:srgbClr val="FF0000"/>
                </a:solidFill>
                <a:latin typeface="Exo"/>
                <a:ea typeface="Exo"/>
                <a:cs typeface="Exo"/>
                <a:sym typeface="Exo"/>
              </a:rPr>
              <a:t>PROPRIETARY &amp; CONFIDENTIAL</a:t>
            </a:r>
            <a:endParaRPr b="0" i="0" sz="1100" u="none" cap="none" strike="noStrike">
              <a:solidFill>
                <a:srgbClr val="FF0000"/>
              </a:solidFill>
              <a:latin typeface="Exo"/>
              <a:ea typeface="Exo"/>
              <a:cs typeface="Exo"/>
              <a:sym typeface="Ex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icture above Caption">
  <p:cSld name="1_Picture above Caption">
    <p:spTree>
      <p:nvGrpSpPr>
        <p:cNvPr id="78" name="Shape 78"/>
        <p:cNvGrpSpPr/>
        <p:nvPr/>
      </p:nvGrpSpPr>
      <p:grpSpPr>
        <a:xfrm>
          <a:off x="0" y="0"/>
          <a:ext cx="0" cy="0"/>
          <a:chOff x="0" y="0"/>
          <a:chExt cx="0" cy="0"/>
        </a:xfrm>
      </p:grpSpPr>
      <p:sp>
        <p:nvSpPr>
          <p:cNvPr id="79" name="Shape 79"/>
          <p:cNvSpPr txBox="1"/>
          <p:nvPr>
            <p:ph type="title"/>
          </p:nvPr>
        </p:nvSpPr>
        <p:spPr>
          <a:xfrm>
            <a:off x="830035" y="2226923"/>
            <a:ext cx="7302600" cy="484200"/>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Clr>
                <a:srgbClr val="989FA7"/>
              </a:buClr>
              <a:buSzPts val="2800"/>
              <a:buFont typeface="Exo"/>
              <a:buNone/>
              <a:defRPr b="0" i="0" sz="2700" u="none" cap="none" strike="noStrike">
                <a:solidFill>
                  <a:srgbClr val="989FA7"/>
                </a:solidFill>
                <a:latin typeface="Exo"/>
                <a:ea typeface="Exo"/>
                <a:cs typeface="Exo"/>
                <a:sym typeface="Exo"/>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pic>
        <p:nvPicPr>
          <p:cNvPr id="80" name="Shape 80"/>
          <p:cNvPicPr preferRelativeResize="0"/>
          <p:nvPr/>
        </p:nvPicPr>
        <p:blipFill rotWithShape="1">
          <a:blip r:embed="rId2">
            <a:alphaModFix/>
          </a:blip>
          <a:srcRect b="0" l="0" r="0" t="0"/>
          <a:stretch/>
        </p:blipFill>
        <p:spPr>
          <a:xfrm>
            <a:off x="8814500" y="4855850"/>
            <a:ext cx="246900" cy="233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above Caption 2">
  <p:cSld name="3_Picture above Caption_2">
    <p:spTree>
      <p:nvGrpSpPr>
        <p:cNvPr id="81" name="Shape 81"/>
        <p:cNvGrpSpPr/>
        <p:nvPr/>
      </p:nvGrpSpPr>
      <p:grpSpPr>
        <a:xfrm>
          <a:off x="0" y="0"/>
          <a:ext cx="0" cy="0"/>
          <a:chOff x="0" y="0"/>
          <a:chExt cx="0" cy="0"/>
        </a:xfrm>
      </p:grpSpPr>
      <p:sp>
        <p:nvSpPr>
          <p:cNvPr id="82" name="Shape 82"/>
          <p:cNvSpPr txBox="1"/>
          <p:nvPr>
            <p:ph type="title"/>
          </p:nvPr>
        </p:nvSpPr>
        <p:spPr>
          <a:xfrm>
            <a:off x="235945" y="172244"/>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2800"/>
              <a:buFont typeface="Exo"/>
              <a:buNone/>
              <a:defRPr b="1" i="0" sz="3000" u="none" cap="none" strike="noStrike">
                <a:solidFill>
                  <a:srgbClr val="6E7781"/>
                </a:solidFill>
                <a:latin typeface="Exo"/>
                <a:ea typeface="Exo"/>
                <a:cs typeface="Exo"/>
                <a:sym typeface="Exo"/>
              </a:defRPr>
            </a:lvl1pPr>
            <a:lvl2pPr indent="0" lvl="1" rtl="0">
              <a:spcBef>
                <a:spcPts val="0"/>
              </a:spcBef>
              <a:spcAft>
                <a:spcPts val="0"/>
              </a:spcAft>
              <a:buSzPts val="2800"/>
              <a:buFont typeface="Arial"/>
              <a:buNone/>
              <a:defRPr b="1" sz="3000"/>
            </a:lvl2pPr>
            <a:lvl3pPr indent="0" lvl="2" rtl="0">
              <a:spcBef>
                <a:spcPts val="0"/>
              </a:spcBef>
              <a:spcAft>
                <a:spcPts val="0"/>
              </a:spcAft>
              <a:buSzPts val="2800"/>
              <a:buFont typeface="Arial"/>
              <a:buNone/>
              <a:defRPr b="1" sz="3000"/>
            </a:lvl3pPr>
            <a:lvl4pPr indent="0" lvl="3" rtl="0">
              <a:spcBef>
                <a:spcPts val="0"/>
              </a:spcBef>
              <a:spcAft>
                <a:spcPts val="0"/>
              </a:spcAft>
              <a:buSzPts val="2800"/>
              <a:buFont typeface="Arial"/>
              <a:buNone/>
              <a:defRPr b="1" sz="3000"/>
            </a:lvl4pPr>
            <a:lvl5pPr indent="0" lvl="4" rtl="0">
              <a:spcBef>
                <a:spcPts val="0"/>
              </a:spcBef>
              <a:spcAft>
                <a:spcPts val="0"/>
              </a:spcAft>
              <a:buSzPts val="2800"/>
              <a:buFont typeface="Arial"/>
              <a:buNone/>
              <a:defRPr b="1" sz="3000"/>
            </a:lvl5pPr>
            <a:lvl6pPr indent="0" lvl="5" rtl="0">
              <a:spcBef>
                <a:spcPts val="0"/>
              </a:spcBef>
              <a:spcAft>
                <a:spcPts val="0"/>
              </a:spcAft>
              <a:buSzPts val="2800"/>
              <a:buFont typeface="Arial"/>
              <a:buNone/>
              <a:defRPr b="1" sz="3000"/>
            </a:lvl6pPr>
            <a:lvl7pPr indent="0" lvl="6" rtl="0">
              <a:spcBef>
                <a:spcPts val="0"/>
              </a:spcBef>
              <a:spcAft>
                <a:spcPts val="0"/>
              </a:spcAft>
              <a:buSzPts val="2800"/>
              <a:buFont typeface="Arial"/>
              <a:buNone/>
              <a:defRPr b="1" sz="3000"/>
            </a:lvl7pPr>
            <a:lvl8pPr indent="0" lvl="7" rtl="0">
              <a:spcBef>
                <a:spcPts val="0"/>
              </a:spcBef>
              <a:spcAft>
                <a:spcPts val="0"/>
              </a:spcAft>
              <a:buSzPts val="2800"/>
              <a:buFont typeface="Arial"/>
              <a:buNone/>
              <a:defRPr b="1" sz="3000"/>
            </a:lvl8pPr>
            <a:lvl9pPr indent="0" lvl="8" rtl="0">
              <a:spcBef>
                <a:spcPts val="0"/>
              </a:spcBef>
              <a:spcAft>
                <a:spcPts val="0"/>
              </a:spcAft>
              <a:buSzPts val="2800"/>
              <a:buFont typeface="Arial"/>
              <a:buNone/>
              <a:defRPr b="1" sz="3000"/>
            </a:lvl9pPr>
          </a:lstStyle>
          <a:p/>
        </p:txBody>
      </p:sp>
      <p:pic>
        <p:nvPicPr>
          <p:cNvPr id="83" name="Shape 83"/>
          <p:cNvPicPr preferRelativeResize="0"/>
          <p:nvPr/>
        </p:nvPicPr>
        <p:blipFill rotWithShape="1">
          <a:blip r:embed="rId2">
            <a:alphaModFix/>
          </a:blip>
          <a:srcRect b="0" l="0" r="0" t="0"/>
          <a:stretch/>
        </p:blipFill>
        <p:spPr>
          <a:xfrm>
            <a:off x="8734617" y="4732986"/>
            <a:ext cx="361200" cy="361200"/>
          </a:xfrm>
          <a:prstGeom prst="rect">
            <a:avLst/>
          </a:prstGeom>
          <a:noFill/>
          <a:ln>
            <a:noFill/>
          </a:ln>
        </p:spPr>
      </p:pic>
      <p:sp>
        <p:nvSpPr>
          <p:cNvPr id="84" name="Shape 84"/>
          <p:cNvSpPr txBox="1"/>
          <p:nvPr>
            <p:ph idx="1" type="body"/>
          </p:nvPr>
        </p:nvSpPr>
        <p:spPr>
          <a:xfrm>
            <a:off x="235856" y="1224678"/>
            <a:ext cx="7901100" cy="3369900"/>
          </a:xfrm>
          <a:prstGeom prst="rect">
            <a:avLst/>
          </a:prstGeom>
          <a:noFill/>
          <a:ln>
            <a:noFill/>
          </a:ln>
        </p:spPr>
        <p:txBody>
          <a:bodyPr anchorCtr="0" anchor="t" bIns="91425" lIns="91425" spcFirstLastPara="1" rIns="91425" wrap="square" tIns="91425"/>
          <a:lstStyle>
            <a:lvl1pPr indent="-292099" lvl="0" marL="457200" marR="0" rtl="0" algn="l">
              <a:lnSpc>
                <a:spcPct val="100000"/>
              </a:lnSpc>
              <a:spcBef>
                <a:spcPts val="1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8450" lvl="5" marL="27432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8450" lvl="6" marL="32004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8450" lvl="7" marL="36576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8450" lvl="8" marL="41148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
        <p:nvSpPr>
          <p:cNvPr id="85" name="Shape 85"/>
          <p:cNvSpPr txBox="1"/>
          <p:nvPr>
            <p:ph idx="2" type="subTitle"/>
          </p:nvPr>
        </p:nvSpPr>
        <p:spPr>
          <a:xfrm>
            <a:off x="236934" y="609159"/>
            <a:ext cx="6716700" cy="4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200"/>
              </a:spcBef>
              <a:spcAft>
                <a:spcPts val="0"/>
              </a:spcAft>
              <a:buClr>
                <a:schemeClr val="accent1"/>
              </a:buClr>
              <a:buSzPts val="1800"/>
              <a:buFont typeface="Noto Sans Symbols"/>
              <a:buNone/>
              <a:defRPr b="0" i="0" sz="1800" u="none" cap="none" strike="noStrike">
                <a:solidFill>
                  <a:srgbClr val="989FA7"/>
                </a:solidFill>
                <a:latin typeface="Exo"/>
                <a:ea typeface="Exo"/>
                <a:cs typeface="Exo"/>
                <a:sym typeface="Exo"/>
              </a:defRPr>
            </a:lvl1pPr>
            <a:lvl2pPr indent="0" lvl="1" marL="342900" marR="0" rtl="0" algn="ctr">
              <a:lnSpc>
                <a:spcPct val="100000"/>
              </a:lnSpc>
              <a:spcBef>
                <a:spcPts val="500"/>
              </a:spcBef>
              <a:spcAft>
                <a:spcPts val="0"/>
              </a:spcAft>
              <a:buClr>
                <a:srgbClr val="A6CED3"/>
              </a:buClr>
              <a:buSzPts val="1400"/>
              <a:buFont typeface="Noto Sans Symbols"/>
              <a:buNone/>
              <a:defRPr b="0" i="0" sz="1400" u="none" cap="none" strike="noStrike">
                <a:solidFill>
                  <a:srgbClr val="959595"/>
                </a:solidFill>
                <a:latin typeface="Exo"/>
                <a:ea typeface="Exo"/>
                <a:cs typeface="Exo"/>
                <a:sym typeface="Exo"/>
              </a:defRPr>
            </a:lvl2pPr>
            <a:lvl3pPr indent="0" lvl="2" marL="685800" marR="0" rtl="0" algn="ctr">
              <a:lnSpc>
                <a:spcPct val="100000"/>
              </a:lnSpc>
              <a:spcBef>
                <a:spcPts val="500"/>
              </a:spcBef>
              <a:spcAft>
                <a:spcPts val="0"/>
              </a:spcAft>
              <a:buClr>
                <a:schemeClr val="accent1"/>
              </a:buClr>
              <a:buSzPts val="1400"/>
              <a:buFont typeface="Noto Sans Symbols"/>
              <a:buNone/>
              <a:defRPr b="0" i="0" sz="1400" u="none" cap="none" strike="noStrike">
                <a:solidFill>
                  <a:srgbClr val="959595"/>
                </a:solidFill>
                <a:latin typeface="Exo"/>
                <a:ea typeface="Exo"/>
                <a:cs typeface="Exo"/>
                <a:sym typeface="Exo"/>
              </a:defRPr>
            </a:lvl3pPr>
            <a:lvl4pPr indent="0" lvl="3" marL="1028700" marR="0" rtl="0" algn="ctr">
              <a:lnSpc>
                <a:spcPct val="100000"/>
              </a:lnSpc>
              <a:spcBef>
                <a:spcPts val="500"/>
              </a:spcBef>
              <a:spcAft>
                <a:spcPts val="0"/>
              </a:spcAft>
              <a:buClr>
                <a:srgbClr val="A6CED3"/>
              </a:buClr>
              <a:buSzPts val="1400"/>
              <a:buFont typeface="Noto Sans Symbols"/>
              <a:buNone/>
              <a:defRPr b="0" i="0" sz="1400" u="none" cap="none" strike="noStrike">
                <a:solidFill>
                  <a:srgbClr val="959595"/>
                </a:solidFill>
                <a:latin typeface="Exo"/>
                <a:ea typeface="Exo"/>
                <a:cs typeface="Exo"/>
                <a:sym typeface="Exo"/>
              </a:defRPr>
            </a:lvl4pPr>
            <a:lvl5pPr indent="0" lvl="4" marL="1371600" marR="0" rtl="0" algn="ctr">
              <a:lnSpc>
                <a:spcPct val="100000"/>
              </a:lnSpc>
              <a:spcBef>
                <a:spcPts val="500"/>
              </a:spcBef>
              <a:spcAft>
                <a:spcPts val="0"/>
              </a:spcAft>
              <a:buClr>
                <a:schemeClr val="accent1"/>
              </a:buClr>
              <a:buSzPts val="1400"/>
              <a:buFont typeface="Noto Sans Symbols"/>
              <a:buNone/>
              <a:defRPr b="0" i="0" sz="1400" u="none" cap="none" strike="noStrike">
                <a:solidFill>
                  <a:srgbClr val="959595"/>
                </a:solidFill>
                <a:latin typeface="Exo"/>
                <a:ea typeface="Exo"/>
                <a:cs typeface="Exo"/>
                <a:sym typeface="Exo"/>
              </a:defRPr>
            </a:lvl5pPr>
            <a:lvl6pPr indent="0" lvl="5" marL="1714500" marR="0" rtl="0" algn="ctr">
              <a:lnSpc>
                <a:spcPct val="100000"/>
              </a:lnSpc>
              <a:spcBef>
                <a:spcPts val="300"/>
              </a:spcBef>
              <a:spcAft>
                <a:spcPts val="0"/>
              </a:spcAft>
              <a:buClr>
                <a:srgbClr val="A6CED3"/>
              </a:buClr>
              <a:buSzPts val="1400"/>
              <a:buFont typeface="Noto Sans Symbols"/>
              <a:buNone/>
              <a:defRPr b="0" i="0" sz="1400" u="none" cap="none" strike="noStrike">
                <a:solidFill>
                  <a:srgbClr val="959595"/>
                </a:solidFill>
                <a:latin typeface="Source Sans Pro"/>
                <a:ea typeface="Source Sans Pro"/>
                <a:cs typeface="Source Sans Pro"/>
                <a:sym typeface="Source Sans Pro"/>
              </a:defRPr>
            </a:lvl6pPr>
            <a:lvl7pPr indent="0" lvl="6" marL="2057400" marR="0" rtl="0" algn="ctr">
              <a:lnSpc>
                <a:spcPct val="100000"/>
              </a:lnSpc>
              <a:spcBef>
                <a:spcPts val="300"/>
              </a:spcBef>
              <a:spcAft>
                <a:spcPts val="0"/>
              </a:spcAft>
              <a:buClr>
                <a:schemeClr val="accent1"/>
              </a:buClr>
              <a:buSzPts val="1400"/>
              <a:buFont typeface="Noto Sans Symbols"/>
              <a:buNone/>
              <a:defRPr b="0" i="0" sz="1400" u="none" cap="none" strike="noStrike">
                <a:solidFill>
                  <a:srgbClr val="959595"/>
                </a:solidFill>
                <a:latin typeface="Source Sans Pro"/>
                <a:ea typeface="Source Sans Pro"/>
                <a:cs typeface="Source Sans Pro"/>
                <a:sym typeface="Source Sans Pro"/>
              </a:defRPr>
            </a:lvl7pPr>
            <a:lvl8pPr indent="0" lvl="7" marL="2400300" marR="0" rtl="0" algn="ctr">
              <a:lnSpc>
                <a:spcPct val="100000"/>
              </a:lnSpc>
              <a:spcBef>
                <a:spcPts val="300"/>
              </a:spcBef>
              <a:spcAft>
                <a:spcPts val="0"/>
              </a:spcAft>
              <a:buClr>
                <a:srgbClr val="A6CED3"/>
              </a:buClr>
              <a:buSzPts val="1400"/>
              <a:buFont typeface="Noto Sans Symbols"/>
              <a:buNone/>
              <a:defRPr b="0" i="0" sz="1400" u="none" cap="none" strike="noStrike">
                <a:solidFill>
                  <a:srgbClr val="959595"/>
                </a:solidFill>
                <a:latin typeface="Source Sans Pro"/>
                <a:ea typeface="Source Sans Pro"/>
                <a:cs typeface="Source Sans Pro"/>
                <a:sym typeface="Source Sans Pro"/>
              </a:defRPr>
            </a:lvl8pPr>
            <a:lvl9pPr indent="0" lvl="8" marL="2743200" marR="0" rtl="0" algn="ctr">
              <a:lnSpc>
                <a:spcPct val="100000"/>
              </a:lnSpc>
              <a:spcBef>
                <a:spcPts val="300"/>
              </a:spcBef>
              <a:spcAft>
                <a:spcPts val="0"/>
              </a:spcAft>
              <a:buClr>
                <a:schemeClr val="accent1"/>
              </a:buClr>
              <a:buSzPts val="1400"/>
              <a:buFont typeface="Noto Sans Symbols"/>
              <a:buNone/>
              <a:defRPr b="0" i="0" sz="1400" u="none" cap="none" strike="noStrike">
                <a:solidFill>
                  <a:srgbClr val="959595"/>
                </a:solidFill>
                <a:latin typeface="Source Sans Pro"/>
                <a:ea typeface="Source Sans Pro"/>
                <a:cs typeface="Source Sans Pro"/>
                <a:sym typeface="Source Sans Pr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1" name="Shape 91"/>
        <p:cNvGrpSpPr/>
        <p:nvPr/>
      </p:nvGrpSpPr>
      <p:grpSpPr>
        <a:xfrm>
          <a:off x="0" y="0"/>
          <a:ext cx="0" cy="0"/>
          <a:chOff x="0" y="0"/>
          <a:chExt cx="0" cy="0"/>
        </a:xfrm>
      </p:grpSpPr>
      <p:sp>
        <p:nvSpPr>
          <p:cNvPr id="92" name="Shape 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accent1"/>
              </a:buClr>
              <a:buSzPts val="1400"/>
              <a:buFont typeface="Exo"/>
              <a:buNone/>
              <a:defRPr b="0" i="0" sz="5200" u="none" cap="none" strike="noStrike">
                <a:solidFill>
                  <a:schemeClr val="accent1"/>
                </a:solidFill>
                <a:latin typeface="Exo"/>
                <a:ea typeface="Exo"/>
                <a:cs typeface="Exo"/>
                <a:sym typeface="Exo"/>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93" name="Shape 9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indent="-101600" lvl="0" marL="177800" marR="0" rtl="0" algn="ctr">
              <a:lnSpc>
                <a:spcPct val="100000"/>
              </a:lnSpc>
              <a:spcBef>
                <a:spcPts val="0"/>
              </a:spcBef>
              <a:spcAft>
                <a:spcPts val="0"/>
              </a:spcAft>
              <a:buClr>
                <a:schemeClr val="accent1"/>
              </a:buClr>
              <a:buSzPts val="1100"/>
              <a:buFont typeface="Noto Sans Symbols"/>
              <a:buNone/>
              <a:defRPr b="0" i="0" sz="2800" u="none" cap="none" strike="noStrike">
                <a:solidFill>
                  <a:srgbClr val="8B8B8B"/>
                </a:solidFill>
                <a:latin typeface="Exo"/>
                <a:ea typeface="Exo"/>
                <a:cs typeface="Exo"/>
                <a:sym typeface="Exo"/>
              </a:defRPr>
            </a:lvl1pPr>
            <a:lvl2pPr indent="-101600" lvl="1" marL="342900" marR="0" rtl="0" algn="ctr">
              <a:lnSpc>
                <a:spcPct val="100000"/>
              </a:lnSpc>
              <a:spcBef>
                <a:spcPts val="0"/>
              </a:spcBef>
              <a:spcAft>
                <a:spcPts val="0"/>
              </a:spcAft>
              <a:buClr>
                <a:srgbClr val="A6CED3"/>
              </a:buClr>
              <a:buSzPts val="1000"/>
              <a:buFont typeface="Noto Sans Symbols"/>
              <a:buNone/>
              <a:defRPr b="0" i="0" sz="2800" u="none" cap="none" strike="noStrike">
                <a:solidFill>
                  <a:srgbClr val="8B8B8B"/>
                </a:solidFill>
                <a:latin typeface="Exo"/>
                <a:ea typeface="Exo"/>
                <a:cs typeface="Exo"/>
                <a:sym typeface="Exo"/>
              </a:defRPr>
            </a:lvl2pPr>
            <a:lvl3pPr indent="-114300" lvl="2" marL="520700" marR="0" rtl="0" algn="ctr">
              <a:lnSpc>
                <a:spcPct val="100000"/>
              </a:lnSpc>
              <a:spcBef>
                <a:spcPts val="0"/>
              </a:spcBef>
              <a:spcAft>
                <a:spcPts val="0"/>
              </a:spcAft>
              <a:buClr>
                <a:schemeClr val="accent1"/>
              </a:buClr>
              <a:buSzPts val="1000"/>
              <a:buFont typeface="Noto Sans Symbols"/>
              <a:buNone/>
              <a:defRPr b="0" i="0" sz="2800" u="none" cap="none" strike="noStrike">
                <a:solidFill>
                  <a:srgbClr val="8B8B8B"/>
                </a:solidFill>
                <a:latin typeface="Exo"/>
                <a:ea typeface="Exo"/>
                <a:cs typeface="Exo"/>
                <a:sym typeface="Exo"/>
              </a:defRPr>
            </a:lvl3pPr>
            <a:lvl4pPr indent="-101600" lvl="3" marL="685800" marR="0" rtl="0" algn="ctr">
              <a:lnSpc>
                <a:spcPct val="100000"/>
              </a:lnSpc>
              <a:spcBef>
                <a:spcPts val="0"/>
              </a:spcBef>
              <a:spcAft>
                <a:spcPts val="0"/>
              </a:spcAft>
              <a:buClr>
                <a:srgbClr val="A6CED3"/>
              </a:buClr>
              <a:buSzPts val="1000"/>
              <a:buFont typeface="Noto Sans Symbols"/>
              <a:buNone/>
              <a:defRPr b="0" i="0" sz="2800" u="none" cap="none" strike="noStrike">
                <a:solidFill>
                  <a:srgbClr val="8B8B8B"/>
                </a:solidFill>
                <a:latin typeface="Exo"/>
                <a:ea typeface="Exo"/>
                <a:cs typeface="Exo"/>
                <a:sym typeface="Exo"/>
              </a:defRPr>
            </a:lvl4pPr>
            <a:lvl5pPr indent="-114300" lvl="4" marL="863600" marR="0" rtl="0" algn="ctr">
              <a:lnSpc>
                <a:spcPct val="100000"/>
              </a:lnSpc>
              <a:spcBef>
                <a:spcPts val="0"/>
              </a:spcBef>
              <a:spcAft>
                <a:spcPts val="0"/>
              </a:spcAft>
              <a:buClr>
                <a:schemeClr val="accent1"/>
              </a:buClr>
              <a:buSzPts val="1000"/>
              <a:buFont typeface="Noto Sans Symbols"/>
              <a:buNone/>
              <a:defRPr b="0" i="0" sz="2800" u="none" cap="none" strike="noStrike">
                <a:solidFill>
                  <a:srgbClr val="8B8B8B"/>
                </a:solidFill>
                <a:latin typeface="Exo"/>
                <a:ea typeface="Exo"/>
                <a:cs typeface="Exo"/>
                <a:sym typeface="Exo"/>
              </a:defRPr>
            </a:lvl5pPr>
            <a:lvl6pPr indent="-101600" lvl="5" marL="1028700" marR="0" rtl="0" algn="ctr">
              <a:lnSpc>
                <a:spcPct val="100000"/>
              </a:lnSpc>
              <a:spcBef>
                <a:spcPts val="0"/>
              </a:spcBef>
              <a:spcAft>
                <a:spcPts val="0"/>
              </a:spcAft>
              <a:buClr>
                <a:srgbClr val="A6CED3"/>
              </a:buClr>
              <a:buSzPts val="1000"/>
              <a:buFont typeface="Noto Sans Symbols"/>
              <a:buNone/>
              <a:defRPr b="0" i="0" sz="2800" u="none" cap="none" strike="noStrike">
                <a:solidFill>
                  <a:srgbClr val="8B8B8B"/>
                </a:solidFill>
                <a:latin typeface="Source Sans Pro"/>
                <a:ea typeface="Source Sans Pro"/>
                <a:cs typeface="Source Sans Pro"/>
                <a:sym typeface="Source Sans Pro"/>
              </a:defRPr>
            </a:lvl6pPr>
            <a:lvl7pPr indent="-114300" lvl="6" marL="1206500" marR="0" rtl="0" algn="ctr">
              <a:lnSpc>
                <a:spcPct val="100000"/>
              </a:lnSpc>
              <a:spcBef>
                <a:spcPts val="0"/>
              </a:spcBef>
              <a:spcAft>
                <a:spcPts val="0"/>
              </a:spcAft>
              <a:buClr>
                <a:schemeClr val="accent1"/>
              </a:buClr>
              <a:buSzPts val="1000"/>
              <a:buFont typeface="Noto Sans Symbols"/>
              <a:buNone/>
              <a:defRPr b="0" i="0" sz="2800" u="none" cap="none" strike="noStrike">
                <a:solidFill>
                  <a:srgbClr val="8B8B8B"/>
                </a:solidFill>
                <a:latin typeface="Source Sans Pro"/>
                <a:ea typeface="Source Sans Pro"/>
                <a:cs typeface="Source Sans Pro"/>
                <a:sym typeface="Source Sans Pro"/>
              </a:defRPr>
            </a:lvl7pPr>
            <a:lvl8pPr indent="-101600" lvl="7" marL="1371600" marR="0" rtl="0" algn="ctr">
              <a:lnSpc>
                <a:spcPct val="100000"/>
              </a:lnSpc>
              <a:spcBef>
                <a:spcPts val="0"/>
              </a:spcBef>
              <a:spcAft>
                <a:spcPts val="0"/>
              </a:spcAft>
              <a:buClr>
                <a:srgbClr val="A6CED3"/>
              </a:buClr>
              <a:buSzPts val="1000"/>
              <a:buFont typeface="Noto Sans Symbols"/>
              <a:buNone/>
              <a:defRPr b="0" i="0" sz="2800" u="none" cap="none" strike="noStrike">
                <a:solidFill>
                  <a:srgbClr val="8B8B8B"/>
                </a:solidFill>
                <a:latin typeface="Source Sans Pro"/>
                <a:ea typeface="Source Sans Pro"/>
                <a:cs typeface="Source Sans Pro"/>
                <a:sym typeface="Source Sans Pro"/>
              </a:defRPr>
            </a:lvl8pPr>
            <a:lvl9pPr indent="-114300" lvl="8" marL="1549400" marR="0" rtl="0" algn="ctr">
              <a:lnSpc>
                <a:spcPct val="100000"/>
              </a:lnSpc>
              <a:spcBef>
                <a:spcPts val="0"/>
              </a:spcBef>
              <a:spcAft>
                <a:spcPts val="0"/>
              </a:spcAft>
              <a:buClr>
                <a:schemeClr val="accent1"/>
              </a:buClr>
              <a:buSzPts val="1000"/>
              <a:buFont typeface="Noto Sans Symbols"/>
              <a:buNone/>
              <a:defRPr b="0" i="0" sz="2800" u="none" cap="none" strike="noStrike">
                <a:solidFill>
                  <a:srgbClr val="8B8B8B"/>
                </a:solidFill>
                <a:latin typeface="Source Sans Pro"/>
                <a:ea typeface="Source Sans Pro"/>
                <a:cs typeface="Source Sans Pro"/>
                <a:sym typeface="Source Sans Pro"/>
              </a:defRPr>
            </a:lvl9pPr>
          </a:lstStyle>
          <a:p/>
        </p:txBody>
      </p:sp>
      <p:sp>
        <p:nvSpPr>
          <p:cNvPr id="94" name="Shape 94"/>
          <p:cNvSpPr txBox="1"/>
          <p:nvPr>
            <p:ph idx="12" type="sldNum"/>
          </p:nvPr>
        </p:nvSpPr>
        <p:spPr>
          <a:xfrm>
            <a:off x="8472457" y="4663216"/>
            <a:ext cx="548700" cy="3936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Picture above Caption">
  <p:cSld name="5_Picture above Caption">
    <p:spTree>
      <p:nvGrpSpPr>
        <p:cNvPr id="95" name="Shape 95"/>
        <p:cNvGrpSpPr/>
        <p:nvPr/>
      </p:nvGrpSpPr>
      <p:grpSpPr>
        <a:xfrm>
          <a:off x="0" y="0"/>
          <a:ext cx="0" cy="0"/>
          <a:chOff x="0" y="0"/>
          <a:chExt cx="0" cy="0"/>
        </a:xfrm>
      </p:grpSpPr>
      <p:sp>
        <p:nvSpPr>
          <p:cNvPr id="96" name="Shape 96"/>
          <p:cNvSpPr txBox="1"/>
          <p:nvPr>
            <p:ph type="title"/>
          </p:nvPr>
        </p:nvSpPr>
        <p:spPr>
          <a:xfrm>
            <a:off x="235944" y="172243"/>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Exo"/>
              <a:buNone/>
              <a:defRPr b="1" i="0" sz="3000" u="none" cap="none" strike="noStrike">
                <a:solidFill>
                  <a:srgbClr val="6E7781"/>
                </a:solidFill>
                <a:latin typeface="Exo"/>
                <a:ea typeface="Exo"/>
                <a:cs typeface="Exo"/>
                <a:sym typeface="Exo"/>
              </a:defRPr>
            </a:lvl1pPr>
            <a:lvl2pPr indent="0" lvl="1" rtl="0">
              <a:spcBef>
                <a:spcPts val="0"/>
              </a:spcBef>
              <a:spcAft>
                <a:spcPts val="0"/>
              </a:spcAft>
              <a:buSzPts val="1400"/>
              <a:buFont typeface="Arial"/>
              <a:buNone/>
              <a:defRPr b="1" sz="3000"/>
            </a:lvl2pPr>
            <a:lvl3pPr indent="0" lvl="2" rtl="0">
              <a:spcBef>
                <a:spcPts val="0"/>
              </a:spcBef>
              <a:spcAft>
                <a:spcPts val="0"/>
              </a:spcAft>
              <a:buSzPts val="1400"/>
              <a:buFont typeface="Arial"/>
              <a:buNone/>
              <a:defRPr b="1" sz="3000"/>
            </a:lvl3pPr>
            <a:lvl4pPr indent="0" lvl="3" rtl="0">
              <a:spcBef>
                <a:spcPts val="0"/>
              </a:spcBef>
              <a:spcAft>
                <a:spcPts val="0"/>
              </a:spcAft>
              <a:buSzPts val="1400"/>
              <a:buFont typeface="Arial"/>
              <a:buNone/>
              <a:defRPr b="1" sz="3000"/>
            </a:lvl4pPr>
            <a:lvl5pPr indent="0" lvl="4" rtl="0">
              <a:spcBef>
                <a:spcPts val="0"/>
              </a:spcBef>
              <a:spcAft>
                <a:spcPts val="0"/>
              </a:spcAft>
              <a:buSzPts val="1400"/>
              <a:buFont typeface="Arial"/>
              <a:buNone/>
              <a:defRPr b="1" sz="3000"/>
            </a:lvl5pPr>
            <a:lvl6pPr indent="0" lvl="5" rtl="0">
              <a:spcBef>
                <a:spcPts val="0"/>
              </a:spcBef>
              <a:spcAft>
                <a:spcPts val="0"/>
              </a:spcAft>
              <a:buSzPts val="1400"/>
              <a:buFont typeface="Arial"/>
              <a:buNone/>
              <a:defRPr b="1" sz="3000"/>
            </a:lvl6pPr>
            <a:lvl7pPr indent="0" lvl="6" rtl="0">
              <a:spcBef>
                <a:spcPts val="0"/>
              </a:spcBef>
              <a:spcAft>
                <a:spcPts val="0"/>
              </a:spcAft>
              <a:buSzPts val="1400"/>
              <a:buFont typeface="Arial"/>
              <a:buNone/>
              <a:defRPr b="1" sz="3000"/>
            </a:lvl7pPr>
            <a:lvl8pPr indent="0" lvl="7" rtl="0">
              <a:spcBef>
                <a:spcPts val="0"/>
              </a:spcBef>
              <a:spcAft>
                <a:spcPts val="0"/>
              </a:spcAft>
              <a:buSzPts val="1400"/>
              <a:buFont typeface="Arial"/>
              <a:buNone/>
              <a:defRPr b="1" sz="3000"/>
            </a:lvl8pPr>
            <a:lvl9pPr indent="0" lvl="8" rtl="0">
              <a:spcBef>
                <a:spcPts val="0"/>
              </a:spcBef>
              <a:spcAft>
                <a:spcPts val="0"/>
              </a:spcAft>
              <a:buSzPts val="1400"/>
              <a:buFont typeface="Arial"/>
              <a:buNone/>
              <a:defRPr b="1" sz="3000"/>
            </a:lvl9pPr>
          </a:lstStyle>
          <a:p/>
        </p:txBody>
      </p:sp>
      <p:pic>
        <p:nvPicPr>
          <p:cNvPr id="97" name="Shape 97"/>
          <p:cNvPicPr preferRelativeResize="0"/>
          <p:nvPr/>
        </p:nvPicPr>
        <p:blipFill rotWithShape="1">
          <a:blip r:embed="rId2">
            <a:alphaModFix/>
          </a:blip>
          <a:srcRect b="0" l="0" r="0" t="0"/>
          <a:stretch/>
        </p:blipFill>
        <p:spPr>
          <a:xfrm>
            <a:off x="8734617" y="4732985"/>
            <a:ext cx="361200" cy="361200"/>
          </a:xfrm>
          <a:prstGeom prst="rect">
            <a:avLst/>
          </a:prstGeom>
          <a:noFill/>
          <a:ln>
            <a:noFill/>
          </a:ln>
        </p:spPr>
      </p:pic>
      <p:sp>
        <p:nvSpPr>
          <p:cNvPr id="98" name="Shape 98"/>
          <p:cNvSpPr txBox="1"/>
          <p:nvPr>
            <p:ph idx="1" type="body"/>
          </p:nvPr>
        </p:nvSpPr>
        <p:spPr>
          <a:xfrm>
            <a:off x="235856" y="1224678"/>
            <a:ext cx="7901100" cy="3369900"/>
          </a:xfrm>
          <a:prstGeom prst="rect">
            <a:avLst/>
          </a:prstGeom>
          <a:noFill/>
          <a:ln>
            <a:noFill/>
          </a:ln>
        </p:spPr>
        <p:txBody>
          <a:bodyPr anchorCtr="0" anchor="t" bIns="91425" lIns="91425" spcFirstLastPara="1" rIns="91425" wrap="square" tIns="91425"/>
          <a:lstStyle>
            <a:lvl1pPr indent="-292098" lvl="0" marL="457200" marR="0" rtl="0" algn="l">
              <a:lnSpc>
                <a:spcPct val="100000"/>
              </a:lnSpc>
              <a:spcBef>
                <a:spcPts val="1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1pPr>
            <a:lvl2pPr indent="-292098"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8"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8"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8"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8450" lvl="5" marL="27432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8450" lvl="6" marL="32004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8450" lvl="7" marL="36576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8450" lvl="8" marL="41148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
        <p:nvSpPr>
          <p:cNvPr id="99" name="Shape 99"/>
          <p:cNvSpPr txBox="1"/>
          <p:nvPr>
            <p:ph idx="2" type="subTitle"/>
          </p:nvPr>
        </p:nvSpPr>
        <p:spPr>
          <a:xfrm>
            <a:off x="236934" y="609168"/>
            <a:ext cx="6716700" cy="4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200"/>
              </a:spcBef>
              <a:spcAft>
                <a:spcPts val="0"/>
              </a:spcAft>
              <a:buClr>
                <a:schemeClr val="accent1"/>
              </a:buClr>
              <a:buSzPts val="1100"/>
              <a:buFont typeface="Noto Sans Symbols"/>
              <a:buNone/>
              <a:defRPr b="0" i="0" sz="1800" u="none" cap="none" strike="noStrike">
                <a:solidFill>
                  <a:srgbClr val="989FA7"/>
                </a:solidFill>
                <a:latin typeface="Exo"/>
                <a:ea typeface="Exo"/>
                <a:cs typeface="Exo"/>
                <a:sym typeface="Exo"/>
              </a:defRPr>
            </a:lvl1pPr>
            <a:lvl2pPr indent="-12621" lvl="1" marL="342821"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2pPr>
            <a:lvl3pPr indent="-12547" lvl="2" marL="685647"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3pPr>
            <a:lvl4pPr indent="-12471" lvl="3" marL="1028471"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4pPr>
            <a:lvl5pPr indent="-12392" lvl="4" marL="1371292"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5pPr>
            <a:lvl6pPr indent="-12320" lvl="5" marL="171412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6pPr>
            <a:lvl7pPr indent="-12240" lvl="6" marL="2056940"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7pPr>
            <a:lvl8pPr indent="-12160" lvl="7" marL="239976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8pPr>
            <a:lvl9pPr indent="-12081" lvl="8" marL="2742581"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Picture above Caption">
  <p:cSld name="6_Picture above Caption">
    <p:spTree>
      <p:nvGrpSpPr>
        <p:cNvPr id="100" name="Shape 100"/>
        <p:cNvGrpSpPr/>
        <p:nvPr/>
      </p:nvGrpSpPr>
      <p:grpSpPr>
        <a:xfrm>
          <a:off x="0" y="0"/>
          <a:ext cx="0" cy="0"/>
          <a:chOff x="0" y="0"/>
          <a:chExt cx="0" cy="0"/>
        </a:xfrm>
      </p:grpSpPr>
      <p:sp>
        <p:nvSpPr>
          <p:cNvPr id="101" name="Shape 101"/>
          <p:cNvSpPr txBox="1"/>
          <p:nvPr>
            <p:ph type="title"/>
          </p:nvPr>
        </p:nvSpPr>
        <p:spPr>
          <a:xfrm>
            <a:off x="235945" y="172244"/>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Exo"/>
              <a:buNone/>
              <a:defRPr b="1" i="0" sz="3000" u="none" cap="none" strike="noStrike">
                <a:solidFill>
                  <a:srgbClr val="6E7781"/>
                </a:solidFill>
                <a:latin typeface="Exo"/>
                <a:ea typeface="Exo"/>
                <a:cs typeface="Exo"/>
                <a:sym typeface="Exo"/>
              </a:defRPr>
            </a:lvl1pPr>
            <a:lvl2pPr indent="0" lvl="1" rtl="0">
              <a:spcBef>
                <a:spcPts val="0"/>
              </a:spcBef>
              <a:spcAft>
                <a:spcPts val="0"/>
              </a:spcAft>
              <a:buSzPts val="1400"/>
              <a:buFont typeface="Arial"/>
              <a:buNone/>
              <a:defRPr b="1" sz="3000"/>
            </a:lvl2pPr>
            <a:lvl3pPr indent="0" lvl="2" rtl="0">
              <a:spcBef>
                <a:spcPts val="0"/>
              </a:spcBef>
              <a:spcAft>
                <a:spcPts val="0"/>
              </a:spcAft>
              <a:buSzPts val="1400"/>
              <a:buFont typeface="Arial"/>
              <a:buNone/>
              <a:defRPr b="1" sz="3000"/>
            </a:lvl3pPr>
            <a:lvl4pPr indent="0" lvl="3" rtl="0">
              <a:spcBef>
                <a:spcPts val="0"/>
              </a:spcBef>
              <a:spcAft>
                <a:spcPts val="0"/>
              </a:spcAft>
              <a:buSzPts val="1400"/>
              <a:buFont typeface="Arial"/>
              <a:buNone/>
              <a:defRPr b="1" sz="3000"/>
            </a:lvl4pPr>
            <a:lvl5pPr indent="0" lvl="4" rtl="0">
              <a:spcBef>
                <a:spcPts val="0"/>
              </a:spcBef>
              <a:spcAft>
                <a:spcPts val="0"/>
              </a:spcAft>
              <a:buSzPts val="1400"/>
              <a:buFont typeface="Arial"/>
              <a:buNone/>
              <a:defRPr b="1" sz="3000"/>
            </a:lvl5pPr>
            <a:lvl6pPr indent="0" lvl="5" rtl="0">
              <a:spcBef>
                <a:spcPts val="0"/>
              </a:spcBef>
              <a:spcAft>
                <a:spcPts val="0"/>
              </a:spcAft>
              <a:buSzPts val="1400"/>
              <a:buFont typeface="Arial"/>
              <a:buNone/>
              <a:defRPr b="1" sz="3000"/>
            </a:lvl6pPr>
            <a:lvl7pPr indent="0" lvl="6" rtl="0">
              <a:spcBef>
                <a:spcPts val="0"/>
              </a:spcBef>
              <a:spcAft>
                <a:spcPts val="0"/>
              </a:spcAft>
              <a:buSzPts val="1400"/>
              <a:buFont typeface="Arial"/>
              <a:buNone/>
              <a:defRPr b="1" sz="3000"/>
            </a:lvl7pPr>
            <a:lvl8pPr indent="0" lvl="7" rtl="0">
              <a:spcBef>
                <a:spcPts val="0"/>
              </a:spcBef>
              <a:spcAft>
                <a:spcPts val="0"/>
              </a:spcAft>
              <a:buSzPts val="1400"/>
              <a:buFont typeface="Arial"/>
              <a:buNone/>
              <a:defRPr b="1" sz="3000"/>
            </a:lvl8pPr>
            <a:lvl9pPr indent="0" lvl="8" rtl="0">
              <a:spcBef>
                <a:spcPts val="0"/>
              </a:spcBef>
              <a:spcAft>
                <a:spcPts val="0"/>
              </a:spcAft>
              <a:buSzPts val="1400"/>
              <a:buFont typeface="Arial"/>
              <a:buNone/>
              <a:defRPr b="1" sz="3000"/>
            </a:lvl9pPr>
          </a:lstStyle>
          <a:p/>
        </p:txBody>
      </p:sp>
      <p:pic>
        <p:nvPicPr>
          <p:cNvPr id="102" name="Shape 102"/>
          <p:cNvPicPr preferRelativeResize="0"/>
          <p:nvPr/>
        </p:nvPicPr>
        <p:blipFill rotWithShape="1">
          <a:blip r:embed="rId2">
            <a:alphaModFix/>
          </a:blip>
          <a:srcRect b="0" l="0" r="0" t="0"/>
          <a:stretch/>
        </p:blipFill>
        <p:spPr>
          <a:xfrm>
            <a:off x="8734617" y="4732986"/>
            <a:ext cx="361200" cy="361200"/>
          </a:xfrm>
          <a:prstGeom prst="rect">
            <a:avLst/>
          </a:prstGeom>
          <a:noFill/>
          <a:ln>
            <a:noFill/>
          </a:ln>
        </p:spPr>
      </p:pic>
      <p:sp>
        <p:nvSpPr>
          <p:cNvPr id="103" name="Shape 103"/>
          <p:cNvSpPr txBox="1"/>
          <p:nvPr>
            <p:ph idx="1" type="body"/>
          </p:nvPr>
        </p:nvSpPr>
        <p:spPr>
          <a:xfrm>
            <a:off x="235856" y="1224678"/>
            <a:ext cx="7901100" cy="3369900"/>
          </a:xfrm>
          <a:prstGeom prst="rect">
            <a:avLst/>
          </a:prstGeom>
          <a:noFill/>
          <a:ln>
            <a:noFill/>
          </a:ln>
        </p:spPr>
        <p:txBody>
          <a:bodyPr anchorCtr="0" anchor="t" bIns="91425" lIns="91425" spcFirstLastPara="1" rIns="91425" wrap="square" tIns="91425"/>
          <a:lstStyle>
            <a:lvl1pPr indent="-292099" lvl="0" marL="457200" marR="0" rtl="0" algn="l">
              <a:lnSpc>
                <a:spcPct val="100000"/>
              </a:lnSpc>
              <a:spcBef>
                <a:spcPts val="1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8450" lvl="5" marL="27432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8450" lvl="6" marL="32004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8450" lvl="7" marL="36576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8450" lvl="8" marL="41148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
        <p:nvSpPr>
          <p:cNvPr id="104" name="Shape 104"/>
          <p:cNvSpPr txBox="1"/>
          <p:nvPr>
            <p:ph idx="2" type="subTitle"/>
          </p:nvPr>
        </p:nvSpPr>
        <p:spPr>
          <a:xfrm>
            <a:off x="236934" y="609159"/>
            <a:ext cx="6716700" cy="4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200"/>
              </a:spcBef>
              <a:spcAft>
                <a:spcPts val="0"/>
              </a:spcAft>
              <a:buClr>
                <a:schemeClr val="accent1"/>
              </a:buClr>
              <a:buSzPts val="1100"/>
              <a:buFont typeface="Noto Sans Symbols"/>
              <a:buNone/>
              <a:defRPr b="0" i="0" sz="1800" u="none" cap="none" strike="noStrike">
                <a:solidFill>
                  <a:srgbClr val="989FA7"/>
                </a:solidFill>
                <a:latin typeface="Exo"/>
                <a:ea typeface="Exo"/>
                <a:cs typeface="Exo"/>
                <a:sym typeface="Exo"/>
              </a:defRPr>
            </a:lvl1pPr>
            <a:lvl2pPr indent="0" lvl="1" marL="342900"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2pPr>
            <a:lvl3pPr indent="0" lvl="2" marL="685800"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3pPr>
            <a:lvl4pPr indent="0" lvl="3" marL="1028700"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4pPr>
            <a:lvl5pPr indent="0" lvl="4" marL="1371600"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5pPr>
            <a:lvl6pPr indent="0" lvl="5" marL="171450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6pPr>
            <a:lvl7pPr indent="0" lvl="6" marL="2057400"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7pPr>
            <a:lvl8pPr indent="0" lvl="7" marL="240030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8pPr>
            <a:lvl9pPr indent="0" lvl="8" marL="2743200"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5" name="Shape 10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06" name="Shape 106"/>
        <p:cNvGrpSpPr/>
        <p:nvPr/>
      </p:nvGrpSpPr>
      <p:grpSpPr>
        <a:xfrm>
          <a:off x="0" y="0"/>
          <a:ext cx="0" cy="0"/>
          <a:chOff x="0" y="0"/>
          <a:chExt cx="0" cy="0"/>
        </a:xfrm>
      </p:grpSpPr>
      <p:sp>
        <p:nvSpPr>
          <p:cNvPr id="107" name="Shape 107"/>
          <p:cNvSpPr txBox="1"/>
          <p:nvPr>
            <p:ph idx="1" type="body"/>
          </p:nvPr>
        </p:nvSpPr>
        <p:spPr>
          <a:xfrm>
            <a:off x="498474" y="1485900"/>
            <a:ext cx="7556400" cy="31086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1500"/>
              </a:spcBef>
              <a:spcAft>
                <a:spcPts val="0"/>
              </a:spcAft>
              <a:buClr>
                <a:schemeClr val="accent1"/>
              </a:buClr>
              <a:buSzPts val="1100"/>
              <a:buFont typeface="Noto Sans Symbols"/>
              <a:buChar char="■"/>
              <a:defRPr b="0" i="0" sz="1500" u="none" cap="none" strike="noStrike">
                <a:solidFill>
                  <a:srgbClr val="6A6A6A"/>
                </a:solidFill>
                <a:latin typeface="Exo"/>
                <a:ea typeface="Exo"/>
                <a:cs typeface="Exo"/>
                <a:sym typeface="Exo"/>
              </a:defRPr>
            </a:lvl1pPr>
            <a:lvl2pPr indent="-292099"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6A6A6A"/>
                </a:solidFill>
                <a:latin typeface="Exo"/>
                <a:ea typeface="Exo"/>
                <a:cs typeface="Exo"/>
                <a:sym typeface="Exo"/>
              </a:defRPr>
            </a:lvl2pPr>
            <a:lvl3pPr indent="-292099"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6A6A6A"/>
                </a:solidFill>
                <a:latin typeface="Exo"/>
                <a:ea typeface="Exo"/>
                <a:cs typeface="Exo"/>
                <a:sym typeface="Exo"/>
              </a:defRPr>
            </a:lvl3pPr>
            <a:lvl4pPr indent="-292099"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6A6A6A"/>
                </a:solidFill>
                <a:latin typeface="Exo"/>
                <a:ea typeface="Exo"/>
                <a:cs typeface="Exo"/>
                <a:sym typeface="Exo"/>
              </a:defRPr>
            </a:lvl4pPr>
            <a:lvl5pPr indent="-292099"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6A6A6A"/>
                </a:solidFill>
                <a:latin typeface="Exo"/>
                <a:ea typeface="Exo"/>
                <a:cs typeface="Exo"/>
                <a:sym typeface="Exo"/>
              </a:defRPr>
            </a:lvl5pPr>
            <a:lvl6pPr indent="-292099" lvl="5" marL="27432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292099" lvl="6" marL="3200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292099" lvl="7" marL="3657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292099" lvl="8" marL="41148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
        <p:nvSpPr>
          <p:cNvPr id="108" name="Shape 108"/>
          <p:cNvSpPr txBox="1"/>
          <p:nvPr>
            <p:ph type="title"/>
          </p:nvPr>
        </p:nvSpPr>
        <p:spPr>
          <a:xfrm>
            <a:off x="498474" y="363069"/>
            <a:ext cx="7556400" cy="837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Exo"/>
              <a:buNone/>
              <a:defRPr b="0" i="0" sz="2700" u="none" cap="none" strike="noStrike">
                <a:solidFill>
                  <a:srgbClr val="494949"/>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above Caption">
  <p:cSld name="3_Picture above Caption">
    <p:spTree>
      <p:nvGrpSpPr>
        <p:cNvPr id="109" name="Shape 109"/>
        <p:cNvGrpSpPr/>
        <p:nvPr/>
      </p:nvGrpSpPr>
      <p:grpSpPr>
        <a:xfrm>
          <a:off x="0" y="0"/>
          <a:ext cx="0" cy="0"/>
          <a:chOff x="0" y="0"/>
          <a:chExt cx="0" cy="0"/>
        </a:xfrm>
      </p:grpSpPr>
      <p:sp>
        <p:nvSpPr>
          <p:cNvPr id="110" name="Shape 110"/>
          <p:cNvSpPr txBox="1"/>
          <p:nvPr>
            <p:ph type="title"/>
          </p:nvPr>
        </p:nvSpPr>
        <p:spPr>
          <a:xfrm>
            <a:off x="235945" y="172243"/>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Exo"/>
              <a:buNone/>
              <a:defRPr b="1" i="0" sz="3000" u="none" cap="none" strike="noStrike">
                <a:solidFill>
                  <a:schemeClr val="dk1"/>
                </a:solidFill>
                <a:latin typeface="Exo"/>
                <a:ea typeface="Exo"/>
                <a:cs typeface="Exo"/>
                <a:sym typeface="Exo"/>
              </a:defRPr>
            </a:lvl1pPr>
            <a:lvl2pPr indent="0" lvl="1" rtl="0">
              <a:spcBef>
                <a:spcPts val="0"/>
              </a:spcBef>
              <a:spcAft>
                <a:spcPts val="0"/>
              </a:spcAft>
              <a:buSzPts val="1400"/>
              <a:buFont typeface="Arial"/>
              <a:buNone/>
              <a:defRPr b="1" sz="3000"/>
            </a:lvl2pPr>
            <a:lvl3pPr indent="0" lvl="2" rtl="0">
              <a:spcBef>
                <a:spcPts val="0"/>
              </a:spcBef>
              <a:spcAft>
                <a:spcPts val="0"/>
              </a:spcAft>
              <a:buSzPts val="1400"/>
              <a:buFont typeface="Arial"/>
              <a:buNone/>
              <a:defRPr b="1" sz="3000"/>
            </a:lvl3pPr>
            <a:lvl4pPr indent="0" lvl="3" rtl="0">
              <a:spcBef>
                <a:spcPts val="0"/>
              </a:spcBef>
              <a:spcAft>
                <a:spcPts val="0"/>
              </a:spcAft>
              <a:buSzPts val="1400"/>
              <a:buFont typeface="Arial"/>
              <a:buNone/>
              <a:defRPr b="1" sz="3000"/>
            </a:lvl4pPr>
            <a:lvl5pPr indent="0" lvl="4" rtl="0">
              <a:spcBef>
                <a:spcPts val="0"/>
              </a:spcBef>
              <a:spcAft>
                <a:spcPts val="0"/>
              </a:spcAft>
              <a:buSzPts val="1400"/>
              <a:buFont typeface="Arial"/>
              <a:buNone/>
              <a:defRPr b="1" sz="3000"/>
            </a:lvl5pPr>
            <a:lvl6pPr indent="0" lvl="5" rtl="0">
              <a:spcBef>
                <a:spcPts val="0"/>
              </a:spcBef>
              <a:spcAft>
                <a:spcPts val="0"/>
              </a:spcAft>
              <a:buSzPts val="1400"/>
              <a:buFont typeface="Arial"/>
              <a:buNone/>
              <a:defRPr b="1" sz="3000"/>
            </a:lvl6pPr>
            <a:lvl7pPr indent="0" lvl="6" rtl="0">
              <a:spcBef>
                <a:spcPts val="0"/>
              </a:spcBef>
              <a:spcAft>
                <a:spcPts val="0"/>
              </a:spcAft>
              <a:buSzPts val="1400"/>
              <a:buFont typeface="Arial"/>
              <a:buNone/>
              <a:defRPr b="1" sz="3000"/>
            </a:lvl7pPr>
            <a:lvl8pPr indent="0" lvl="7" rtl="0">
              <a:spcBef>
                <a:spcPts val="0"/>
              </a:spcBef>
              <a:spcAft>
                <a:spcPts val="0"/>
              </a:spcAft>
              <a:buSzPts val="1400"/>
              <a:buFont typeface="Arial"/>
              <a:buNone/>
              <a:defRPr b="1" sz="3000"/>
            </a:lvl8pPr>
            <a:lvl9pPr indent="0" lvl="8" rtl="0">
              <a:spcBef>
                <a:spcPts val="0"/>
              </a:spcBef>
              <a:spcAft>
                <a:spcPts val="0"/>
              </a:spcAft>
              <a:buSzPts val="1400"/>
              <a:buFont typeface="Arial"/>
              <a:buNone/>
              <a:defRPr b="1" sz="3000"/>
            </a:lvl9pPr>
          </a:lstStyle>
          <a:p/>
        </p:txBody>
      </p:sp>
      <p:pic>
        <p:nvPicPr>
          <p:cNvPr id="111" name="Shape 111"/>
          <p:cNvPicPr preferRelativeResize="0"/>
          <p:nvPr/>
        </p:nvPicPr>
        <p:blipFill rotWithShape="1">
          <a:blip r:embed="rId2">
            <a:alphaModFix/>
          </a:blip>
          <a:srcRect b="0" l="0" r="0" t="0"/>
          <a:stretch/>
        </p:blipFill>
        <p:spPr>
          <a:xfrm>
            <a:off x="8734617" y="4732987"/>
            <a:ext cx="361200" cy="361200"/>
          </a:xfrm>
          <a:prstGeom prst="rect">
            <a:avLst/>
          </a:prstGeom>
          <a:noFill/>
          <a:ln>
            <a:noFill/>
          </a:ln>
        </p:spPr>
      </p:pic>
      <p:sp>
        <p:nvSpPr>
          <p:cNvPr id="112" name="Shape 112"/>
          <p:cNvSpPr txBox="1"/>
          <p:nvPr>
            <p:ph idx="1" type="body"/>
          </p:nvPr>
        </p:nvSpPr>
        <p:spPr>
          <a:xfrm>
            <a:off x="235856" y="816427"/>
            <a:ext cx="7901100" cy="3778200"/>
          </a:xfrm>
          <a:prstGeom prst="rect">
            <a:avLst/>
          </a:prstGeom>
          <a:noFill/>
          <a:ln>
            <a:noFill/>
          </a:ln>
        </p:spPr>
        <p:txBody>
          <a:bodyPr anchorCtr="0" anchor="t" bIns="91425" lIns="91425" spcFirstLastPara="1" rIns="91425" wrap="square" tIns="91425"/>
          <a:lstStyle>
            <a:lvl1pPr indent="-292099" lvl="0" marL="457200" marR="0" rtl="0" algn="l">
              <a:lnSpc>
                <a:spcPct val="100000"/>
              </a:lnSpc>
              <a:spcBef>
                <a:spcPts val="1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8450" lvl="5" marL="27432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8450" lvl="6" marL="32004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8450" lvl="7" marL="36576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8450" lvl="8" marL="41148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13" name="Shape 113"/>
        <p:cNvGrpSpPr/>
        <p:nvPr/>
      </p:nvGrpSpPr>
      <p:grpSpPr>
        <a:xfrm>
          <a:off x="0" y="0"/>
          <a:ext cx="0" cy="0"/>
          <a:chOff x="0" y="0"/>
          <a:chExt cx="0" cy="0"/>
        </a:xfrm>
      </p:grpSpPr>
      <p:sp>
        <p:nvSpPr>
          <p:cNvPr id="114" name="Shape 114"/>
          <p:cNvSpPr/>
          <p:nvPr/>
        </p:nvSpPr>
        <p:spPr>
          <a:xfrm>
            <a:off x="0" y="0"/>
            <a:ext cx="9144000" cy="87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15" name="Shape 115"/>
          <p:cNvSpPr txBox="1"/>
          <p:nvPr>
            <p:ph type="title"/>
          </p:nvPr>
        </p:nvSpPr>
        <p:spPr>
          <a:xfrm>
            <a:off x="222009" y="2429911"/>
            <a:ext cx="6699000" cy="689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3"/>
              </a:buClr>
              <a:buSzPts val="1400"/>
              <a:buFont typeface="Exo"/>
              <a:buNone/>
              <a:defRPr b="0" i="0" sz="2700" u="none" cap="none" strike="noStrike">
                <a:solidFill>
                  <a:schemeClr val="accent3"/>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pic>
        <p:nvPicPr>
          <p:cNvPr id="116" name="Shape 116"/>
          <p:cNvPicPr preferRelativeResize="0"/>
          <p:nvPr/>
        </p:nvPicPr>
        <p:blipFill rotWithShape="1">
          <a:blip r:embed="rId2">
            <a:alphaModFix/>
          </a:blip>
          <a:srcRect b="0" l="0" r="0" t="0"/>
          <a:stretch/>
        </p:blipFill>
        <p:spPr>
          <a:xfrm>
            <a:off x="250535" y="403209"/>
            <a:ext cx="3050700" cy="1118700"/>
          </a:xfrm>
          <a:prstGeom prst="rect">
            <a:avLst/>
          </a:prstGeom>
          <a:noFill/>
          <a:ln>
            <a:noFill/>
          </a:ln>
        </p:spPr>
      </p:pic>
      <p:sp>
        <p:nvSpPr>
          <p:cNvPr id="117" name="Shape 117"/>
          <p:cNvSpPr txBox="1"/>
          <p:nvPr>
            <p:ph idx="1" type="subTitle"/>
          </p:nvPr>
        </p:nvSpPr>
        <p:spPr>
          <a:xfrm>
            <a:off x="213269" y="3277416"/>
            <a:ext cx="6716700" cy="438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200"/>
              </a:spcBef>
              <a:spcAft>
                <a:spcPts val="0"/>
              </a:spcAft>
              <a:buClr>
                <a:schemeClr val="accent1"/>
              </a:buClr>
              <a:buSzPts val="1100"/>
              <a:buFont typeface="Noto Sans Symbols"/>
              <a:buNone/>
              <a:defRPr b="0" i="0" sz="1800" u="none" cap="none" strike="noStrike">
                <a:solidFill>
                  <a:srgbClr val="989FA7"/>
                </a:solidFill>
                <a:latin typeface="Exo"/>
                <a:ea typeface="Exo"/>
                <a:cs typeface="Exo"/>
                <a:sym typeface="Exo"/>
              </a:defRPr>
            </a:lvl1pPr>
            <a:lvl2pPr indent="0" lvl="1" marL="342900"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2pPr>
            <a:lvl3pPr indent="0" lvl="2" marL="685800"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3pPr>
            <a:lvl4pPr indent="0" lvl="3" marL="1028700"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4pPr>
            <a:lvl5pPr indent="0" lvl="4" marL="1371600"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5pPr>
            <a:lvl6pPr indent="0" lvl="5" marL="171450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6pPr>
            <a:lvl7pPr indent="0" lvl="6" marL="2057400"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7pPr>
            <a:lvl8pPr indent="0" lvl="7" marL="240030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8pPr>
            <a:lvl9pPr indent="0" lvl="8" marL="2743200"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9pPr>
          </a:lstStyle>
          <a:p/>
        </p:txBody>
      </p:sp>
      <p:sp>
        <p:nvSpPr>
          <p:cNvPr id="118" name="Shape 118"/>
          <p:cNvSpPr txBox="1"/>
          <p:nvPr>
            <p:ph idx="10" type="dt"/>
          </p:nvPr>
        </p:nvSpPr>
        <p:spPr>
          <a:xfrm>
            <a:off x="239486" y="4560417"/>
            <a:ext cx="16899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989FA7"/>
              </a:buClr>
              <a:buSzPts val="1400"/>
              <a:buFont typeface="Exo"/>
              <a:buNone/>
              <a:defRPr b="0" i="0" sz="1400" u="none" cap="none" strike="noStrike">
                <a:solidFill>
                  <a:srgbClr val="989FA7"/>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icture above Caption">
  <p:cSld name="1_Picture above Caption">
    <p:spTree>
      <p:nvGrpSpPr>
        <p:cNvPr id="119" name="Shape 119"/>
        <p:cNvGrpSpPr/>
        <p:nvPr/>
      </p:nvGrpSpPr>
      <p:grpSpPr>
        <a:xfrm>
          <a:off x="0" y="0"/>
          <a:ext cx="0" cy="0"/>
          <a:chOff x="0" y="0"/>
          <a:chExt cx="0" cy="0"/>
        </a:xfrm>
      </p:grpSpPr>
      <p:sp>
        <p:nvSpPr>
          <p:cNvPr id="120" name="Shape 120"/>
          <p:cNvSpPr txBox="1"/>
          <p:nvPr>
            <p:ph type="title"/>
          </p:nvPr>
        </p:nvSpPr>
        <p:spPr>
          <a:xfrm>
            <a:off x="830034" y="2226922"/>
            <a:ext cx="7302600" cy="4842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rgbClr val="989FA7"/>
              </a:buClr>
              <a:buSzPts val="1400"/>
              <a:buFont typeface="Exo"/>
              <a:buNone/>
              <a:defRPr b="0" i="0" sz="2700" u="none" cap="none" strike="noStrike">
                <a:solidFill>
                  <a:srgbClr val="989FA7"/>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pic>
        <p:nvPicPr>
          <p:cNvPr id="121" name="Shape 121"/>
          <p:cNvPicPr preferRelativeResize="0"/>
          <p:nvPr/>
        </p:nvPicPr>
        <p:blipFill rotWithShape="1">
          <a:blip r:embed="rId2">
            <a:alphaModFix/>
          </a:blip>
          <a:srcRect b="0" l="0" r="0" t="0"/>
          <a:stretch/>
        </p:blipFill>
        <p:spPr>
          <a:xfrm>
            <a:off x="250241" y="4476537"/>
            <a:ext cx="361200" cy="361200"/>
          </a:xfrm>
          <a:prstGeom prst="rect">
            <a:avLst/>
          </a:prstGeom>
          <a:noFill/>
          <a:ln>
            <a:noFill/>
          </a:ln>
        </p:spPr>
      </p:pic>
      <p:sp>
        <p:nvSpPr>
          <p:cNvPr id="122" name="Shape 122"/>
          <p:cNvSpPr/>
          <p:nvPr/>
        </p:nvSpPr>
        <p:spPr>
          <a:xfrm>
            <a:off x="239486" y="4873137"/>
            <a:ext cx="8664900" cy="471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23" name="Shape 123"/>
          <p:cNvSpPr txBox="1"/>
          <p:nvPr/>
        </p:nvSpPr>
        <p:spPr>
          <a:xfrm>
            <a:off x="6384851" y="4637503"/>
            <a:ext cx="2528700" cy="2307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FF0000"/>
              </a:buClr>
              <a:buFont typeface="Exo"/>
              <a:buNone/>
            </a:pPr>
            <a:r>
              <a:rPr b="0" i="0" lang="en" sz="1100" u="none" cap="none" strike="noStrike">
                <a:solidFill>
                  <a:srgbClr val="FF0000"/>
                </a:solidFill>
                <a:latin typeface="Exo"/>
                <a:ea typeface="Exo"/>
                <a:cs typeface="Exo"/>
                <a:sym typeface="Exo"/>
              </a:rPr>
              <a:t>PROPRIETARY &amp; CONFIDENTIAL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Picture above Caption">
  <p:cSld name="2_Picture above Caption">
    <p:spTree>
      <p:nvGrpSpPr>
        <p:cNvPr id="124" name="Shape 124"/>
        <p:cNvGrpSpPr/>
        <p:nvPr/>
      </p:nvGrpSpPr>
      <p:grpSpPr>
        <a:xfrm>
          <a:off x="0" y="0"/>
          <a:ext cx="0" cy="0"/>
          <a:chOff x="0" y="0"/>
          <a:chExt cx="0" cy="0"/>
        </a:xfrm>
      </p:grpSpPr>
      <p:sp>
        <p:nvSpPr>
          <p:cNvPr id="125" name="Shape 125"/>
          <p:cNvSpPr txBox="1"/>
          <p:nvPr>
            <p:ph type="title"/>
          </p:nvPr>
        </p:nvSpPr>
        <p:spPr>
          <a:xfrm>
            <a:off x="830034" y="2226922"/>
            <a:ext cx="7302600" cy="4842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rgbClr val="989FA7"/>
              </a:buClr>
              <a:buSzPts val="1400"/>
              <a:buFont typeface="Exo"/>
              <a:buNone/>
              <a:defRPr b="0" i="0" sz="2700" u="none" cap="none" strike="noStrike">
                <a:solidFill>
                  <a:srgbClr val="989FA7"/>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pic>
        <p:nvPicPr>
          <p:cNvPr id="126" name="Shape 126"/>
          <p:cNvPicPr preferRelativeResize="0"/>
          <p:nvPr/>
        </p:nvPicPr>
        <p:blipFill rotWithShape="1">
          <a:blip r:embed="rId2">
            <a:alphaModFix/>
          </a:blip>
          <a:srcRect b="0" l="0" r="0" t="0"/>
          <a:stretch/>
        </p:blipFill>
        <p:spPr>
          <a:xfrm>
            <a:off x="250241" y="4476537"/>
            <a:ext cx="361200" cy="361200"/>
          </a:xfrm>
          <a:prstGeom prst="rect">
            <a:avLst/>
          </a:prstGeom>
          <a:noFill/>
          <a:ln>
            <a:noFill/>
          </a:ln>
        </p:spPr>
      </p:pic>
      <p:sp>
        <p:nvSpPr>
          <p:cNvPr id="127" name="Shape 127"/>
          <p:cNvSpPr/>
          <p:nvPr/>
        </p:nvSpPr>
        <p:spPr>
          <a:xfrm>
            <a:off x="239486" y="4873137"/>
            <a:ext cx="8664900" cy="471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28" name="Shape 128"/>
          <p:cNvSpPr txBox="1"/>
          <p:nvPr/>
        </p:nvSpPr>
        <p:spPr>
          <a:xfrm>
            <a:off x="6384851" y="4637503"/>
            <a:ext cx="2528700" cy="2307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FF0000"/>
              </a:buClr>
              <a:buFont typeface="Exo"/>
              <a:buNone/>
            </a:pPr>
            <a:r>
              <a:rPr b="0" i="0" lang="en" sz="1100" u="none" cap="none" strike="noStrike">
                <a:solidFill>
                  <a:srgbClr val="FF0000"/>
                </a:solidFill>
                <a:latin typeface="Exo"/>
                <a:ea typeface="Exo"/>
                <a:cs typeface="Exo"/>
                <a:sym typeface="Exo"/>
              </a:rPr>
              <a:t>PROPRIETARY &amp; CONFIDENTIAL</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9" name="Shape 129"/>
        <p:cNvGrpSpPr/>
        <p:nvPr/>
      </p:nvGrpSpPr>
      <p:grpSpPr>
        <a:xfrm>
          <a:off x="0" y="0"/>
          <a:ext cx="0" cy="0"/>
          <a:chOff x="0" y="0"/>
          <a:chExt cx="0" cy="0"/>
        </a:xfrm>
      </p:grpSpPr>
      <p:sp>
        <p:nvSpPr>
          <p:cNvPr id="130" name="Shape 130"/>
          <p:cNvSpPr/>
          <p:nvPr/>
        </p:nvSpPr>
        <p:spPr>
          <a:xfrm>
            <a:off x="658906" y="171450"/>
            <a:ext cx="8200800" cy="4758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31" name="Shape 131"/>
          <p:cNvSpPr txBox="1"/>
          <p:nvPr>
            <p:ph type="title"/>
          </p:nvPr>
        </p:nvSpPr>
        <p:spPr>
          <a:xfrm>
            <a:off x="2286000" y="2343150"/>
            <a:ext cx="5638800" cy="10215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Exo"/>
              <a:buNone/>
              <a:defRPr b="0" i="0" sz="2400" u="none" cap="none" strike="noStrike">
                <a:solidFill>
                  <a:schemeClr val="lt1"/>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132" name="Shape 132"/>
          <p:cNvSpPr txBox="1"/>
          <p:nvPr>
            <p:ph idx="1" type="body"/>
          </p:nvPr>
        </p:nvSpPr>
        <p:spPr>
          <a:xfrm>
            <a:off x="2286000" y="3371850"/>
            <a:ext cx="5638800" cy="1125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00"/>
              </a:spcBef>
              <a:spcAft>
                <a:spcPts val="0"/>
              </a:spcAft>
              <a:buClr>
                <a:schemeClr val="accent1"/>
              </a:buClr>
              <a:buSzPts val="1100"/>
              <a:buFont typeface="Noto Sans Symbols"/>
              <a:buNone/>
              <a:defRPr b="0" i="0" sz="1100" u="none" cap="none" strike="noStrike">
                <a:solidFill>
                  <a:schemeClr val="lt1"/>
                </a:solidFill>
                <a:latin typeface="Exo"/>
                <a:ea typeface="Exo"/>
                <a:cs typeface="Exo"/>
                <a:sym typeface="Exo"/>
              </a:defRPr>
            </a:lvl1pPr>
            <a:lvl2pPr indent="-228600" lvl="1" marL="914400" marR="0" rtl="0" algn="l">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2pPr>
            <a:lvl3pPr indent="-228600" lvl="2" marL="1371600" marR="0" rtl="0" algn="l">
              <a:lnSpc>
                <a:spcPct val="100000"/>
              </a:lnSpc>
              <a:spcBef>
                <a:spcPts val="500"/>
              </a:spcBef>
              <a:spcAft>
                <a:spcPts val="0"/>
              </a:spcAft>
              <a:buClr>
                <a:schemeClr val="accent1"/>
              </a:buClr>
              <a:buSzPts val="1000"/>
              <a:buFont typeface="Noto Sans Symbols"/>
              <a:buNone/>
              <a:defRPr b="0" i="0" sz="1200" u="none" cap="none" strike="noStrike">
                <a:solidFill>
                  <a:srgbClr val="959595"/>
                </a:solidFill>
                <a:latin typeface="Exo"/>
                <a:ea typeface="Exo"/>
                <a:cs typeface="Exo"/>
                <a:sym typeface="Exo"/>
              </a:defRPr>
            </a:lvl3pPr>
            <a:lvl4pPr indent="-228600" lvl="3" marL="1828800" marR="0" rtl="0" algn="l">
              <a:lnSpc>
                <a:spcPct val="100000"/>
              </a:lnSpc>
              <a:spcBef>
                <a:spcPts val="500"/>
              </a:spcBef>
              <a:spcAft>
                <a:spcPts val="0"/>
              </a:spcAft>
              <a:buClr>
                <a:srgbClr val="A6CED3"/>
              </a:buClr>
              <a:buSzPts val="1000"/>
              <a:buFont typeface="Noto Sans Symbols"/>
              <a:buNone/>
              <a:defRPr b="0" i="0" sz="1100" u="none" cap="none" strike="noStrike">
                <a:solidFill>
                  <a:srgbClr val="959595"/>
                </a:solidFill>
                <a:latin typeface="Exo"/>
                <a:ea typeface="Exo"/>
                <a:cs typeface="Exo"/>
                <a:sym typeface="Exo"/>
              </a:defRPr>
            </a:lvl4pPr>
            <a:lvl5pPr indent="-228600" lvl="4" marL="2286000" marR="0" rtl="0" algn="l">
              <a:lnSpc>
                <a:spcPct val="100000"/>
              </a:lnSpc>
              <a:spcBef>
                <a:spcPts val="500"/>
              </a:spcBef>
              <a:spcAft>
                <a:spcPts val="0"/>
              </a:spcAft>
              <a:buClr>
                <a:schemeClr val="accent1"/>
              </a:buClr>
              <a:buSzPts val="1000"/>
              <a:buFont typeface="Noto Sans Symbols"/>
              <a:buNone/>
              <a:defRPr b="0" i="0" sz="1100" u="none" cap="none" strike="noStrike">
                <a:solidFill>
                  <a:srgbClr val="959595"/>
                </a:solidFill>
                <a:latin typeface="Exo"/>
                <a:ea typeface="Exo"/>
                <a:cs typeface="Exo"/>
                <a:sym typeface="Exo"/>
              </a:defRPr>
            </a:lvl5pPr>
            <a:lvl6pPr indent="-228600" lvl="5" marL="2743200" marR="0" rtl="0" algn="l">
              <a:lnSpc>
                <a:spcPct val="100000"/>
              </a:lnSpc>
              <a:spcBef>
                <a:spcPts val="200"/>
              </a:spcBef>
              <a:spcAft>
                <a:spcPts val="0"/>
              </a:spcAft>
              <a:buClr>
                <a:srgbClr val="A6CED3"/>
              </a:buClr>
              <a:buSzPts val="1000"/>
              <a:buFont typeface="Noto Sans Symbols"/>
              <a:buNone/>
              <a:defRPr b="0" i="0" sz="1100" u="none" cap="none" strike="noStrike">
                <a:solidFill>
                  <a:srgbClr val="959595"/>
                </a:solidFill>
                <a:latin typeface="Source Sans Pro"/>
                <a:ea typeface="Source Sans Pro"/>
                <a:cs typeface="Source Sans Pro"/>
                <a:sym typeface="Source Sans Pro"/>
              </a:defRPr>
            </a:lvl6pPr>
            <a:lvl7pPr indent="-228600" lvl="6" marL="3200400" marR="0" rtl="0" algn="l">
              <a:lnSpc>
                <a:spcPct val="100000"/>
              </a:lnSpc>
              <a:spcBef>
                <a:spcPts val="200"/>
              </a:spcBef>
              <a:spcAft>
                <a:spcPts val="0"/>
              </a:spcAft>
              <a:buClr>
                <a:schemeClr val="accent1"/>
              </a:buClr>
              <a:buSzPts val="1000"/>
              <a:buFont typeface="Noto Sans Symbols"/>
              <a:buNone/>
              <a:defRPr b="0" i="0" sz="1100" u="none" cap="none" strike="noStrike">
                <a:solidFill>
                  <a:srgbClr val="959595"/>
                </a:solidFill>
                <a:latin typeface="Source Sans Pro"/>
                <a:ea typeface="Source Sans Pro"/>
                <a:cs typeface="Source Sans Pro"/>
                <a:sym typeface="Source Sans Pro"/>
              </a:defRPr>
            </a:lvl7pPr>
            <a:lvl8pPr indent="-228600" lvl="7" marL="3657600" marR="0" rtl="0" algn="l">
              <a:lnSpc>
                <a:spcPct val="100000"/>
              </a:lnSpc>
              <a:spcBef>
                <a:spcPts val="200"/>
              </a:spcBef>
              <a:spcAft>
                <a:spcPts val="0"/>
              </a:spcAft>
              <a:buClr>
                <a:srgbClr val="A6CED3"/>
              </a:buClr>
              <a:buSzPts val="1000"/>
              <a:buFont typeface="Noto Sans Symbols"/>
              <a:buNone/>
              <a:defRPr b="0" i="0" sz="1100" u="none" cap="none" strike="noStrike">
                <a:solidFill>
                  <a:srgbClr val="959595"/>
                </a:solidFill>
                <a:latin typeface="Source Sans Pro"/>
                <a:ea typeface="Source Sans Pro"/>
                <a:cs typeface="Source Sans Pro"/>
                <a:sym typeface="Source Sans Pro"/>
              </a:defRPr>
            </a:lvl8pPr>
            <a:lvl9pPr indent="-228600" lvl="8" marL="4114800" marR="0" rtl="0" algn="l">
              <a:lnSpc>
                <a:spcPct val="100000"/>
              </a:lnSpc>
              <a:spcBef>
                <a:spcPts val="200"/>
              </a:spcBef>
              <a:spcAft>
                <a:spcPts val="0"/>
              </a:spcAft>
              <a:buClr>
                <a:schemeClr val="accent1"/>
              </a:buClr>
              <a:buSzPts val="1000"/>
              <a:buFont typeface="Noto Sans Symbols"/>
              <a:buNone/>
              <a:defRPr b="0" i="0" sz="1100" u="none" cap="none" strike="noStrike">
                <a:solidFill>
                  <a:srgbClr val="959595"/>
                </a:solidFill>
                <a:latin typeface="Source Sans Pro"/>
                <a:ea typeface="Source Sans Pro"/>
                <a:cs typeface="Source Sans Pro"/>
                <a:sym typeface="Source Sans Pro"/>
              </a:defRPr>
            </a:lvl9pPr>
          </a:lstStyle>
          <a:p/>
        </p:txBody>
      </p:sp>
      <p:sp>
        <p:nvSpPr>
          <p:cNvPr id="133" name="Shape 133"/>
          <p:cNvSpPr txBox="1"/>
          <p:nvPr>
            <p:ph idx="10" type="dt"/>
          </p:nvPr>
        </p:nvSpPr>
        <p:spPr>
          <a:xfrm>
            <a:off x="658904" y="4686580"/>
            <a:ext cx="14748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Exo"/>
              <a:buNone/>
              <a:defRPr b="0" i="0" sz="800" u="none" cap="none" strike="noStrike">
                <a:solidFill>
                  <a:schemeClr val="lt1"/>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
        <p:nvSpPr>
          <p:cNvPr id="134" name="Shape 134"/>
          <p:cNvSpPr txBox="1"/>
          <p:nvPr>
            <p:ph idx="11" type="ftr"/>
          </p:nvPr>
        </p:nvSpPr>
        <p:spPr>
          <a:xfrm>
            <a:off x="2286000" y="4686580"/>
            <a:ext cx="56388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Exo"/>
              <a:buNone/>
              <a:defRPr b="0" i="0" sz="800" u="none" cap="none" strike="noStrike">
                <a:solidFill>
                  <a:schemeClr val="lt1"/>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
        <p:nvSpPr>
          <p:cNvPr id="135" name="Shape 135"/>
          <p:cNvSpPr txBox="1"/>
          <p:nvPr>
            <p:ph idx="12" type="sldNum"/>
          </p:nvPr>
        </p:nvSpPr>
        <p:spPr>
          <a:xfrm>
            <a:off x="8305800" y="4686580"/>
            <a:ext cx="5541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1pPr>
            <a:lvl2pPr indent="0" lvl="1"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2pPr>
            <a:lvl3pPr indent="0" lvl="2"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3pPr>
            <a:lvl4pPr indent="0" lvl="3"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4pPr>
            <a:lvl5pPr indent="0" lvl="4"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5pPr>
            <a:lvl6pPr indent="0" lvl="5"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6pPr>
            <a:lvl7pPr indent="0" lvl="6"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7pPr>
            <a:lvl8pPr indent="0" lvl="7"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8pPr>
            <a:lvl9pPr indent="0" lvl="8"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9pPr>
          </a:lstStyle>
          <a:p>
            <a:pPr indent="0" lvl="0" marL="0">
              <a:spcBef>
                <a:spcPts val="0"/>
              </a:spcBef>
              <a:spcAft>
                <a:spcPts val="0"/>
              </a:spcAft>
              <a:buNone/>
            </a:pPr>
            <a:fld id="{00000000-1234-1234-1234-123412341234}" type="slidenum">
              <a:rPr lang="en"/>
              <a:t>‹#›</a:t>
            </a:fld>
            <a:endParaRPr/>
          </a:p>
        </p:txBody>
      </p:sp>
      <p:sp>
        <p:nvSpPr>
          <p:cNvPr id="136" name="Shape 136"/>
          <p:cNvSpPr txBox="1"/>
          <p:nvPr/>
        </p:nvSpPr>
        <p:spPr>
          <a:xfrm>
            <a:off x="2003611" y="2333066"/>
            <a:ext cx="261000" cy="4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6CED3"/>
              </a:buClr>
              <a:buFont typeface="Exo"/>
              <a:buNone/>
            </a:pPr>
            <a:r>
              <a:rPr b="0" i="0" lang="en" sz="3000" u="none" cap="none" strike="noStrike">
                <a:solidFill>
                  <a:srgbClr val="A6CED3"/>
                </a:solidFill>
                <a:latin typeface="Exo"/>
                <a:ea typeface="Exo"/>
                <a:cs typeface="Exo"/>
                <a:sym typeface="Exo"/>
              </a:rPr>
              <a:t>+</a:t>
            </a:r>
            <a:endParaRPr/>
          </a:p>
        </p:txBody>
      </p:sp>
      <p:sp>
        <p:nvSpPr>
          <p:cNvPr id="137" name="Shape 137"/>
          <p:cNvSpPr/>
          <p:nvPr/>
        </p:nvSpPr>
        <p:spPr>
          <a:xfrm>
            <a:off x="285750" y="171450"/>
            <a:ext cx="212700" cy="4758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8" name="Shape 138"/>
        <p:cNvGrpSpPr/>
        <p:nvPr/>
      </p:nvGrpSpPr>
      <p:grpSpPr>
        <a:xfrm>
          <a:off x="0" y="0"/>
          <a:ext cx="0" cy="0"/>
          <a:chOff x="0" y="0"/>
          <a:chExt cx="0" cy="0"/>
        </a:xfrm>
      </p:grpSpPr>
      <p:sp>
        <p:nvSpPr>
          <p:cNvPr id="139" name="Shape 139"/>
          <p:cNvSpPr/>
          <p:nvPr/>
        </p:nvSpPr>
        <p:spPr>
          <a:xfrm>
            <a:off x="282575" y="171450"/>
            <a:ext cx="3451200" cy="4758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40" name="Shape 140"/>
          <p:cNvSpPr txBox="1"/>
          <p:nvPr>
            <p:ph type="title"/>
          </p:nvPr>
        </p:nvSpPr>
        <p:spPr>
          <a:xfrm>
            <a:off x="380555" y="1928811"/>
            <a:ext cx="3255300" cy="8715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Exo"/>
              <a:buNone/>
              <a:defRPr b="0" i="0" sz="2000" u="none" cap="none" strike="noStrike">
                <a:solidFill>
                  <a:schemeClr val="lt1"/>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141" name="Shape 141"/>
          <p:cNvSpPr txBox="1"/>
          <p:nvPr>
            <p:ph idx="1" type="body"/>
          </p:nvPr>
        </p:nvSpPr>
        <p:spPr>
          <a:xfrm>
            <a:off x="4168775" y="204788"/>
            <a:ext cx="4597500" cy="4389900"/>
          </a:xfrm>
          <a:prstGeom prst="rect">
            <a:avLst/>
          </a:prstGeom>
          <a:noFill/>
          <a:ln>
            <a:noFill/>
          </a:ln>
        </p:spPr>
        <p:txBody>
          <a:bodyPr anchorCtr="0" anchor="t" bIns="91425" lIns="91425" spcFirstLastPara="1" rIns="91425" wrap="square" tIns="91425"/>
          <a:lstStyle>
            <a:lvl1pPr indent="-292099" lvl="0" marL="457200" marR="0" rtl="0" algn="l">
              <a:lnSpc>
                <a:spcPct val="100000"/>
              </a:lnSpc>
              <a:spcBef>
                <a:spcPts val="1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8450" lvl="5" marL="27432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8450" lvl="6" marL="32004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8450" lvl="7" marL="36576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8450" lvl="8" marL="41148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
        <p:nvSpPr>
          <p:cNvPr id="142" name="Shape 142"/>
          <p:cNvSpPr txBox="1"/>
          <p:nvPr>
            <p:ph idx="2" type="body"/>
          </p:nvPr>
        </p:nvSpPr>
        <p:spPr>
          <a:xfrm>
            <a:off x="381092" y="2800350"/>
            <a:ext cx="3255300" cy="1794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500"/>
              </a:spcBef>
              <a:spcAft>
                <a:spcPts val="0"/>
              </a:spcAft>
              <a:buClr>
                <a:schemeClr val="accent1"/>
              </a:buClr>
              <a:buSzPts val="1100"/>
              <a:buFont typeface="Noto Sans Symbols"/>
              <a:buNone/>
              <a:defRPr b="0" i="0" sz="1100" u="none" cap="none" strike="noStrike">
                <a:solidFill>
                  <a:schemeClr val="lt1"/>
                </a:solidFill>
                <a:latin typeface="Exo"/>
                <a:ea typeface="Exo"/>
                <a:cs typeface="Exo"/>
                <a:sym typeface="Exo"/>
              </a:defRPr>
            </a:lvl1pPr>
            <a:lvl2pPr indent="-228600" lvl="1" marL="914400" marR="0" rtl="0" algn="l">
              <a:lnSpc>
                <a:spcPct val="100000"/>
              </a:lnSpc>
              <a:spcBef>
                <a:spcPts val="500"/>
              </a:spcBef>
              <a:spcAft>
                <a:spcPts val="0"/>
              </a:spcAft>
              <a:buClr>
                <a:srgbClr val="A6CED3"/>
              </a:buClr>
              <a:buSzPts val="1000"/>
              <a:buFont typeface="Noto Sans Symbols"/>
              <a:buNone/>
              <a:defRPr b="0" i="0" sz="900" u="none" cap="none" strike="noStrike">
                <a:solidFill>
                  <a:srgbClr val="8B8B8B"/>
                </a:solidFill>
                <a:latin typeface="Exo"/>
                <a:ea typeface="Exo"/>
                <a:cs typeface="Exo"/>
                <a:sym typeface="Exo"/>
              </a:defRPr>
            </a:lvl2pPr>
            <a:lvl3pPr indent="-228600" lvl="2" marL="1371600" marR="0" rtl="0" algn="l">
              <a:lnSpc>
                <a:spcPct val="100000"/>
              </a:lnSpc>
              <a:spcBef>
                <a:spcPts val="500"/>
              </a:spcBef>
              <a:spcAft>
                <a:spcPts val="0"/>
              </a:spcAft>
              <a:buClr>
                <a:schemeClr val="accent1"/>
              </a:buClr>
              <a:buSzPts val="1000"/>
              <a:buFont typeface="Noto Sans Symbols"/>
              <a:buNone/>
              <a:defRPr b="0" i="0" sz="800" u="none" cap="none" strike="noStrike">
                <a:solidFill>
                  <a:srgbClr val="8B8B8B"/>
                </a:solidFill>
                <a:latin typeface="Exo"/>
                <a:ea typeface="Exo"/>
                <a:cs typeface="Exo"/>
                <a:sym typeface="Exo"/>
              </a:defRPr>
            </a:lvl3pPr>
            <a:lvl4pPr indent="-228600" lvl="3" marL="1828800" marR="0" rtl="0" algn="l">
              <a:lnSpc>
                <a:spcPct val="100000"/>
              </a:lnSpc>
              <a:spcBef>
                <a:spcPts val="500"/>
              </a:spcBef>
              <a:spcAft>
                <a:spcPts val="0"/>
              </a:spcAft>
              <a:buClr>
                <a:srgbClr val="A6CED3"/>
              </a:buClr>
              <a:buSzPts val="1000"/>
              <a:buFont typeface="Noto Sans Symbols"/>
              <a:buNone/>
              <a:defRPr b="0" i="0" sz="700" u="none" cap="none" strike="noStrike">
                <a:solidFill>
                  <a:srgbClr val="8B8B8B"/>
                </a:solidFill>
                <a:latin typeface="Exo"/>
                <a:ea typeface="Exo"/>
                <a:cs typeface="Exo"/>
                <a:sym typeface="Exo"/>
              </a:defRPr>
            </a:lvl4pPr>
            <a:lvl5pPr indent="-228600" lvl="4" marL="2286000" marR="0" rtl="0" algn="l">
              <a:lnSpc>
                <a:spcPct val="100000"/>
              </a:lnSpc>
              <a:spcBef>
                <a:spcPts val="500"/>
              </a:spcBef>
              <a:spcAft>
                <a:spcPts val="0"/>
              </a:spcAft>
              <a:buClr>
                <a:schemeClr val="accent1"/>
              </a:buClr>
              <a:buSzPts val="1000"/>
              <a:buFont typeface="Noto Sans Symbols"/>
              <a:buNone/>
              <a:defRPr b="0" i="0" sz="700" u="none" cap="none" strike="noStrike">
                <a:solidFill>
                  <a:srgbClr val="8B8B8B"/>
                </a:solidFill>
                <a:latin typeface="Exo"/>
                <a:ea typeface="Exo"/>
                <a:cs typeface="Exo"/>
                <a:sym typeface="Exo"/>
              </a:defRPr>
            </a:lvl5pPr>
            <a:lvl6pPr indent="-228600" lvl="5" marL="2743200" marR="0" rtl="0" algn="l">
              <a:lnSpc>
                <a:spcPct val="100000"/>
              </a:lnSpc>
              <a:spcBef>
                <a:spcPts val="100"/>
              </a:spcBef>
              <a:spcAft>
                <a:spcPts val="0"/>
              </a:spcAft>
              <a:buClr>
                <a:srgbClr val="A6CED3"/>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6pPr>
            <a:lvl7pPr indent="-228600" lvl="6" marL="3200400" marR="0" rtl="0" algn="l">
              <a:lnSpc>
                <a:spcPct val="100000"/>
              </a:lnSpc>
              <a:spcBef>
                <a:spcPts val="100"/>
              </a:spcBef>
              <a:spcAft>
                <a:spcPts val="0"/>
              </a:spcAft>
              <a:buClr>
                <a:schemeClr val="accent1"/>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7pPr>
            <a:lvl8pPr indent="-228600" lvl="7" marL="3657600" marR="0" rtl="0" algn="l">
              <a:lnSpc>
                <a:spcPct val="100000"/>
              </a:lnSpc>
              <a:spcBef>
                <a:spcPts val="100"/>
              </a:spcBef>
              <a:spcAft>
                <a:spcPts val="0"/>
              </a:spcAft>
              <a:buClr>
                <a:srgbClr val="A6CED3"/>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8pPr>
            <a:lvl9pPr indent="-228600" lvl="8" marL="4114800" marR="0" rtl="0" algn="l">
              <a:lnSpc>
                <a:spcPct val="100000"/>
              </a:lnSpc>
              <a:spcBef>
                <a:spcPts val="100"/>
              </a:spcBef>
              <a:spcAft>
                <a:spcPts val="0"/>
              </a:spcAft>
              <a:buClr>
                <a:schemeClr val="accent1"/>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9pPr>
          </a:lstStyle>
          <a:p/>
        </p:txBody>
      </p:sp>
      <p:sp>
        <p:nvSpPr>
          <p:cNvPr id="143" name="Shape 143"/>
          <p:cNvSpPr txBox="1"/>
          <p:nvPr>
            <p:ph idx="10" type="dt"/>
          </p:nvPr>
        </p:nvSpPr>
        <p:spPr>
          <a:xfrm>
            <a:off x="7391400" y="4817689"/>
            <a:ext cx="1537500" cy="27390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rgbClr val="8B8B8B"/>
              </a:buClr>
              <a:buSzPts val="1400"/>
              <a:buFont typeface="Exo"/>
              <a:buNone/>
              <a:defRPr b="0" i="0" sz="800" u="none" cap="none" strike="noStrike">
                <a:solidFill>
                  <a:srgbClr val="8B8B8B"/>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
        <p:nvSpPr>
          <p:cNvPr id="144" name="Shape 144"/>
          <p:cNvSpPr txBox="1"/>
          <p:nvPr>
            <p:ph idx="11" type="ftr"/>
          </p:nvPr>
        </p:nvSpPr>
        <p:spPr>
          <a:xfrm>
            <a:off x="3859305" y="4817689"/>
            <a:ext cx="33168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B8B8B"/>
              </a:buClr>
              <a:buSzPts val="1400"/>
              <a:buFont typeface="Exo"/>
              <a:buNone/>
              <a:defRPr b="0" i="0" sz="800" u="none" cap="none" strike="noStrike">
                <a:solidFill>
                  <a:srgbClr val="8B8B8B"/>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
        <p:nvSpPr>
          <p:cNvPr id="145" name="Shape 145"/>
          <p:cNvSpPr txBox="1"/>
          <p:nvPr/>
        </p:nvSpPr>
        <p:spPr>
          <a:xfrm>
            <a:off x="424891" y="131108"/>
            <a:ext cx="413400" cy="62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6CED3"/>
              </a:buClr>
              <a:buFont typeface="Exo"/>
              <a:buNone/>
            </a:pPr>
            <a:r>
              <a:rPr b="0" i="0" lang="en" sz="4100" u="none" cap="none" strike="noStrike">
                <a:solidFill>
                  <a:srgbClr val="A6CED3"/>
                </a:solidFill>
                <a:latin typeface="Exo"/>
                <a:ea typeface="Exo"/>
                <a:cs typeface="Exo"/>
                <a:sym typeface="Exo"/>
              </a:rPr>
              <a:t>+</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Pictures with Caption">
  <p:cSld name="2 Pictures with Caption">
    <p:spTree>
      <p:nvGrpSpPr>
        <p:cNvPr id="146" name="Shape 146"/>
        <p:cNvGrpSpPr/>
        <p:nvPr/>
      </p:nvGrpSpPr>
      <p:grpSpPr>
        <a:xfrm>
          <a:off x="0" y="0"/>
          <a:ext cx="0" cy="0"/>
          <a:chOff x="0" y="0"/>
          <a:chExt cx="0" cy="0"/>
        </a:xfrm>
      </p:grpSpPr>
      <p:sp>
        <p:nvSpPr>
          <p:cNvPr id="147" name="Shape 147"/>
          <p:cNvSpPr/>
          <p:nvPr/>
        </p:nvSpPr>
        <p:spPr>
          <a:xfrm>
            <a:off x="282573" y="171450"/>
            <a:ext cx="6387300" cy="4758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48" name="Shape 148"/>
          <p:cNvSpPr txBox="1"/>
          <p:nvPr>
            <p:ph type="title"/>
          </p:nvPr>
        </p:nvSpPr>
        <p:spPr>
          <a:xfrm>
            <a:off x="380554" y="1928811"/>
            <a:ext cx="6181500" cy="8715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Exo"/>
              <a:buNone/>
              <a:defRPr b="0" i="0" sz="2000" u="none" cap="none" strike="noStrike">
                <a:solidFill>
                  <a:schemeClr val="lt1"/>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149" name="Shape 149"/>
          <p:cNvSpPr txBox="1"/>
          <p:nvPr>
            <p:ph idx="1" type="body"/>
          </p:nvPr>
        </p:nvSpPr>
        <p:spPr>
          <a:xfrm>
            <a:off x="381093" y="2800350"/>
            <a:ext cx="6179700" cy="1794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500"/>
              </a:spcBef>
              <a:spcAft>
                <a:spcPts val="0"/>
              </a:spcAft>
              <a:buClr>
                <a:schemeClr val="accent1"/>
              </a:buClr>
              <a:buSzPts val="1100"/>
              <a:buFont typeface="Noto Sans Symbols"/>
              <a:buNone/>
              <a:defRPr b="0" i="0" sz="1100" u="none" cap="none" strike="noStrike">
                <a:solidFill>
                  <a:schemeClr val="lt1"/>
                </a:solidFill>
                <a:latin typeface="Exo"/>
                <a:ea typeface="Exo"/>
                <a:cs typeface="Exo"/>
                <a:sym typeface="Exo"/>
              </a:defRPr>
            </a:lvl1pPr>
            <a:lvl2pPr indent="-228600" lvl="1" marL="914400" marR="0" rtl="0" algn="l">
              <a:lnSpc>
                <a:spcPct val="100000"/>
              </a:lnSpc>
              <a:spcBef>
                <a:spcPts val="500"/>
              </a:spcBef>
              <a:spcAft>
                <a:spcPts val="0"/>
              </a:spcAft>
              <a:buClr>
                <a:srgbClr val="A6CED3"/>
              </a:buClr>
              <a:buSzPts val="1000"/>
              <a:buFont typeface="Noto Sans Symbols"/>
              <a:buNone/>
              <a:defRPr b="0" i="0" sz="900" u="none" cap="none" strike="noStrike">
                <a:solidFill>
                  <a:srgbClr val="8B8B8B"/>
                </a:solidFill>
                <a:latin typeface="Exo"/>
                <a:ea typeface="Exo"/>
                <a:cs typeface="Exo"/>
                <a:sym typeface="Exo"/>
              </a:defRPr>
            </a:lvl2pPr>
            <a:lvl3pPr indent="-228600" lvl="2" marL="1371600" marR="0" rtl="0" algn="l">
              <a:lnSpc>
                <a:spcPct val="100000"/>
              </a:lnSpc>
              <a:spcBef>
                <a:spcPts val="500"/>
              </a:spcBef>
              <a:spcAft>
                <a:spcPts val="0"/>
              </a:spcAft>
              <a:buClr>
                <a:schemeClr val="accent1"/>
              </a:buClr>
              <a:buSzPts val="1000"/>
              <a:buFont typeface="Noto Sans Symbols"/>
              <a:buNone/>
              <a:defRPr b="0" i="0" sz="800" u="none" cap="none" strike="noStrike">
                <a:solidFill>
                  <a:srgbClr val="8B8B8B"/>
                </a:solidFill>
                <a:latin typeface="Exo"/>
                <a:ea typeface="Exo"/>
                <a:cs typeface="Exo"/>
                <a:sym typeface="Exo"/>
              </a:defRPr>
            </a:lvl3pPr>
            <a:lvl4pPr indent="-228600" lvl="3" marL="1828800" marR="0" rtl="0" algn="l">
              <a:lnSpc>
                <a:spcPct val="100000"/>
              </a:lnSpc>
              <a:spcBef>
                <a:spcPts val="500"/>
              </a:spcBef>
              <a:spcAft>
                <a:spcPts val="0"/>
              </a:spcAft>
              <a:buClr>
                <a:srgbClr val="A6CED3"/>
              </a:buClr>
              <a:buSzPts val="1000"/>
              <a:buFont typeface="Noto Sans Symbols"/>
              <a:buNone/>
              <a:defRPr b="0" i="0" sz="700" u="none" cap="none" strike="noStrike">
                <a:solidFill>
                  <a:srgbClr val="8B8B8B"/>
                </a:solidFill>
                <a:latin typeface="Exo"/>
                <a:ea typeface="Exo"/>
                <a:cs typeface="Exo"/>
                <a:sym typeface="Exo"/>
              </a:defRPr>
            </a:lvl4pPr>
            <a:lvl5pPr indent="-228600" lvl="4" marL="2286000" marR="0" rtl="0" algn="l">
              <a:lnSpc>
                <a:spcPct val="100000"/>
              </a:lnSpc>
              <a:spcBef>
                <a:spcPts val="500"/>
              </a:spcBef>
              <a:spcAft>
                <a:spcPts val="0"/>
              </a:spcAft>
              <a:buClr>
                <a:schemeClr val="accent1"/>
              </a:buClr>
              <a:buSzPts val="1000"/>
              <a:buFont typeface="Noto Sans Symbols"/>
              <a:buNone/>
              <a:defRPr b="0" i="0" sz="700" u="none" cap="none" strike="noStrike">
                <a:solidFill>
                  <a:srgbClr val="8B8B8B"/>
                </a:solidFill>
                <a:latin typeface="Exo"/>
                <a:ea typeface="Exo"/>
                <a:cs typeface="Exo"/>
                <a:sym typeface="Exo"/>
              </a:defRPr>
            </a:lvl5pPr>
            <a:lvl6pPr indent="-228600" lvl="5" marL="2743200" marR="0" rtl="0" algn="l">
              <a:lnSpc>
                <a:spcPct val="100000"/>
              </a:lnSpc>
              <a:spcBef>
                <a:spcPts val="100"/>
              </a:spcBef>
              <a:spcAft>
                <a:spcPts val="0"/>
              </a:spcAft>
              <a:buClr>
                <a:srgbClr val="A6CED3"/>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6pPr>
            <a:lvl7pPr indent="-228600" lvl="6" marL="3200400" marR="0" rtl="0" algn="l">
              <a:lnSpc>
                <a:spcPct val="100000"/>
              </a:lnSpc>
              <a:spcBef>
                <a:spcPts val="100"/>
              </a:spcBef>
              <a:spcAft>
                <a:spcPts val="0"/>
              </a:spcAft>
              <a:buClr>
                <a:schemeClr val="accent1"/>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7pPr>
            <a:lvl8pPr indent="-228600" lvl="7" marL="3657600" marR="0" rtl="0" algn="l">
              <a:lnSpc>
                <a:spcPct val="100000"/>
              </a:lnSpc>
              <a:spcBef>
                <a:spcPts val="100"/>
              </a:spcBef>
              <a:spcAft>
                <a:spcPts val="0"/>
              </a:spcAft>
              <a:buClr>
                <a:srgbClr val="A6CED3"/>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8pPr>
            <a:lvl9pPr indent="-228600" lvl="8" marL="4114800" marR="0" rtl="0" algn="l">
              <a:lnSpc>
                <a:spcPct val="100000"/>
              </a:lnSpc>
              <a:spcBef>
                <a:spcPts val="100"/>
              </a:spcBef>
              <a:spcAft>
                <a:spcPts val="0"/>
              </a:spcAft>
              <a:buClr>
                <a:schemeClr val="accent1"/>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9pPr>
          </a:lstStyle>
          <a:p/>
        </p:txBody>
      </p:sp>
      <p:sp>
        <p:nvSpPr>
          <p:cNvPr id="150" name="Shape 150"/>
          <p:cNvSpPr txBox="1"/>
          <p:nvPr>
            <p:ph idx="10" type="dt"/>
          </p:nvPr>
        </p:nvSpPr>
        <p:spPr>
          <a:xfrm>
            <a:off x="5212262" y="4676705"/>
            <a:ext cx="1348500" cy="27390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lt1"/>
              </a:buClr>
              <a:buSzPts val="1400"/>
              <a:buFont typeface="Exo"/>
              <a:buNone/>
              <a:defRPr b="0" i="0" sz="800" u="none" cap="none" strike="noStrike">
                <a:solidFill>
                  <a:schemeClr val="lt1"/>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
        <p:nvSpPr>
          <p:cNvPr id="151" name="Shape 151"/>
          <p:cNvSpPr txBox="1"/>
          <p:nvPr>
            <p:ph idx="11" type="ftr"/>
          </p:nvPr>
        </p:nvSpPr>
        <p:spPr>
          <a:xfrm>
            <a:off x="381094" y="4676705"/>
            <a:ext cx="46482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Exo"/>
              <a:buNone/>
              <a:defRPr b="0" i="0" sz="800" u="none" cap="none" strike="noStrike">
                <a:solidFill>
                  <a:schemeClr val="lt1"/>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
        <p:nvSpPr>
          <p:cNvPr id="152" name="Shape 152"/>
          <p:cNvSpPr txBox="1"/>
          <p:nvPr>
            <p:ph idx="12" type="sldNum"/>
          </p:nvPr>
        </p:nvSpPr>
        <p:spPr>
          <a:xfrm>
            <a:off x="8305800" y="181676"/>
            <a:ext cx="5541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1pPr>
            <a:lvl2pPr indent="0" lvl="1"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2pPr>
            <a:lvl3pPr indent="0" lvl="2"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3pPr>
            <a:lvl4pPr indent="0" lvl="3"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4pPr>
            <a:lvl5pPr indent="0" lvl="4"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5pPr>
            <a:lvl6pPr indent="0" lvl="5"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6pPr>
            <a:lvl7pPr indent="0" lvl="6"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7pPr>
            <a:lvl8pPr indent="0" lvl="7"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8pPr>
            <a:lvl9pPr indent="0" lvl="8"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9pPr>
          </a:lstStyle>
          <a:p>
            <a:pPr indent="0" lvl="0" marL="0">
              <a:spcBef>
                <a:spcPts val="0"/>
              </a:spcBef>
              <a:spcAft>
                <a:spcPts val="0"/>
              </a:spcAft>
              <a:buNone/>
            </a:pPr>
            <a:fld id="{00000000-1234-1234-1234-123412341234}" type="slidenum">
              <a:rPr lang="en"/>
              <a:t>‹#›</a:t>
            </a:fld>
            <a:endParaRPr/>
          </a:p>
        </p:txBody>
      </p:sp>
      <p:sp>
        <p:nvSpPr>
          <p:cNvPr id="153" name="Shape 153"/>
          <p:cNvSpPr txBox="1"/>
          <p:nvPr/>
        </p:nvSpPr>
        <p:spPr>
          <a:xfrm>
            <a:off x="424891" y="131108"/>
            <a:ext cx="413400" cy="62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6CED3"/>
              </a:buClr>
              <a:buFont typeface="Exo"/>
              <a:buNone/>
            </a:pPr>
            <a:r>
              <a:rPr b="0" i="0" lang="en" sz="4100" u="none" cap="none" strike="noStrike">
                <a:solidFill>
                  <a:srgbClr val="A6CED3"/>
                </a:solidFill>
                <a:latin typeface="Exo"/>
                <a:ea typeface="Exo"/>
                <a:cs typeface="Exo"/>
                <a:sym typeface="Exo"/>
              </a:rPr>
              <a:t>+</a:t>
            </a:r>
            <a:endParaRPr/>
          </a:p>
        </p:txBody>
      </p:sp>
      <p:sp>
        <p:nvSpPr>
          <p:cNvPr id="154" name="Shape 154"/>
          <p:cNvSpPr/>
          <p:nvPr/>
        </p:nvSpPr>
        <p:spPr>
          <a:xfrm>
            <a:off x="6802436" y="171450"/>
            <a:ext cx="2057400" cy="15294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55" name="Shape 155"/>
          <p:cNvSpPr/>
          <p:nvPr>
            <p:ph idx="2" type="pic"/>
          </p:nvPr>
        </p:nvSpPr>
        <p:spPr>
          <a:xfrm>
            <a:off x="6802436" y="1781205"/>
            <a:ext cx="2057400" cy="1529400"/>
          </a:xfrm>
          <a:prstGeom prst="rect">
            <a:avLst/>
          </a:prstGeom>
          <a:noFill/>
          <a:ln>
            <a:noFill/>
          </a:ln>
        </p:spPr>
        <p:txBody>
          <a:bodyPr anchorCtr="0" anchor="t" bIns="91425" lIns="91425" spcFirstLastPara="1" rIns="91425" wrap="square" tIns="91425"/>
          <a:lstStyle>
            <a:lvl1pPr indent="-177800" lvl="0" marL="177800" marR="0" rtl="0" algn="l">
              <a:lnSpc>
                <a:spcPct val="100000"/>
              </a:lnSpc>
              <a:spcBef>
                <a:spcPts val="1500"/>
              </a:spcBef>
              <a:spcAft>
                <a:spcPts val="0"/>
              </a:spcAft>
              <a:buClr>
                <a:schemeClr val="accent1"/>
              </a:buClr>
              <a:buSzPts val="1400"/>
              <a:buFont typeface="Noto Sans Symbols"/>
              <a:buNone/>
              <a:defRPr b="0" i="0" sz="1500" u="none" cap="none" strike="noStrike">
                <a:solidFill>
                  <a:srgbClr val="8B8B8B"/>
                </a:solidFill>
                <a:latin typeface="Exo"/>
                <a:ea typeface="Exo"/>
                <a:cs typeface="Exo"/>
                <a:sym typeface="Exo"/>
              </a:defRPr>
            </a:lvl1pPr>
            <a:lvl2pPr indent="-38099" lvl="1" marL="3429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50799" lvl="2" marL="5207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38099" lvl="3" marL="685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50799" lvl="4" marL="863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38099" lvl="5" marL="10287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50799" lvl="6" marL="12065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38099" lvl="7" marL="1371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50799" lvl="8" marL="1549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
        <p:nvSpPr>
          <p:cNvPr id="156" name="Shape 156"/>
          <p:cNvSpPr/>
          <p:nvPr>
            <p:ph idx="3" type="pic"/>
          </p:nvPr>
        </p:nvSpPr>
        <p:spPr>
          <a:xfrm>
            <a:off x="6802436" y="3401567"/>
            <a:ext cx="2057400" cy="1529400"/>
          </a:xfrm>
          <a:prstGeom prst="rect">
            <a:avLst/>
          </a:prstGeom>
          <a:noFill/>
          <a:ln>
            <a:noFill/>
          </a:ln>
        </p:spPr>
        <p:txBody>
          <a:bodyPr anchorCtr="0" anchor="t" bIns="91425" lIns="91425" spcFirstLastPara="1" rIns="91425" wrap="square" tIns="91425"/>
          <a:lstStyle>
            <a:lvl1pPr indent="-177800" lvl="0" marL="177800" marR="0" rtl="0" algn="l">
              <a:lnSpc>
                <a:spcPct val="100000"/>
              </a:lnSpc>
              <a:spcBef>
                <a:spcPts val="1500"/>
              </a:spcBef>
              <a:spcAft>
                <a:spcPts val="0"/>
              </a:spcAft>
              <a:buClr>
                <a:schemeClr val="accent1"/>
              </a:buClr>
              <a:buSzPts val="1400"/>
              <a:buFont typeface="Noto Sans Symbols"/>
              <a:buNone/>
              <a:defRPr b="0" i="0" sz="1500" u="none" cap="none" strike="noStrike">
                <a:solidFill>
                  <a:srgbClr val="8B8B8B"/>
                </a:solidFill>
                <a:latin typeface="Exo"/>
                <a:ea typeface="Exo"/>
                <a:cs typeface="Exo"/>
                <a:sym typeface="Exo"/>
              </a:defRPr>
            </a:lvl1pPr>
            <a:lvl2pPr indent="-38099" lvl="1" marL="3429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50799" lvl="2" marL="5207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38099" lvl="3" marL="685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50799" lvl="4" marL="863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38099" lvl="5" marL="10287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50799" lvl="6" marL="12065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38099" lvl="7" marL="1371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50799" lvl="8" marL="1549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s with Caption">
  <p:cSld name="3 Pictures with Caption">
    <p:spTree>
      <p:nvGrpSpPr>
        <p:cNvPr id="157" name="Shape 157"/>
        <p:cNvGrpSpPr/>
        <p:nvPr/>
      </p:nvGrpSpPr>
      <p:grpSpPr>
        <a:xfrm>
          <a:off x="0" y="0"/>
          <a:ext cx="0" cy="0"/>
          <a:chOff x="0" y="0"/>
          <a:chExt cx="0" cy="0"/>
        </a:xfrm>
      </p:grpSpPr>
      <p:sp>
        <p:nvSpPr>
          <p:cNvPr id="158" name="Shape 158"/>
          <p:cNvSpPr/>
          <p:nvPr/>
        </p:nvSpPr>
        <p:spPr>
          <a:xfrm>
            <a:off x="282575" y="171450"/>
            <a:ext cx="4235400" cy="4758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59" name="Shape 159"/>
          <p:cNvSpPr txBox="1"/>
          <p:nvPr>
            <p:ph type="title"/>
          </p:nvPr>
        </p:nvSpPr>
        <p:spPr>
          <a:xfrm>
            <a:off x="380554" y="1928811"/>
            <a:ext cx="4016700" cy="8715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Exo"/>
              <a:buNone/>
              <a:defRPr b="0" i="0" sz="2000" u="none" cap="none" strike="noStrike">
                <a:solidFill>
                  <a:schemeClr val="lt1"/>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160" name="Shape 160"/>
          <p:cNvSpPr txBox="1"/>
          <p:nvPr>
            <p:ph idx="1" type="body"/>
          </p:nvPr>
        </p:nvSpPr>
        <p:spPr>
          <a:xfrm>
            <a:off x="381092" y="2800350"/>
            <a:ext cx="4015200" cy="1794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500"/>
              </a:spcBef>
              <a:spcAft>
                <a:spcPts val="0"/>
              </a:spcAft>
              <a:buClr>
                <a:schemeClr val="accent1"/>
              </a:buClr>
              <a:buSzPts val="1100"/>
              <a:buFont typeface="Noto Sans Symbols"/>
              <a:buNone/>
              <a:defRPr b="0" i="0" sz="1100" u="none" cap="none" strike="noStrike">
                <a:solidFill>
                  <a:schemeClr val="lt1"/>
                </a:solidFill>
                <a:latin typeface="Exo"/>
                <a:ea typeface="Exo"/>
                <a:cs typeface="Exo"/>
                <a:sym typeface="Exo"/>
              </a:defRPr>
            </a:lvl1pPr>
            <a:lvl2pPr indent="-228600" lvl="1" marL="914400" marR="0" rtl="0" algn="l">
              <a:lnSpc>
                <a:spcPct val="100000"/>
              </a:lnSpc>
              <a:spcBef>
                <a:spcPts val="500"/>
              </a:spcBef>
              <a:spcAft>
                <a:spcPts val="0"/>
              </a:spcAft>
              <a:buClr>
                <a:srgbClr val="A6CED3"/>
              </a:buClr>
              <a:buSzPts val="1000"/>
              <a:buFont typeface="Noto Sans Symbols"/>
              <a:buNone/>
              <a:defRPr b="0" i="0" sz="900" u="none" cap="none" strike="noStrike">
                <a:solidFill>
                  <a:srgbClr val="8B8B8B"/>
                </a:solidFill>
                <a:latin typeface="Exo"/>
                <a:ea typeface="Exo"/>
                <a:cs typeface="Exo"/>
                <a:sym typeface="Exo"/>
              </a:defRPr>
            </a:lvl2pPr>
            <a:lvl3pPr indent="-228600" lvl="2" marL="1371600" marR="0" rtl="0" algn="l">
              <a:lnSpc>
                <a:spcPct val="100000"/>
              </a:lnSpc>
              <a:spcBef>
                <a:spcPts val="500"/>
              </a:spcBef>
              <a:spcAft>
                <a:spcPts val="0"/>
              </a:spcAft>
              <a:buClr>
                <a:schemeClr val="accent1"/>
              </a:buClr>
              <a:buSzPts val="1000"/>
              <a:buFont typeface="Noto Sans Symbols"/>
              <a:buNone/>
              <a:defRPr b="0" i="0" sz="800" u="none" cap="none" strike="noStrike">
                <a:solidFill>
                  <a:srgbClr val="8B8B8B"/>
                </a:solidFill>
                <a:latin typeface="Exo"/>
                <a:ea typeface="Exo"/>
                <a:cs typeface="Exo"/>
                <a:sym typeface="Exo"/>
              </a:defRPr>
            </a:lvl3pPr>
            <a:lvl4pPr indent="-228600" lvl="3" marL="1828800" marR="0" rtl="0" algn="l">
              <a:lnSpc>
                <a:spcPct val="100000"/>
              </a:lnSpc>
              <a:spcBef>
                <a:spcPts val="500"/>
              </a:spcBef>
              <a:spcAft>
                <a:spcPts val="0"/>
              </a:spcAft>
              <a:buClr>
                <a:srgbClr val="A6CED3"/>
              </a:buClr>
              <a:buSzPts val="1000"/>
              <a:buFont typeface="Noto Sans Symbols"/>
              <a:buNone/>
              <a:defRPr b="0" i="0" sz="700" u="none" cap="none" strike="noStrike">
                <a:solidFill>
                  <a:srgbClr val="8B8B8B"/>
                </a:solidFill>
                <a:latin typeface="Exo"/>
                <a:ea typeface="Exo"/>
                <a:cs typeface="Exo"/>
                <a:sym typeface="Exo"/>
              </a:defRPr>
            </a:lvl4pPr>
            <a:lvl5pPr indent="-228600" lvl="4" marL="2286000" marR="0" rtl="0" algn="l">
              <a:lnSpc>
                <a:spcPct val="100000"/>
              </a:lnSpc>
              <a:spcBef>
                <a:spcPts val="500"/>
              </a:spcBef>
              <a:spcAft>
                <a:spcPts val="0"/>
              </a:spcAft>
              <a:buClr>
                <a:schemeClr val="accent1"/>
              </a:buClr>
              <a:buSzPts val="1000"/>
              <a:buFont typeface="Noto Sans Symbols"/>
              <a:buNone/>
              <a:defRPr b="0" i="0" sz="700" u="none" cap="none" strike="noStrike">
                <a:solidFill>
                  <a:srgbClr val="8B8B8B"/>
                </a:solidFill>
                <a:latin typeface="Exo"/>
                <a:ea typeface="Exo"/>
                <a:cs typeface="Exo"/>
                <a:sym typeface="Exo"/>
              </a:defRPr>
            </a:lvl5pPr>
            <a:lvl6pPr indent="-228600" lvl="5" marL="2743200" marR="0" rtl="0" algn="l">
              <a:lnSpc>
                <a:spcPct val="100000"/>
              </a:lnSpc>
              <a:spcBef>
                <a:spcPts val="100"/>
              </a:spcBef>
              <a:spcAft>
                <a:spcPts val="0"/>
              </a:spcAft>
              <a:buClr>
                <a:srgbClr val="A6CED3"/>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6pPr>
            <a:lvl7pPr indent="-228600" lvl="6" marL="3200400" marR="0" rtl="0" algn="l">
              <a:lnSpc>
                <a:spcPct val="100000"/>
              </a:lnSpc>
              <a:spcBef>
                <a:spcPts val="100"/>
              </a:spcBef>
              <a:spcAft>
                <a:spcPts val="0"/>
              </a:spcAft>
              <a:buClr>
                <a:schemeClr val="accent1"/>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7pPr>
            <a:lvl8pPr indent="-228600" lvl="7" marL="3657600" marR="0" rtl="0" algn="l">
              <a:lnSpc>
                <a:spcPct val="100000"/>
              </a:lnSpc>
              <a:spcBef>
                <a:spcPts val="100"/>
              </a:spcBef>
              <a:spcAft>
                <a:spcPts val="0"/>
              </a:spcAft>
              <a:buClr>
                <a:srgbClr val="A6CED3"/>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8pPr>
            <a:lvl9pPr indent="-228600" lvl="8" marL="4114800" marR="0" rtl="0" algn="l">
              <a:lnSpc>
                <a:spcPct val="100000"/>
              </a:lnSpc>
              <a:spcBef>
                <a:spcPts val="100"/>
              </a:spcBef>
              <a:spcAft>
                <a:spcPts val="0"/>
              </a:spcAft>
              <a:buClr>
                <a:schemeClr val="accent1"/>
              </a:buClr>
              <a:buSzPts val="1000"/>
              <a:buFont typeface="Noto Sans Symbols"/>
              <a:buNone/>
              <a:defRPr b="0" i="0" sz="700" u="none" cap="none" strike="noStrike">
                <a:solidFill>
                  <a:srgbClr val="8B8B8B"/>
                </a:solidFill>
                <a:latin typeface="Source Sans Pro"/>
                <a:ea typeface="Source Sans Pro"/>
                <a:cs typeface="Source Sans Pro"/>
                <a:sym typeface="Source Sans Pro"/>
              </a:defRPr>
            </a:lvl9pPr>
          </a:lstStyle>
          <a:p/>
        </p:txBody>
      </p:sp>
      <p:sp>
        <p:nvSpPr>
          <p:cNvPr id="161" name="Shape 161"/>
          <p:cNvSpPr txBox="1"/>
          <p:nvPr>
            <p:ph idx="10" type="dt"/>
          </p:nvPr>
        </p:nvSpPr>
        <p:spPr>
          <a:xfrm>
            <a:off x="3048000" y="4676705"/>
            <a:ext cx="1348500" cy="27390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lt1"/>
              </a:buClr>
              <a:buSzPts val="1400"/>
              <a:buFont typeface="Exo"/>
              <a:buNone/>
              <a:defRPr b="0" i="0" sz="800" u="none" cap="none" strike="noStrike">
                <a:solidFill>
                  <a:schemeClr val="lt1"/>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
        <p:nvSpPr>
          <p:cNvPr id="162" name="Shape 162"/>
          <p:cNvSpPr txBox="1"/>
          <p:nvPr>
            <p:ph idx="11" type="ftr"/>
          </p:nvPr>
        </p:nvSpPr>
        <p:spPr>
          <a:xfrm>
            <a:off x="381094" y="4676705"/>
            <a:ext cx="2590800" cy="273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Exo"/>
              <a:buNone/>
              <a:defRPr b="0" i="0" sz="800" u="none" cap="none" strike="noStrike">
                <a:solidFill>
                  <a:schemeClr val="lt1"/>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
        <p:nvSpPr>
          <p:cNvPr id="163" name="Shape 163"/>
          <p:cNvSpPr txBox="1"/>
          <p:nvPr>
            <p:ph idx="12" type="sldNum"/>
          </p:nvPr>
        </p:nvSpPr>
        <p:spPr>
          <a:xfrm>
            <a:off x="8305800" y="181676"/>
            <a:ext cx="5541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1pPr>
            <a:lvl2pPr indent="0" lvl="1"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2pPr>
            <a:lvl3pPr indent="0" lvl="2"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3pPr>
            <a:lvl4pPr indent="0" lvl="3"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4pPr>
            <a:lvl5pPr indent="0" lvl="4"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5pPr>
            <a:lvl6pPr indent="0" lvl="5"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6pPr>
            <a:lvl7pPr indent="0" lvl="6"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7pPr>
            <a:lvl8pPr indent="0" lvl="7"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8pPr>
            <a:lvl9pPr indent="0" lvl="8"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9pPr>
          </a:lstStyle>
          <a:p>
            <a:pPr indent="0" lvl="0" marL="0">
              <a:spcBef>
                <a:spcPts val="0"/>
              </a:spcBef>
              <a:spcAft>
                <a:spcPts val="0"/>
              </a:spcAft>
              <a:buNone/>
            </a:pPr>
            <a:fld id="{00000000-1234-1234-1234-123412341234}" type="slidenum">
              <a:rPr lang="en"/>
              <a:t>‹#›</a:t>
            </a:fld>
            <a:endParaRPr/>
          </a:p>
        </p:txBody>
      </p:sp>
      <p:sp>
        <p:nvSpPr>
          <p:cNvPr id="164" name="Shape 164"/>
          <p:cNvSpPr txBox="1"/>
          <p:nvPr/>
        </p:nvSpPr>
        <p:spPr>
          <a:xfrm>
            <a:off x="424891" y="131108"/>
            <a:ext cx="413400" cy="62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6CED3"/>
              </a:buClr>
              <a:buFont typeface="Exo"/>
              <a:buNone/>
            </a:pPr>
            <a:r>
              <a:rPr b="0" i="0" lang="en" sz="4100" u="none" cap="none" strike="noStrike">
                <a:solidFill>
                  <a:srgbClr val="A6CED3"/>
                </a:solidFill>
                <a:latin typeface="Exo"/>
                <a:ea typeface="Exo"/>
                <a:cs typeface="Exo"/>
                <a:sym typeface="Exo"/>
              </a:rPr>
              <a:t>+</a:t>
            </a:r>
            <a:endParaRPr/>
          </a:p>
        </p:txBody>
      </p:sp>
      <p:sp>
        <p:nvSpPr>
          <p:cNvPr id="165" name="Shape 165"/>
          <p:cNvSpPr/>
          <p:nvPr/>
        </p:nvSpPr>
        <p:spPr>
          <a:xfrm>
            <a:off x="6802436" y="171450"/>
            <a:ext cx="2057400" cy="15294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66" name="Shape 166"/>
          <p:cNvSpPr/>
          <p:nvPr/>
        </p:nvSpPr>
        <p:spPr>
          <a:xfrm>
            <a:off x="4624387" y="3401044"/>
            <a:ext cx="2057400" cy="1529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Exo"/>
              <a:ea typeface="Exo"/>
              <a:cs typeface="Exo"/>
              <a:sym typeface="Exo"/>
            </a:endParaRPr>
          </a:p>
        </p:txBody>
      </p:sp>
      <p:sp>
        <p:nvSpPr>
          <p:cNvPr id="167" name="Shape 167"/>
          <p:cNvSpPr/>
          <p:nvPr>
            <p:ph idx="2" type="pic"/>
          </p:nvPr>
        </p:nvSpPr>
        <p:spPr>
          <a:xfrm>
            <a:off x="4624387" y="171450"/>
            <a:ext cx="2057400" cy="1529400"/>
          </a:xfrm>
          <a:prstGeom prst="rect">
            <a:avLst/>
          </a:prstGeom>
          <a:noFill/>
          <a:ln>
            <a:noFill/>
          </a:ln>
        </p:spPr>
        <p:txBody>
          <a:bodyPr anchorCtr="0" anchor="t" bIns="91425" lIns="91425" spcFirstLastPara="1" rIns="91425" wrap="square" tIns="91425"/>
          <a:lstStyle>
            <a:lvl1pPr indent="-177800" lvl="0" marL="177800" marR="0" rtl="0" algn="l">
              <a:lnSpc>
                <a:spcPct val="100000"/>
              </a:lnSpc>
              <a:spcBef>
                <a:spcPts val="1500"/>
              </a:spcBef>
              <a:spcAft>
                <a:spcPts val="0"/>
              </a:spcAft>
              <a:buClr>
                <a:schemeClr val="accent1"/>
              </a:buClr>
              <a:buSzPts val="1400"/>
              <a:buFont typeface="Noto Sans Symbols"/>
              <a:buNone/>
              <a:defRPr b="0" i="0" sz="1500" u="none" cap="none" strike="noStrike">
                <a:solidFill>
                  <a:srgbClr val="8B8B8B"/>
                </a:solidFill>
                <a:latin typeface="Exo"/>
                <a:ea typeface="Exo"/>
                <a:cs typeface="Exo"/>
                <a:sym typeface="Exo"/>
              </a:defRPr>
            </a:lvl1pPr>
            <a:lvl2pPr indent="-38099" lvl="1" marL="3429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50799" lvl="2" marL="5207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38099" lvl="3" marL="685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50799" lvl="4" marL="863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38099" lvl="5" marL="10287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50799" lvl="6" marL="12065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38099" lvl="7" marL="1371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50799" lvl="8" marL="1549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
        <p:nvSpPr>
          <p:cNvPr id="168" name="Shape 168"/>
          <p:cNvSpPr/>
          <p:nvPr>
            <p:ph idx="3" type="pic"/>
          </p:nvPr>
        </p:nvSpPr>
        <p:spPr>
          <a:xfrm>
            <a:off x="4624387" y="1786247"/>
            <a:ext cx="2057400" cy="1529400"/>
          </a:xfrm>
          <a:prstGeom prst="rect">
            <a:avLst/>
          </a:prstGeom>
          <a:noFill/>
          <a:ln>
            <a:noFill/>
          </a:ln>
        </p:spPr>
        <p:txBody>
          <a:bodyPr anchorCtr="0" anchor="t" bIns="91425" lIns="91425" spcFirstLastPara="1" rIns="91425" wrap="square" tIns="91425"/>
          <a:lstStyle>
            <a:lvl1pPr indent="-177800" lvl="0" marL="177800" marR="0" rtl="0" algn="l">
              <a:lnSpc>
                <a:spcPct val="100000"/>
              </a:lnSpc>
              <a:spcBef>
                <a:spcPts val="1500"/>
              </a:spcBef>
              <a:spcAft>
                <a:spcPts val="0"/>
              </a:spcAft>
              <a:buClr>
                <a:schemeClr val="accent1"/>
              </a:buClr>
              <a:buSzPts val="1400"/>
              <a:buFont typeface="Noto Sans Symbols"/>
              <a:buNone/>
              <a:defRPr b="0" i="0" sz="1500" u="none" cap="none" strike="noStrike">
                <a:solidFill>
                  <a:srgbClr val="8B8B8B"/>
                </a:solidFill>
                <a:latin typeface="Exo"/>
                <a:ea typeface="Exo"/>
                <a:cs typeface="Exo"/>
                <a:sym typeface="Exo"/>
              </a:defRPr>
            </a:lvl1pPr>
            <a:lvl2pPr indent="-38099" lvl="1" marL="3429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50799" lvl="2" marL="5207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38099" lvl="3" marL="685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50799" lvl="4" marL="863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38099" lvl="5" marL="10287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50799" lvl="6" marL="12065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38099" lvl="7" marL="1371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50799" lvl="8" marL="1549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
        <p:nvSpPr>
          <p:cNvPr id="169" name="Shape 169"/>
          <p:cNvSpPr/>
          <p:nvPr>
            <p:ph idx="4" type="pic"/>
          </p:nvPr>
        </p:nvSpPr>
        <p:spPr>
          <a:xfrm>
            <a:off x="6803135" y="1786246"/>
            <a:ext cx="2057400" cy="3141000"/>
          </a:xfrm>
          <a:prstGeom prst="rect">
            <a:avLst/>
          </a:prstGeom>
          <a:noFill/>
          <a:ln>
            <a:noFill/>
          </a:ln>
        </p:spPr>
        <p:txBody>
          <a:bodyPr anchorCtr="0" anchor="t" bIns="91425" lIns="91425" spcFirstLastPara="1" rIns="91425" wrap="square" tIns="91425"/>
          <a:lstStyle>
            <a:lvl1pPr indent="-177800" lvl="0" marL="177800" marR="0" rtl="0" algn="l">
              <a:lnSpc>
                <a:spcPct val="100000"/>
              </a:lnSpc>
              <a:spcBef>
                <a:spcPts val="1500"/>
              </a:spcBef>
              <a:spcAft>
                <a:spcPts val="0"/>
              </a:spcAft>
              <a:buClr>
                <a:schemeClr val="accent1"/>
              </a:buClr>
              <a:buSzPts val="1400"/>
              <a:buFont typeface="Noto Sans Symbols"/>
              <a:buNone/>
              <a:defRPr b="0" i="0" sz="1500" u="none" cap="none" strike="noStrike">
                <a:solidFill>
                  <a:srgbClr val="8B8B8B"/>
                </a:solidFill>
                <a:latin typeface="Exo"/>
                <a:ea typeface="Exo"/>
                <a:cs typeface="Exo"/>
                <a:sym typeface="Exo"/>
              </a:defRPr>
            </a:lvl1pPr>
            <a:lvl2pPr indent="-38099" lvl="1" marL="3429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50799" lvl="2" marL="5207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38099" lvl="3" marL="685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50799" lvl="4" marL="863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38099" lvl="5" marL="10287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50799" lvl="6" marL="12065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38099" lvl="7" marL="1371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50799" lvl="8" marL="1549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Picture above Caption">
  <p:cSld name="4_Picture above Caption">
    <p:spTree>
      <p:nvGrpSpPr>
        <p:cNvPr id="170" name="Shape 170"/>
        <p:cNvGrpSpPr/>
        <p:nvPr/>
      </p:nvGrpSpPr>
      <p:grpSpPr>
        <a:xfrm>
          <a:off x="0" y="0"/>
          <a:ext cx="0" cy="0"/>
          <a:chOff x="0" y="0"/>
          <a:chExt cx="0" cy="0"/>
        </a:xfrm>
      </p:grpSpPr>
      <p:sp>
        <p:nvSpPr>
          <p:cNvPr id="171" name="Shape 171"/>
          <p:cNvSpPr txBox="1"/>
          <p:nvPr>
            <p:ph type="title"/>
          </p:nvPr>
        </p:nvSpPr>
        <p:spPr>
          <a:xfrm>
            <a:off x="235945" y="172243"/>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Exo"/>
              <a:buNone/>
              <a:defRPr b="0" i="0" sz="2700" u="none" cap="none" strike="noStrike">
                <a:solidFill>
                  <a:schemeClr val="dk1"/>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pic>
        <p:nvPicPr>
          <p:cNvPr id="172" name="Shape 172"/>
          <p:cNvPicPr preferRelativeResize="0"/>
          <p:nvPr/>
        </p:nvPicPr>
        <p:blipFill rotWithShape="1">
          <a:blip r:embed="rId2">
            <a:alphaModFix/>
          </a:blip>
          <a:srcRect b="0" l="0" r="0" t="0"/>
          <a:stretch/>
        </p:blipFill>
        <p:spPr>
          <a:xfrm>
            <a:off x="250241" y="4476537"/>
            <a:ext cx="361200" cy="361200"/>
          </a:xfrm>
          <a:prstGeom prst="rect">
            <a:avLst/>
          </a:prstGeom>
          <a:noFill/>
          <a:ln>
            <a:noFill/>
          </a:ln>
        </p:spPr>
      </p:pic>
      <p:sp>
        <p:nvSpPr>
          <p:cNvPr id="173" name="Shape 173"/>
          <p:cNvSpPr/>
          <p:nvPr/>
        </p:nvSpPr>
        <p:spPr>
          <a:xfrm>
            <a:off x="239486" y="4873137"/>
            <a:ext cx="8664900" cy="471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Source Sans Pro"/>
              <a:ea typeface="Source Sans Pro"/>
              <a:cs typeface="Source Sans Pro"/>
              <a:sym typeface="Source Sans Pro"/>
            </a:endParaRPr>
          </a:p>
        </p:txBody>
      </p:sp>
      <p:sp>
        <p:nvSpPr>
          <p:cNvPr id="174" name="Shape 174"/>
          <p:cNvSpPr/>
          <p:nvPr/>
        </p:nvSpPr>
        <p:spPr>
          <a:xfrm>
            <a:off x="226786" y="693250"/>
            <a:ext cx="7044000" cy="45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Source Sans Pro"/>
              <a:ea typeface="Source Sans Pro"/>
              <a:cs typeface="Source Sans Pro"/>
              <a:sym typeface="Source Sans Pro"/>
            </a:endParaRPr>
          </a:p>
        </p:txBody>
      </p:sp>
      <p:sp>
        <p:nvSpPr>
          <p:cNvPr id="175" name="Shape 175"/>
          <p:cNvSpPr txBox="1"/>
          <p:nvPr>
            <p:ph idx="1" type="body"/>
          </p:nvPr>
        </p:nvSpPr>
        <p:spPr>
          <a:xfrm>
            <a:off x="235857" y="816427"/>
            <a:ext cx="7901100" cy="3778200"/>
          </a:xfrm>
          <a:prstGeom prst="rect">
            <a:avLst/>
          </a:prstGeom>
          <a:noFill/>
          <a:ln>
            <a:noFill/>
          </a:ln>
        </p:spPr>
        <p:txBody>
          <a:bodyPr anchorCtr="0" anchor="t" bIns="91425" lIns="91425" spcFirstLastPara="1" rIns="91425" wrap="square" tIns="91425"/>
          <a:lstStyle>
            <a:lvl1pPr indent="-293792" lvl="0" marL="457200" marR="0" rtl="0" algn="l">
              <a:lnSpc>
                <a:spcPct val="100000"/>
              </a:lnSpc>
              <a:spcBef>
                <a:spcPts val="0"/>
              </a:spcBef>
              <a:spcAft>
                <a:spcPts val="0"/>
              </a:spcAft>
              <a:buClr>
                <a:schemeClr val="accent1"/>
              </a:buClr>
              <a:buSzPts val="1027"/>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6635" lvl="5" marL="2743200" marR="0" rtl="0" algn="l">
              <a:lnSpc>
                <a:spcPct val="100000"/>
              </a:lnSpc>
              <a:spcBef>
                <a:spcPts val="0"/>
              </a:spcBef>
              <a:spcAft>
                <a:spcPts val="0"/>
              </a:spcAft>
              <a:buClr>
                <a:srgbClr val="A6CED3"/>
              </a:buClr>
              <a:buSzPts val="1071"/>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6635" lvl="6" marL="3200400" marR="0" rtl="0" algn="l">
              <a:lnSpc>
                <a:spcPct val="100000"/>
              </a:lnSpc>
              <a:spcBef>
                <a:spcPts val="0"/>
              </a:spcBef>
              <a:spcAft>
                <a:spcPts val="0"/>
              </a:spcAft>
              <a:buClr>
                <a:schemeClr val="accent1"/>
              </a:buClr>
              <a:buSzPts val="1071"/>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6635" lvl="7" marL="3657600" marR="0" rtl="0" algn="l">
              <a:lnSpc>
                <a:spcPct val="100000"/>
              </a:lnSpc>
              <a:spcBef>
                <a:spcPts val="0"/>
              </a:spcBef>
              <a:spcAft>
                <a:spcPts val="0"/>
              </a:spcAft>
              <a:buClr>
                <a:srgbClr val="A6CED3"/>
              </a:buClr>
              <a:buSzPts val="1071"/>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6635" lvl="8" marL="4114800" marR="0" rtl="0" algn="l">
              <a:lnSpc>
                <a:spcPct val="100000"/>
              </a:lnSpc>
              <a:spcBef>
                <a:spcPts val="0"/>
              </a:spcBef>
              <a:spcAft>
                <a:spcPts val="0"/>
              </a:spcAft>
              <a:buClr>
                <a:schemeClr val="accent1"/>
              </a:buClr>
              <a:buSzPts val="1071"/>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allery_04">
  <p:cSld name="gallery_04">
    <p:spTree>
      <p:nvGrpSpPr>
        <p:cNvPr id="176" name="Shape 176"/>
        <p:cNvGrpSpPr/>
        <p:nvPr/>
      </p:nvGrpSpPr>
      <p:grpSpPr>
        <a:xfrm>
          <a:off x="0" y="0"/>
          <a:ext cx="0" cy="0"/>
          <a:chOff x="0" y="0"/>
          <a:chExt cx="0" cy="0"/>
        </a:xfrm>
      </p:grpSpPr>
      <p:sp>
        <p:nvSpPr>
          <p:cNvPr id="177" name="Shape 177"/>
          <p:cNvSpPr/>
          <p:nvPr>
            <p:ph idx="2" type="pic"/>
          </p:nvPr>
        </p:nvSpPr>
        <p:spPr>
          <a:xfrm>
            <a:off x="0" y="0"/>
            <a:ext cx="9144000" cy="514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1500"/>
              </a:spcBef>
              <a:spcAft>
                <a:spcPts val="0"/>
              </a:spcAft>
              <a:buClr>
                <a:schemeClr val="accent1"/>
              </a:buClr>
              <a:buSzPts val="1400"/>
              <a:buFont typeface="Noto Sans Symbols"/>
              <a:buNone/>
              <a:defRPr b="1" i="0" sz="1500" u="none" cap="none" strike="noStrike">
                <a:solidFill>
                  <a:srgbClr val="8B8B8B"/>
                </a:solidFill>
                <a:latin typeface="Exo"/>
                <a:ea typeface="Exo"/>
                <a:cs typeface="Exo"/>
                <a:sym typeface="Exo"/>
              </a:defRPr>
            </a:lvl1pPr>
            <a:lvl2pPr indent="-38099" lvl="1" marL="342900" marR="0" rtl="0" algn="l">
              <a:lnSpc>
                <a:spcPct val="100000"/>
              </a:lnSpc>
              <a:spcBef>
                <a:spcPts val="500"/>
              </a:spcBef>
              <a:spcAft>
                <a:spcPts val="0"/>
              </a:spcAft>
              <a:buClr>
                <a:srgbClr val="A6CED3"/>
              </a:buClr>
              <a:buSzPts val="1000"/>
              <a:buFont typeface="Noto Sans Symbols"/>
              <a:buChar char="■"/>
              <a:defRPr b="1" i="0" sz="1400" u="none" cap="none" strike="noStrike">
                <a:solidFill>
                  <a:srgbClr val="8B8B8B"/>
                </a:solidFill>
                <a:latin typeface="Exo"/>
                <a:ea typeface="Exo"/>
                <a:cs typeface="Exo"/>
                <a:sym typeface="Exo"/>
              </a:defRPr>
            </a:lvl2pPr>
            <a:lvl3pPr indent="-50799" lvl="2" marL="520700" marR="0" rtl="0" algn="l">
              <a:lnSpc>
                <a:spcPct val="100000"/>
              </a:lnSpc>
              <a:spcBef>
                <a:spcPts val="500"/>
              </a:spcBef>
              <a:spcAft>
                <a:spcPts val="0"/>
              </a:spcAft>
              <a:buClr>
                <a:schemeClr val="accent1"/>
              </a:buClr>
              <a:buSzPts val="1000"/>
              <a:buFont typeface="Noto Sans Symbols"/>
              <a:buChar char="■"/>
              <a:defRPr b="1" i="0" sz="1400" u="none" cap="none" strike="noStrike">
                <a:solidFill>
                  <a:srgbClr val="8B8B8B"/>
                </a:solidFill>
                <a:latin typeface="Exo"/>
                <a:ea typeface="Exo"/>
                <a:cs typeface="Exo"/>
                <a:sym typeface="Exo"/>
              </a:defRPr>
            </a:lvl3pPr>
            <a:lvl4pPr indent="-38099" lvl="3" marL="685800" marR="0" rtl="0" algn="l">
              <a:lnSpc>
                <a:spcPct val="100000"/>
              </a:lnSpc>
              <a:spcBef>
                <a:spcPts val="500"/>
              </a:spcBef>
              <a:spcAft>
                <a:spcPts val="0"/>
              </a:spcAft>
              <a:buClr>
                <a:srgbClr val="A6CED3"/>
              </a:buClr>
              <a:buSzPts val="1000"/>
              <a:buFont typeface="Noto Sans Symbols"/>
              <a:buChar char="■"/>
              <a:defRPr b="1" i="0" sz="1400" u="none" cap="none" strike="noStrike">
                <a:solidFill>
                  <a:srgbClr val="8B8B8B"/>
                </a:solidFill>
                <a:latin typeface="Exo"/>
                <a:ea typeface="Exo"/>
                <a:cs typeface="Exo"/>
                <a:sym typeface="Exo"/>
              </a:defRPr>
            </a:lvl4pPr>
            <a:lvl5pPr indent="-50799" lvl="4" marL="863600" marR="0" rtl="0" algn="l">
              <a:lnSpc>
                <a:spcPct val="100000"/>
              </a:lnSpc>
              <a:spcBef>
                <a:spcPts val="500"/>
              </a:spcBef>
              <a:spcAft>
                <a:spcPts val="0"/>
              </a:spcAft>
              <a:buClr>
                <a:schemeClr val="accent1"/>
              </a:buClr>
              <a:buSzPts val="1000"/>
              <a:buFont typeface="Noto Sans Symbols"/>
              <a:buChar char="■"/>
              <a:defRPr b="1" i="0" sz="1400" u="none" cap="none" strike="noStrike">
                <a:solidFill>
                  <a:srgbClr val="8B8B8B"/>
                </a:solidFill>
                <a:latin typeface="Exo"/>
                <a:ea typeface="Exo"/>
                <a:cs typeface="Exo"/>
                <a:sym typeface="Exo"/>
              </a:defRPr>
            </a:lvl5pPr>
            <a:lvl6pPr indent="-38099" lvl="5" marL="10287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50799" lvl="6" marL="12065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38099" lvl="7" marL="1371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50799" lvl="8" marL="1549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Picture above Caption">
  <p:cSld name="7_Picture above Caption">
    <p:spTree>
      <p:nvGrpSpPr>
        <p:cNvPr id="178" name="Shape 178"/>
        <p:cNvGrpSpPr/>
        <p:nvPr/>
      </p:nvGrpSpPr>
      <p:grpSpPr>
        <a:xfrm>
          <a:off x="0" y="0"/>
          <a:ext cx="0" cy="0"/>
          <a:chOff x="0" y="0"/>
          <a:chExt cx="0" cy="0"/>
        </a:xfrm>
      </p:grpSpPr>
      <p:sp>
        <p:nvSpPr>
          <p:cNvPr id="179" name="Shape 179"/>
          <p:cNvSpPr txBox="1"/>
          <p:nvPr>
            <p:ph type="title"/>
          </p:nvPr>
        </p:nvSpPr>
        <p:spPr>
          <a:xfrm>
            <a:off x="235946" y="172244"/>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Exo"/>
              <a:buNone/>
              <a:defRPr b="0" i="0" sz="2700" u="none" cap="none" strike="noStrike">
                <a:solidFill>
                  <a:schemeClr val="dk1"/>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pic>
        <p:nvPicPr>
          <p:cNvPr id="180" name="Shape 180"/>
          <p:cNvPicPr preferRelativeResize="0"/>
          <p:nvPr/>
        </p:nvPicPr>
        <p:blipFill rotWithShape="1">
          <a:blip r:embed="rId2">
            <a:alphaModFix/>
          </a:blip>
          <a:srcRect b="0" l="0" r="0" t="0"/>
          <a:stretch/>
        </p:blipFill>
        <p:spPr>
          <a:xfrm>
            <a:off x="8710591" y="4668812"/>
            <a:ext cx="361200" cy="361200"/>
          </a:xfrm>
          <a:prstGeom prst="rect">
            <a:avLst/>
          </a:prstGeom>
          <a:noFill/>
          <a:ln>
            <a:noFill/>
          </a:ln>
        </p:spPr>
      </p:pic>
      <p:sp>
        <p:nvSpPr>
          <p:cNvPr id="181" name="Shape 181"/>
          <p:cNvSpPr txBox="1"/>
          <p:nvPr>
            <p:ph idx="1" type="body"/>
          </p:nvPr>
        </p:nvSpPr>
        <p:spPr>
          <a:xfrm>
            <a:off x="235856" y="816428"/>
            <a:ext cx="7901100" cy="3778200"/>
          </a:xfrm>
          <a:prstGeom prst="rect">
            <a:avLst/>
          </a:prstGeom>
          <a:noFill/>
          <a:ln>
            <a:noFill/>
          </a:ln>
        </p:spPr>
        <p:txBody>
          <a:bodyPr anchorCtr="0" anchor="t" bIns="91425" lIns="91425" spcFirstLastPara="1" rIns="91425" wrap="square" tIns="91425"/>
          <a:lstStyle>
            <a:lvl1pPr indent="-298449" lvl="0" marL="457200" marR="0" rtl="0" algn="l">
              <a:lnSpc>
                <a:spcPct val="100000"/>
              </a:lnSpc>
              <a:spcBef>
                <a:spcPts val="0"/>
              </a:spcBef>
              <a:spcAft>
                <a:spcPts val="0"/>
              </a:spcAft>
              <a:buClr>
                <a:schemeClr val="accent1"/>
              </a:buClr>
              <a:buSzPts val="1100"/>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2099" lvl="5" marL="2743200" marR="0" rtl="0" algn="l">
              <a:lnSpc>
                <a:spcPct val="100000"/>
              </a:lnSpc>
              <a:spcBef>
                <a:spcPts val="0"/>
              </a:spcBef>
              <a:spcAft>
                <a:spcPts val="0"/>
              </a:spcAft>
              <a:buClr>
                <a:srgbClr val="A6CED3"/>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2099" lvl="6" marL="3200400" marR="0" rtl="0" algn="l">
              <a:lnSpc>
                <a:spcPct val="100000"/>
              </a:lnSpc>
              <a:spcBef>
                <a:spcPts val="0"/>
              </a:spcBef>
              <a:spcAft>
                <a:spcPts val="0"/>
              </a:spcAft>
              <a:buClr>
                <a:schemeClr val="accent1"/>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2099" lvl="7" marL="3657600" marR="0" rtl="0" algn="l">
              <a:lnSpc>
                <a:spcPct val="100000"/>
              </a:lnSpc>
              <a:spcBef>
                <a:spcPts val="0"/>
              </a:spcBef>
              <a:spcAft>
                <a:spcPts val="0"/>
              </a:spcAft>
              <a:buClr>
                <a:srgbClr val="A6CED3"/>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2099" lvl="8" marL="4114800" marR="0" rtl="0" algn="l">
              <a:lnSpc>
                <a:spcPct val="100000"/>
              </a:lnSpc>
              <a:spcBef>
                <a:spcPts val="0"/>
              </a:spcBef>
              <a:spcAft>
                <a:spcPts val="0"/>
              </a:spcAft>
              <a:buClr>
                <a:schemeClr val="accent1"/>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above Caption 1">
  <p:cSld name="3_Picture above Caption_1">
    <p:spTree>
      <p:nvGrpSpPr>
        <p:cNvPr id="182" name="Shape 182"/>
        <p:cNvGrpSpPr/>
        <p:nvPr/>
      </p:nvGrpSpPr>
      <p:grpSpPr>
        <a:xfrm>
          <a:off x="0" y="0"/>
          <a:ext cx="0" cy="0"/>
          <a:chOff x="0" y="0"/>
          <a:chExt cx="0" cy="0"/>
        </a:xfrm>
      </p:grpSpPr>
      <p:sp>
        <p:nvSpPr>
          <p:cNvPr id="183" name="Shape 183"/>
          <p:cNvSpPr txBox="1"/>
          <p:nvPr>
            <p:ph type="title"/>
          </p:nvPr>
        </p:nvSpPr>
        <p:spPr>
          <a:xfrm>
            <a:off x="235944" y="172243"/>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Exo"/>
              <a:buNone/>
              <a:defRPr b="1" i="0" sz="3000" u="none" cap="none" strike="noStrike">
                <a:solidFill>
                  <a:srgbClr val="6E7781"/>
                </a:solidFill>
                <a:latin typeface="Exo"/>
                <a:ea typeface="Exo"/>
                <a:cs typeface="Exo"/>
                <a:sym typeface="Exo"/>
              </a:defRPr>
            </a:lvl1pPr>
            <a:lvl2pPr indent="0" lvl="1" rtl="0">
              <a:spcBef>
                <a:spcPts val="0"/>
              </a:spcBef>
              <a:spcAft>
                <a:spcPts val="0"/>
              </a:spcAft>
              <a:buSzPts val="1400"/>
              <a:buFont typeface="Arial"/>
              <a:buNone/>
              <a:defRPr b="1" sz="3000"/>
            </a:lvl2pPr>
            <a:lvl3pPr indent="0" lvl="2" rtl="0">
              <a:spcBef>
                <a:spcPts val="0"/>
              </a:spcBef>
              <a:spcAft>
                <a:spcPts val="0"/>
              </a:spcAft>
              <a:buSzPts val="1400"/>
              <a:buFont typeface="Arial"/>
              <a:buNone/>
              <a:defRPr b="1" sz="3000"/>
            </a:lvl3pPr>
            <a:lvl4pPr indent="0" lvl="3" rtl="0">
              <a:spcBef>
                <a:spcPts val="0"/>
              </a:spcBef>
              <a:spcAft>
                <a:spcPts val="0"/>
              </a:spcAft>
              <a:buSzPts val="1400"/>
              <a:buFont typeface="Arial"/>
              <a:buNone/>
              <a:defRPr b="1" sz="3000"/>
            </a:lvl4pPr>
            <a:lvl5pPr indent="0" lvl="4" rtl="0">
              <a:spcBef>
                <a:spcPts val="0"/>
              </a:spcBef>
              <a:spcAft>
                <a:spcPts val="0"/>
              </a:spcAft>
              <a:buSzPts val="1400"/>
              <a:buFont typeface="Arial"/>
              <a:buNone/>
              <a:defRPr b="1" sz="3000"/>
            </a:lvl5pPr>
            <a:lvl6pPr indent="0" lvl="5" rtl="0">
              <a:spcBef>
                <a:spcPts val="0"/>
              </a:spcBef>
              <a:spcAft>
                <a:spcPts val="0"/>
              </a:spcAft>
              <a:buSzPts val="1400"/>
              <a:buFont typeface="Arial"/>
              <a:buNone/>
              <a:defRPr b="1" sz="3000"/>
            </a:lvl6pPr>
            <a:lvl7pPr indent="0" lvl="6" rtl="0">
              <a:spcBef>
                <a:spcPts val="0"/>
              </a:spcBef>
              <a:spcAft>
                <a:spcPts val="0"/>
              </a:spcAft>
              <a:buSzPts val="1400"/>
              <a:buFont typeface="Arial"/>
              <a:buNone/>
              <a:defRPr b="1" sz="3000"/>
            </a:lvl7pPr>
            <a:lvl8pPr indent="0" lvl="7" rtl="0">
              <a:spcBef>
                <a:spcPts val="0"/>
              </a:spcBef>
              <a:spcAft>
                <a:spcPts val="0"/>
              </a:spcAft>
              <a:buSzPts val="1400"/>
              <a:buFont typeface="Arial"/>
              <a:buNone/>
              <a:defRPr b="1" sz="3000"/>
            </a:lvl8pPr>
            <a:lvl9pPr indent="0" lvl="8" rtl="0">
              <a:spcBef>
                <a:spcPts val="0"/>
              </a:spcBef>
              <a:spcAft>
                <a:spcPts val="0"/>
              </a:spcAft>
              <a:buSzPts val="1400"/>
              <a:buFont typeface="Arial"/>
              <a:buNone/>
              <a:defRPr b="1" sz="3000"/>
            </a:lvl9pPr>
          </a:lstStyle>
          <a:p/>
        </p:txBody>
      </p:sp>
      <p:pic>
        <p:nvPicPr>
          <p:cNvPr id="184" name="Shape 184"/>
          <p:cNvPicPr preferRelativeResize="0"/>
          <p:nvPr/>
        </p:nvPicPr>
        <p:blipFill rotWithShape="1">
          <a:blip r:embed="rId2">
            <a:alphaModFix/>
          </a:blip>
          <a:srcRect b="0" l="0" r="0" t="0"/>
          <a:stretch/>
        </p:blipFill>
        <p:spPr>
          <a:xfrm>
            <a:off x="8734617" y="4732985"/>
            <a:ext cx="361200" cy="361200"/>
          </a:xfrm>
          <a:prstGeom prst="rect">
            <a:avLst/>
          </a:prstGeom>
          <a:noFill/>
          <a:ln>
            <a:noFill/>
          </a:ln>
        </p:spPr>
      </p:pic>
      <p:sp>
        <p:nvSpPr>
          <p:cNvPr id="185" name="Shape 185"/>
          <p:cNvSpPr txBox="1"/>
          <p:nvPr>
            <p:ph idx="1" type="body"/>
          </p:nvPr>
        </p:nvSpPr>
        <p:spPr>
          <a:xfrm>
            <a:off x="235856" y="1224678"/>
            <a:ext cx="7901100" cy="3369900"/>
          </a:xfrm>
          <a:prstGeom prst="rect">
            <a:avLst/>
          </a:prstGeom>
          <a:noFill/>
          <a:ln>
            <a:noFill/>
          </a:ln>
        </p:spPr>
        <p:txBody>
          <a:bodyPr anchorCtr="0" anchor="t" bIns="91425" lIns="91425" spcFirstLastPara="1" rIns="91425" wrap="square" tIns="91425"/>
          <a:lstStyle>
            <a:lvl1pPr indent="-292099" lvl="0" marL="457200" marR="0" rtl="0" algn="l">
              <a:lnSpc>
                <a:spcPct val="100000"/>
              </a:lnSpc>
              <a:spcBef>
                <a:spcPts val="1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8450" lvl="5" marL="27432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8450" lvl="6" marL="32004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8450" lvl="7" marL="36576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8450" lvl="8" marL="41148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
        <p:nvSpPr>
          <p:cNvPr id="186" name="Shape 186"/>
          <p:cNvSpPr txBox="1"/>
          <p:nvPr>
            <p:ph idx="2" type="subTitle"/>
          </p:nvPr>
        </p:nvSpPr>
        <p:spPr>
          <a:xfrm>
            <a:off x="236934" y="609168"/>
            <a:ext cx="6716700" cy="4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200"/>
              </a:spcBef>
              <a:spcAft>
                <a:spcPts val="0"/>
              </a:spcAft>
              <a:buClr>
                <a:schemeClr val="accent1"/>
              </a:buClr>
              <a:buSzPts val="1100"/>
              <a:buFont typeface="Noto Sans Symbols"/>
              <a:buNone/>
              <a:defRPr b="0" i="0" sz="1800" u="none" cap="none" strike="noStrike">
                <a:solidFill>
                  <a:srgbClr val="989FA7"/>
                </a:solidFill>
                <a:latin typeface="Exo"/>
                <a:ea typeface="Exo"/>
                <a:cs typeface="Exo"/>
                <a:sym typeface="Exo"/>
              </a:defRPr>
            </a:lvl1pPr>
            <a:lvl2pPr indent="-12621" lvl="1" marL="342821"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2pPr>
            <a:lvl3pPr indent="-12547" lvl="2" marL="685647"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3pPr>
            <a:lvl4pPr indent="-12471" lvl="3" marL="1028471"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4pPr>
            <a:lvl5pPr indent="-12393" lvl="4" marL="1371293"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5pPr>
            <a:lvl6pPr indent="-12320" lvl="5" marL="171412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6pPr>
            <a:lvl7pPr indent="-12240" lvl="6" marL="2056940"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7pPr>
            <a:lvl8pPr indent="-12160" lvl="7" marL="239976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8pPr>
            <a:lvl9pPr indent="-12081" lvl="8" marL="2742581"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above Caption 2">
  <p:cSld name="3_Picture above Caption_2">
    <p:spTree>
      <p:nvGrpSpPr>
        <p:cNvPr id="187" name="Shape 187"/>
        <p:cNvGrpSpPr/>
        <p:nvPr/>
      </p:nvGrpSpPr>
      <p:grpSpPr>
        <a:xfrm>
          <a:off x="0" y="0"/>
          <a:ext cx="0" cy="0"/>
          <a:chOff x="0" y="0"/>
          <a:chExt cx="0" cy="0"/>
        </a:xfrm>
      </p:grpSpPr>
      <p:sp>
        <p:nvSpPr>
          <p:cNvPr id="188" name="Shape 188"/>
          <p:cNvSpPr txBox="1"/>
          <p:nvPr>
            <p:ph type="title"/>
          </p:nvPr>
        </p:nvSpPr>
        <p:spPr>
          <a:xfrm>
            <a:off x="235945" y="172244"/>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Exo"/>
              <a:buNone/>
              <a:defRPr b="1" i="0" sz="3000" u="none" cap="none" strike="noStrike">
                <a:solidFill>
                  <a:srgbClr val="6E7781"/>
                </a:solidFill>
                <a:latin typeface="Exo"/>
                <a:ea typeface="Exo"/>
                <a:cs typeface="Exo"/>
                <a:sym typeface="Exo"/>
              </a:defRPr>
            </a:lvl1pPr>
            <a:lvl2pPr indent="0" lvl="1" rtl="0">
              <a:spcBef>
                <a:spcPts val="0"/>
              </a:spcBef>
              <a:spcAft>
                <a:spcPts val="0"/>
              </a:spcAft>
              <a:buSzPts val="1400"/>
              <a:buFont typeface="Arial"/>
              <a:buNone/>
              <a:defRPr b="1" sz="3000"/>
            </a:lvl2pPr>
            <a:lvl3pPr indent="0" lvl="2" rtl="0">
              <a:spcBef>
                <a:spcPts val="0"/>
              </a:spcBef>
              <a:spcAft>
                <a:spcPts val="0"/>
              </a:spcAft>
              <a:buSzPts val="1400"/>
              <a:buFont typeface="Arial"/>
              <a:buNone/>
              <a:defRPr b="1" sz="3000"/>
            </a:lvl3pPr>
            <a:lvl4pPr indent="0" lvl="3" rtl="0">
              <a:spcBef>
                <a:spcPts val="0"/>
              </a:spcBef>
              <a:spcAft>
                <a:spcPts val="0"/>
              </a:spcAft>
              <a:buSzPts val="1400"/>
              <a:buFont typeface="Arial"/>
              <a:buNone/>
              <a:defRPr b="1" sz="3000"/>
            </a:lvl4pPr>
            <a:lvl5pPr indent="0" lvl="4" rtl="0">
              <a:spcBef>
                <a:spcPts val="0"/>
              </a:spcBef>
              <a:spcAft>
                <a:spcPts val="0"/>
              </a:spcAft>
              <a:buSzPts val="1400"/>
              <a:buFont typeface="Arial"/>
              <a:buNone/>
              <a:defRPr b="1" sz="3000"/>
            </a:lvl5pPr>
            <a:lvl6pPr indent="0" lvl="5" rtl="0">
              <a:spcBef>
                <a:spcPts val="0"/>
              </a:spcBef>
              <a:spcAft>
                <a:spcPts val="0"/>
              </a:spcAft>
              <a:buSzPts val="1400"/>
              <a:buFont typeface="Arial"/>
              <a:buNone/>
              <a:defRPr b="1" sz="3000"/>
            </a:lvl6pPr>
            <a:lvl7pPr indent="0" lvl="6" rtl="0">
              <a:spcBef>
                <a:spcPts val="0"/>
              </a:spcBef>
              <a:spcAft>
                <a:spcPts val="0"/>
              </a:spcAft>
              <a:buSzPts val="1400"/>
              <a:buFont typeface="Arial"/>
              <a:buNone/>
              <a:defRPr b="1" sz="3000"/>
            </a:lvl7pPr>
            <a:lvl8pPr indent="0" lvl="7" rtl="0">
              <a:spcBef>
                <a:spcPts val="0"/>
              </a:spcBef>
              <a:spcAft>
                <a:spcPts val="0"/>
              </a:spcAft>
              <a:buSzPts val="1400"/>
              <a:buFont typeface="Arial"/>
              <a:buNone/>
              <a:defRPr b="1" sz="3000"/>
            </a:lvl8pPr>
            <a:lvl9pPr indent="0" lvl="8" rtl="0">
              <a:spcBef>
                <a:spcPts val="0"/>
              </a:spcBef>
              <a:spcAft>
                <a:spcPts val="0"/>
              </a:spcAft>
              <a:buSzPts val="1400"/>
              <a:buFont typeface="Arial"/>
              <a:buNone/>
              <a:defRPr b="1" sz="3000"/>
            </a:lvl9pPr>
          </a:lstStyle>
          <a:p/>
        </p:txBody>
      </p:sp>
      <p:pic>
        <p:nvPicPr>
          <p:cNvPr id="189" name="Shape 189"/>
          <p:cNvPicPr preferRelativeResize="0"/>
          <p:nvPr/>
        </p:nvPicPr>
        <p:blipFill rotWithShape="1">
          <a:blip r:embed="rId2">
            <a:alphaModFix/>
          </a:blip>
          <a:srcRect b="0" l="0" r="0" t="0"/>
          <a:stretch/>
        </p:blipFill>
        <p:spPr>
          <a:xfrm>
            <a:off x="8734617" y="4732986"/>
            <a:ext cx="361200" cy="361200"/>
          </a:xfrm>
          <a:prstGeom prst="rect">
            <a:avLst/>
          </a:prstGeom>
          <a:noFill/>
          <a:ln>
            <a:noFill/>
          </a:ln>
        </p:spPr>
      </p:pic>
      <p:sp>
        <p:nvSpPr>
          <p:cNvPr id="190" name="Shape 190"/>
          <p:cNvSpPr txBox="1"/>
          <p:nvPr>
            <p:ph idx="1" type="body"/>
          </p:nvPr>
        </p:nvSpPr>
        <p:spPr>
          <a:xfrm>
            <a:off x="235856" y="1224678"/>
            <a:ext cx="7901100" cy="3369900"/>
          </a:xfrm>
          <a:prstGeom prst="rect">
            <a:avLst/>
          </a:prstGeom>
          <a:noFill/>
          <a:ln>
            <a:noFill/>
          </a:ln>
        </p:spPr>
        <p:txBody>
          <a:bodyPr anchorCtr="0" anchor="t" bIns="91425" lIns="91425" spcFirstLastPara="1" rIns="91425" wrap="square" tIns="91425"/>
          <a:lstStyle>
            <a:lvl1pPr indent="-292099" lvl="0" marL="457200" marR="0" rtl="0" algn="l">
              <a:lnSpc>
                <a:spcPct val="100000"/>
              </a:lnSpc>
              <a:spcBef>
                <a:spcPts val="1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8450" lvl="5" marL="27432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8450" lvl="6" marL="32004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8450" lvl="7" marL="3657600" marR="0" rtl="0" algn="l">
              <a:lnSpc>
                <a:spcPct val="100000"/>
              </a:lnSpc>
              <a:spcBef>
                <a:spcPts val="300"/>
              </a:spcBef>
              <a:spcAft>
                <a:spcPts val="0"/>
              </a:spcAft>
              <a:buClr>
                <a:srgbClr val="A6CED3"/>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8450" lvl="8" marL="4114800" marR="0" rtl="0" algn="l">
              <a:lnSpc>
                <a:spcPct val="100000"/>
              </a:lnSpc>
              <a:spcBef>
                <a:spcPts val="300"/>
              </a:spcBef>
              <a:spcAft>
                <a:spcPts val="0"/>
              </a:spcAft>
              <a:buClr>
                <a:schemeClr val="accent1"/>
              </a:buClr>
              <a:buSzPts val="11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
        <p:nvSpPr>
          <p:cNvPr id="191" name="Shape 191"/>
          <p:cNvSpPr txBox="1"/>
          <p:nvPr>
            <p:ph idx="2" type="subTitle"/>
          </p:nvPr>
        </p:nvSpPr>
        <p:spPr>
          <a:xfrm>
            <a:off x="236934" y="609159"/>
            <a:ext cx="6716700" cy="4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200"/>
              </a:spcBef>
              <a:spcAft>
                <a:spcPts val="0"/>
              </a:spcAft>
              <a:buClr>
                <a:schemeClr val="accent1"/>
              </a:buClr>
              <a:buSzPts val="1100"/>
              <a:buFont typeface="Noto Sans Symbols"/>
              <a:buNone/>
              <a:defRPr b="0" i="0" sz="1800" u="none" cap="none" strike="noStrike">
                <a:solidFill>
                  <a:srgbClr val="989FA7"/>
                </a:solidFill>
                <a:latin typeface="Exo"/>
                <a:ea typeface="Exo"/>
                <a:cs typeface="Exo"/>
                <a:sym typeface="Exo"/>
              </a:defRPr>
            </a:lvl1pPr>
            <a:lvl2pPr indent="0" lvl="1" marL="342900"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2pPr>
            <a:lvl3pPr indent="0" lvl="2" marL="685800"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3pPr>
            <a:lvl4pPr indent="0" lvl="3" marL="1028700" marR="0" rtl="0" algn="ctr">
              <a:lnSpc>
                <a:spcPct val="100000"/>
              </a:lnSpc>
              <a:spcBef>
                <a:spcPts val="500"/>
              </a:spcBef>
              <a:spcAft>
                <a:spcPts val="0"/>
              </a:spcAft>
              <a:buClr>
                <a:srgbClr val="A6CED3"/>
              </a:buClr>
              <a:buSzPts val="1000"/>
              <a:buFont typeface="Noto Sans Symbols"/>
              <a:buNone/>
              <a:defRPr b="0" i="0" sz="1400" u="none" cap="none" strike="noStrike">
                <a:solidFill>
                  <a:srgbClr val="959595"/>
                </a:solidFill>
                <a:latin typeface="Exo"/>
                <a:ea typeface="Exo"/>
                <a:cs typeface="Exo"/>
                <a:sym typeface="Exo"/>
              </a:defRPr>
            </a:lvl4pPr>
            <a:lvl5pPr indent="0" lvl="4" marL="1371600" marR="0" rtl="0" algn="ctr">
              <a:lnSpc>
                <a:spcPct val="100000"/>
              </a:lnSpc>
              <a:spcBef>
                <a:spcPts val="500"/>
              </a:spcBef>
              <a:spcAft>
                <a:spcPts val="0"/>
              </a:spcAft>
              <a:buClr>
                <a:schemeClr val="accent1"/>
              </a:buClr>
              <a:buSzPts val="1000"/>
              <a:buFont typeface="Noto Sans Symbols"/>
              <a:buNone/>
              <a:defRPr b="0" i="0" sz="1400" u="none" cap="none" strike="noStrike">
                <a:solidFill>
                  <a:srgbClr val="959595"/>
                </a:solidFill>
                <a:latin typeface="Exo"/>
                <a:ea typeface="Exo"/>
                <a:cs typeface="Exo"/>
                <a:sym typeface="Exo"/>
              </a:defRPr>
            </a:lvl5pPr>
            <a:lvl6pPr indent="0" lvl="5" marL="171450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6pPr>
            <a:lvl7pPr indent="0" lvl="6" marL="2057400"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7pPr>
            <a:lvl8pPr indent="0" lvl="7" marL="2400300" marR="0" rtl="0" algn="ctr">
              <a:lnSpc>
                <a:spcPct val="100000"/>
              </a:lnSpc>
              <a:spcBef>
                <a:spcPts val="300"/>
              </a:spcBef>
              <a:spcAft>
                <a:spcPts val="0"/>
              </a:spcAft>
              <a:buClr>
                <a:srgbClr val="A6CED3"/>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8pPr>
            <a:lvl9pPr indent="0" lvl="8" marL="2743200" marR="0" rtl="0" algn="ctr">
              <a:lnSpc>
                <a:spcPct val="100000"/>
              </a:lnSpc>
              <a:spcBef>
                <a:spcPts val="300"/>
              </a:spcBef>
              <a:spcAft>
                <a:spcPts val="0"/>
              </a:spcAft>
              <a:buClr>
                <a:schemeClr val="accent1"/>
              </a:buClr>
              <a:buSzPts val="1000"/>
              <a:buFont typeface="Noto Sans Symbols"/>
              <a:buNone/>
              <a:defRPr b="0" i="0" sz="1400" u="none" cap="none" strike="noStrike">
                <a:solidFill>
                  <a:srgbClr val="959595"/>
                </a:solidFill>
                <a:latin typeface="Source Sans Pro"/>
                <a:ea typeface="Source Sans Pro"/>
                <a:cs typeface="Source Sans Pro"/>
                <a:sym typeface="Source Sans Pr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192" name="Shape 192"/>
        <p:cNvGrpSpPr/>
        <p:nvPr/>
      </p:nvGrpSpPr>
      <p:grpSpPr>
        <a:xfrm>
          <a:off x="0" y="0"/>
          <a:ext cx="0" cy="0"/>
          <a:chOff x="0" y="0"/>
          <a:chExt cx="0" cy="0"/>
        </a:xfrm>
      </p:grpSpPr>
      <p:sp>
        <p:nvSpPr>
          <p:cNvPr id="193" name="Shape 193"/>
          <p:cNvSpPr/>
          <p:nvPr>
            <p:ph idx="2" type="pic"/>
          </p:nvPr>
        </p:nvSpPr>
        <p:spPr>
          <a:xfrm>
            <a:off x="4503571" y="0"/>
            <a:ext cx="4640400" cy="25782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1500"/>
              </a:spcBef>
              <a:spcAft>
                <a:spcPts val="0"/>
              </a:spcAft>
              <a:buClr>
                <a:schemeClr val="accent1"/>
              </a:buClr>
              <a:buSzPts val="1400"/>
              <a:buFont typeface="Noto Sans Symbols"/>
              <a:buNone/>
              <a:defRPr b="1" i="0" sz="1500" u="none" cap="none" strike="noStrike">
                <a:solidFill>
                  <a:srgbClr val="8B8B8B"/>
                </a:solidFill>
                <a:latin typeface="Exo"/>
                <a:ea typeface="Exo"/>
                <a:cs typeface="Exo"/>
                <a:sym typeface="Exo"/>
              </a:defRPr>
            </a:lvl1pPr>
            <a:lvl2pPr indent="-114299" lvl="1" marL="342900" marR="0" rtl="0" algn="l">
              <a:lnSpc>
                <a:spcPct val="100000"/>
              </a:lnSpc>
              <a:spcBef>
                <a:spcPts val="450"/>
              </a:spcBef>
              <a:spcAft>
                <a:spcPts val="0"/>
              </a:spcAft>
              <a:buClr>
                <a:srgbClr val="A6CED3"/>
              </a:buClr>
              <a:buSzPts val="976"/>
              <a:buFont typeface="Noto Sans Symbols"/>
              <a:buChar char="■"/>
              <a:defRPr b="1" i="0" sz="1350" u="none" cap="none" strike="noStrike">
                <a:solidFill>
                  <a:srgbClr val="8B8B8B"/>
                </a:solidFill>
                <a:latin typeface="Exo"/>
                <a:ea typeface="Exo"/>
                <a:cs typeface="Exo"/>
                <a:sym typeface="Exo"/>
              </a:defRPr>
            </a:lvl2pPr>
            <a:lvl3pPr indent="-107949" lvl="2" marL="514350" marR="0" rtl="0" algn="l">
              <a:lnSpc>
                <a:spcPct val="100000"/>
              </a:lnSpc>
              <a:spcBef>
                <a:spcPts val="450"/>
              </a:spcBef>
              <a:spcAft>
                <a:spcPts val="0"/>
              </a:spcAft>
              <a:buClr>
                <a:schemeClr val="accent1"/>
              </a:buClr>
              <a:buSzPts val="976"/>
              <a:buFont typeface="Noto Sans Symbols"/>
              <a:buChar char="■"/>
              <a:defRPr b="1" i="0" sz="1350" u="none" cap="none" strike="noStrike">
                <a:solidFill>
                  <a:srgbClr val="8B8B8B"/>
                </a:solidFill>
                <a:latin typeface="Exo"/>
                <a:ea typeface="Exo"/>
                <a:cs typeface="Exo"/>
                <a:sym typeface="Exo"/>
              </a:defRPr>
            </a:lvl3pPr>
            <a:lvl4pPr indent="-114299" lvl="3" marL="685800" marR="0" rtl="0" algn="l">
              <a:lnSpc>
                <a:spcPct val="100000"/>
              </a:lnSpc>
              <a:spcBef>
                <a:spcPts val="450"/>
              </a:spcBef>
              <a:spcAft>
                <a:spcPts val="0"/>
              </a:spcAft>
              <a:buClr>
                <a:srgbClr val="A6CED3"/>
              </a:buClr>
              <a:buSzPts val="976"/>
              <a:buFont typeface="Noto Sans Symbols"/>
              <a:buChar char="■"/>
              <a:defRPr b="1" i="0" sz="1350" u="none" cap="none" strike="noStrike">
                <a:solidFill>
                  <a:srgbClr val="8B8B8B"/>
                </a:solidFill>
                <a:latin typeface="Exo"/>
                <a:ea typeface="Exo"/>
                <a:cs typeface="Exo"/>
                <a:sym typeface="Exo"/>
              </a:defRPr>
            </a:lvl4pPr>
            <a:lvl5pPr indent="-107949" lvl="4" marL="857250" marR="0" rtl="0" algn="l">
              <a:lnSpc>
                <a:spcPct val="100000"/>
              </a:lnSpc>
              <a:spcBef>
                <a:spcPts val="450"/>
              </a:spcBef>
              <a:spcAft>
                <a:spcPts val="0"/>
              </a:spcAft>
              <a:buClr>
                <a:schemeClr val="accent1"/>
              </a:buClr>
              <a:buSzPts val="976"/>
              <a:buFont typeface="Noto Sans Symbols"/>
              <a:buChar char="■"/>
              <a:defRPr b="1" i="0" sz="1350" u="none" cap="none" strike="noStrike">
                <a:solidFill>
                  <a:srgbClr val="8B8B8B"/>
                </a:solidFill>
                <a:latin typeface="Exo"/>
                <a:ea typeface="Exo"/>
                <a:cs typeface="Exo"/>
                <a:sym typeface="Exo"/>
              </a:defRPr>
            </a:lvl5pPr>
            <a:lvl6pPr indent="-119061" lvl="5" marL="1033462" marR="0" rtl="0" algn="l">
              <a:lnSpc>
                <a:spcPct val="100000"/>
              </a:lnSpc>
              <a:spcBef>
                <a:spcPts val="270"/>
              </a:spcBef>
              <a:spcAft>
                <a:spcPts val="0"/>
              </a:spcAft>
              <a:buClr>
                <a:srgbClr val="A6CED3"/>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6pPr>
            <a:lvl7pPr indent="-110330" lvl="6" marL="1202531" marR="0" rtl="0" algn="l">
              <a:lnSpc>
                <a:spcPct val="100000"/>
              </a:lnSpc>
              <a:spcBef>
                <a:spcPts val="270"/>
              </a:spcBef>
              <a:spcAft>
                <a:spcPts val="0"/>
              </a:spcAft>
              <a:buClr>
                <a:schemeClr val="accent1"/>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7pPr>
            <a:lvl8pPr indent="-115490" lvl="7" marL="1372791" marR="0" rtl="0" algn="l">
              <a:lnSpc>
                <a:spcPct val="100000"/>
              </a:lnSpc>
              <a:spcBef>
                <a:spcPts val="270"/>
              </a:spcBef>
              <a:spcAft>
                <a:spcPts val="0"/>
              </a:spcAft>
              <a:buClr>
                <a:srgbClr val="A6CED3"/>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8pPr>
            <a:lvl9pPr indent="-107949" lvl="8" marL="1543050" marR="0" rtl="0" algn="l">
              <a:lnSpc>
                <a:spcPct val="100000"/>
              </a:lnSpc>
              <a:spcBef>
                <a:spcPts val="270"/>
              </a:spcBef>
              <a:spcAft>
                <a:spcPts val="0"/>
              </a:spcAft>
              <a:buClr>
                <a:schemeClr val="accent1"/>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9pPr>
          </a:lstStyle>
          <a:p/>
        </p:txBody>
      </p:sp>
      <p:sp>
        <p:nvSpPr>
          <p:cNvPr id="194" name="Shape 194"/>
          <p:cNvSpPr/>
          <p:nvPr>
            <p:ph idx="3" type="pic"/>
          </p:nvPr>
        </p:nvSpPr>
        <p:spPr>
          <a:xfrm>
            <a:off x="4503571" y="2578249"/>
            <a:ext cx="4640400" cy="25653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1500"/>
              </a:spcBef>
              <a:spcAft>
                <a:spcPts val="0"/>
              </a:spcAft>
              <a:buClr>
                <a:schemeClr val="accent1"/>
              </a:buClr>
              <a:buSzPts val="1400"/>
              <a:buFont typeface="Noto Sans Symbols"/>
              <a:buNone/>
              <a:defRPr b="1" i="0" sz="1500" u="none" cap="none" strike="noStrike">
                <a:solidFill>
                  <a:srgbClr val="8B8B8B"/>
                </a:solidFill>
                <a:latin typeface="Exo"/>
                <a:ea typeface="Exo"/>
                <a:cs typeface="Exo"/>
                <a:sym typeface="Exo"/>
              </a:defRPr>
            </a:lvl1pPr>
            <a:lvl2pPr indent="-114299" lvl="1" marL="342900" marR="0" rtl="0" algn="l">
              <a:lnSpc>
                <a:spcPct val="100000"/>
              </a:lnSpc>
              <a:spcBef>
                <a:spcPts val="450"/>
              </a:spcBef>
              <a:spcAft>
                <a:spcPts val="0"/>
              </a:spcAft>
              <a:buClr>
                <a:srgbClr val="A6CED3"/>
              </a:buClr>
              <a:buSzPts val="976"/>
              <a:buFont typeface="Noto Sans Symbols"/>
              <a:buChar char="■"/>
              <a:defRPr b="1" i="0" sz="1350" u="none" cap="none" strike="noStrike">
                <a:solidFill>
                  <a:srgbClr val="8B8B8B"/>
                </a:solidFill>
                <a:latin typeface="Exo"/>
                <a:ea typeface="Exo"/>
                <a:cs typeface="Exo"/>
                <a:sym typeface="Exo"/>
              </a:defRPr>
            </a:lvl2pPr>
            <a:lvl3pPr indent="-107949" lvl="2" marL="514350" marR="0" rtl="0" algn="l">
              <a:lnSpc>
                <a:spcPct val="100000"/>
              </a:lnSpc>
              <a:spcBef>
                <a:spcPts val="450"/>
              </a:spcBef>
              <a:spcAft>
                <a:spcPts val="0"/>
              </a:spcAft>
              <a:buClr>
                <a:schemeClr val="accent1"/>
              </a:buClr>
              <a:buSzPts val="976"/>
              <a:buFont typeface="Noto Sans Symbols"/>
              <a:buChar char="■"/>
              <a:defRPr b="1" i="0" sz="1350" u="none" cap="none" strike="noStrike">
                <a:solidFill>
                  <a:srgbClr val="8B8B8B"/>
                </a:solidFill>
                <a:latin typeface="Exo"/>
                <a:ea typeface="Exo"/>
                <a:cs typeface="Exo"/>
                <a:sym typeface="Exo"/>
              </a:defRPr>
            </a:lvl3pPr>
            <a:lvl4pPr indent="-114299" lvl="3" marL="685800" marR="0" rtl="0" algn="l">
              <a:lnSpc>
                <a:spcPct val="100000"/>
              </a:lnSpc>
              <a:spcBef>
                <a:spcPts val="450"/>
              </a:spcBef>
              <a:spcAft>
                <a:spcPts val="0"/>
              </a:spcAft>
              <a:buClr>
                <a:srgbClr val="A6CED3"/>
              </a:buClr>
              <a:buSzPts val="976"/>
              <a:buFont typeface="Noto Sans Symbols"/>
              <a:buChar char="■"/>
              <a:defRPr b="1" i="0" sz="1350" u="none" cap="none" strike="noStrike">
                <a:solidFill>
                  <a:srgbClr val="8B8B8B"/>
                </a:solidFill>
                <a:latin typeface="Exo"/>
                <a:ea typeface="Exo"/>
                <a:cs typeface="Exo"/>
                <a:sym typeface="Exo"/>
              </a:defRPr>
            </a:lvl4pPr>
            <a:lvl5pPr indent="-107949" lvl="4" marL="857250" marR="0" rtl="0" algn="l">
              <a:lnSpc>
                <a:spcPct val="100000"/>
              </a:lnSpc>
              <a:spcBef>
                <a:spcPts val="450"/>
              </a:spcBef>
              <a:spcAft>
                <a:spcPts val="0"/>
              </a:spcAft>
              <a:buClr>
                <a:schemeClr val="accent1"/>
              </a:buClr>
              <a:buSzPts val="976"/>
              <a:buFont typeface="Noto Sans Symbols"/>
              <a:buChar char="■"/>
              <a:defRPr b="1" i="0" sz="1350" u="none" cap="none" strike="noStrike">
                <a:solidFill>
                  <a:srgbClr val="8B8B8B"/>
                </a:solidFill>
                <a:latin typeface="Exo"/>
                <a:ea typeface="Exo"/>
                <a:cs typeface="Exo"/>
                <a:sym typeface="Exo"/>
              </a:defRPr>
            </a:lvl5pPr>
            <a:lvl6pPr indent="-119061" lvl="5" marL="1033462" marR="0" rtl="0" algn="l">
              <a:lnSpc>
                <a:spcPct val="100000"/>
              </a:lnSpc>
              <a:spcBef>
                <a:spcPts val="270"/>
              </a:spcBef>
              <a:spcAft>
                <a:spcPts val="0"/>
              </a:spcAft>
              <a:buClr>
                <a:srgbClr val="A6CED3"/>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6pPr>
            <a:lvl7pPr indent="-110330" lvl="6" marL="1202531" marR="0" rtl="0" algn="l">
              <a:lnSpc>
                <a:spcPct val="100000"/>
              </a:lnSpc>
              <a:spcBef>
                <a:spcPts val="270"/>
              </a:spcBef>
              <a:spcAft>
                <a:spcPts val="0"/>
              </a:spcAft>
              <a:buClr>
                <a:schemeClr val="accent1"/>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7pPr>
            <a:lvl8pPr indent="-115490" lvl="7" marL="1372791" marR="0" rtl="0" algn="l">
              <a:lnSpc>
                <a:spcPct val="100000"/>
              </a:lnSpc>
              <a:spcBef>
                <a:spcPts val="270"/>
              </a:spcBef>
              <a:spcAft>
                <a:spcPts val="0"/>
              </a:spcAft>
              <a:buClr>
                <a:srgbClr val="A6CED3"/>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8pPr>
            <a:lvl9pPr indent="-107949" lvl="8" marL="1543050" marR="0" rtl="0" algn="l">
              <a:lnSpc>
                <a:spcPct val="100000"/>
              </a:lnSpc>
              <a:spcBef>
                <a:spcPts val="270"/>
              </a:spcBef>
              <a:spcAft>
                <a:spcPts val="0"/>
              </a:spcAft>
              <a:buClr>
                <a:schemeClr val="accent1"/>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9pPr>
          </a:lstStyle>
          <a:p/>
        </p:txBody>
      </p:sp>
      <p:sp>
        <p:nvSpPr>
          <p:cNvPr id="195" name="Shape 195"/>
          <p:cNvSpPr/>
          <p:nvPr>
            <p:ph idx="4" type="pic"/>
          </p:nvPr>
        </p:nvSpPr>
        <p:spPr>
          <a:xfrm>
            <a:off x="1" y="0"/>
            <a:ext cx="4568700" cy="25782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1500"/>
              </a:spcBef>
              <a:spcAft>
                <a:spcPts val="0"/>
              </a:spcAft>
              <a:buClr>
                <a:schemeClr val="accent1"/>
              </a:buClr>
              <a:buSzPts val="1400"/>
              <a:buFont typeface="Noto Sans Symbols"/>
              <a:buNone/>
              <a:defRPr b="1" i="0" sz="1500" u="none" cap="none" strike="noStrike">
                <a:solidFill>
                  <a:srgbClr val="8B8B8B"/>
                </a:solidFill>
                <a:latin typeface="Exo"/>
                <a:ea typeface="Exo"/>
                <a:cs typeface="Exo"/>
                <a:sym typeface="Exo"/>
              </a:defRPr>
            </a:lvl1pPr>
            <a:lvl2pPr indent="-114299" lvl="1" marL="342900" marR="0" rtl="0" algn="l">
              <a:lnSpc>
                <a:spcPct val="100000"/>
              </a:lnSpc>
              <a:spcBef>
                <a:spcPts val="450"/>
              </a:spcBef>
              <a:spcAft>
                <a:spcPts val="0"/>
              </a:spcAft>
              <a:buClr>
                <a:srgbClr val="A6CED3"/>
              </a:buClr>
              <a:buSzPts val="976"/>
              <a:buFont typeface="Noto Sans Symbols"/>
              <a:buChar char="■"/>
              <a:defRPr b="1" i="0" sz="1350" u="none" cap="none" strike="noStrike">
                <a:solidFill>
                  <a:srgbClr val="8B8B8B"/>
                </a:solidFill>
                <a:latin typeface="Exo"/>
                <a:ea typeface="Exo"/>
                <a:cs typeface="Exo"/>
                <a:sym typeface="Exo"/>
              </a:defRPr>
            </a:lvl2pPr>
            <a:lvl3pPr indent="-107949" lvl="2" marL="514350" marR="0" rtl="0" algn="l">
              <a:lnSpc>
                <a:spcPct val="100000"/>
              </a:lnSpc>
              <a:spcBef>
                <a:spcPts val="450"/>
              </a:spcBef>
              <a:spcAft>
                <a:spcPts val="0"/>
              </a:spcAft>
              <a:buClr>
                <a:schemeClr val="accent1"/>
              </a:buClr>
              <a:buSzPts val="976"/>
              <a:buFont typeface="Noto Sans Symbols"/>
              <a:buChar char="■"/>
              <a:defRPr b="1" i="0" sz="1350" u="none" cap="none" strike="noStrike">
                <a:solidFill>
                  <a:srgbClr val="8B8B8B"/>
                </a:solidFill>
                <a:latin typeface="Exo"/>
                <a:ea typeface="Exo"/>
                <a:cs typeface="Exo"/>
                <a:sym typeface="Exo"/>
              </a:defRPr>
            </a:lvl3pPr>
            <a:lvl4pPr indent="-114299" lvl="3" marL="685800" marR="0" rtl="0" algn="l">
              <a:lnSpc>
                <a:spcPct val="100000"/>
              </a:lnSpc>
              <a:spcBef>
                <a:spcPts val="450"/>
              </a:spcBef>
              <a:spcAft>
                <a:spcPts val="0"/>
              </a:spcAft>
              <a:buClr>
                <a:srgbClr val="A6CED3"/>
              </a:buClr>
              <a:buSzPts val="976"/>
              <a:buFont typeface="Noto Sans Symbols"/>
              <a:buChar char="■"/>
              <a:defRPr b="1" i="0" sz="1350" u="none" cap="none" strike="noStrike">
                <a:solidFill>
                  <a:srgbClr val="8B8B8B"/>
                </a:solidFill>
                <a:latin typeface="Exo"/>
                <a:ea typeface="Exo"/>
                <a:cs typeface="Exo"/>
                <a:sym typeface="Exo"/>
              </a:defRPr>
            </a:lvl4pPr>
            <a:lvl5pPr indent="-107949" lvl="4" marL="857250" marR="0" rtl="0" algn="l">
              <a:lnSpc>
                <a:spcPct val="100000"/>
              </a:lnSpc>
              <a:spcBef>
                <a:spcPts val="450"/>
              </a:spcBef>
              <a:spcAft>
                <a:spcPts val="0"/>
              </a:spcAft>
              <a:buClr>
                <a:schemeClr val="accent1"/>
              </a:buClr>
              <a:buSzPts val="976"/>
              <a:buFont typeface="Noto Sans Symbols"/>
              <a:buChar char="■"/>
              <a:defRPr b="1" i="0" sz="1350" u="none" cap="none" strike="noStrike">
                <a:solidFill>
                  <a:srgbClr val="8B8B8B"/>
                </a:solidFill>
                <a:latin typeface="Exo"/>
                <a:ea typeface="Exo"/>
                <a:cs typeface="Exo"/>
                <a:sym typeface="Exo"/>
              </a:defRPr>
            </a:lvl5pPr>
            <a:lvl6pPr indent="-119061" lvl="5" marL="1033462" marR="0" rtl="0" algn="l">
              <a:lnSpc>
                <a:spcPct val="100000"/>
              </a:lnSpc>
              <a:spcBef>
                <a:spcPts val="270"/>
              </a:spcBef>
              <a:spcAft>
                <a:spcPts val="0"/>
              </a:spcAft>
              <a:buClr>
                <a:srgbClr val="A6CED3"/>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6pPr>
            <a:lvl7pPr indent="-110330" lvl="6" marL="1202531" marR="0" rtl="0" algn="l">
              <a:lnSpc>
                <a:spcPct val="100000"/>
              </a:lnSpc>
              <a:spcBef>
                <a:spcPts val="270"/>
              </a:spcBef>
              <a:spcAft>
                <a:spcPts val="0"/>
              </a:spcAft>
              <a:buClr>
                <a:schemeClr val="accent1"/>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7pPr>
            <a:lvl8pPr indent="-115490" lvl="7" marL="1372791" marR="0" rtl="0" algn="l">
              <a:lnSpc>
                <a:spcPct val="100000"/>
              </a:lnSpc>
              <a:spcBef>
                <a:spcPts val="270"/>
              </a:spcBef>
              <a:spcAft>
                <a:spcPts val="0"/>
              </a:spcAft>
              <a:buClr>
                <a:srgbClr val="A6CED3"/>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8pPr>
            <a:lvl9pPr indent="-107949" lvl="8" marL="1543050" marR="0" rtl="0" algn="l">
              <a:lnSpc>
                <a:spcPct val="100000"/>
              </a:lnSpc>
              <a:spcBef>
                <a:spcPts val="270"/>
              </a:spcBef>
              <a:spcAft>
                <a:spcPts val="0"/>
              </a:spcAft>
              <a:buClr>
                <a:schemeClr val="accent1"/>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9pPr>
          </a:lstStyle>
          <a:p/>
        </p:txBody>
      </p:sp>
      <p:sp>
        <p:nvSpPr>
          <p:cNvPr id="196" name="Shape 196"/>
          <p:cNvSpPr/>
          <p:nvPr>
            <p:ph idx="5" type="pic"/>
          </p:nvPr>
        </p:nvSpPr>
        <p:spPr>
          <a:xfrm>
            <a:off x="0" y="2578249"/>
            <a:ext cx="4568700" cy="25653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1500"/>
              </a:spcBef>
              <a:spcAft>
                <a:spcPts val="0"/>
              </a:spcAft>
              <a:buClr>
                <a:schemeClr val="accent1"/>
              </a:buClr>
              <a:buSzPts val="1400"/>
              <a:buFont typeface="Noto Sans Symbols"/>
              <a:buNone/>
              <a:defRPr b="1" i="0" sz="1500" u="none" cap="none" strike="noStrike">
                <a:solidFill>
                  <a:srgbClr val="8B8B8B"/>
                </a:solidFill>
                <a:latin typeface="Exo"/>
                <a:ea typeface="Exo"/>
                <a:cs typeface="Exo"/>
                <a:sym typeface="Exo"/>
              </a:defRPr>
            </a:lvl1pPr>
            <a:lvl2pPr indent="-114299" lvl="1" marL="342900" marR="0" rtl="0" algn="l">
              <a:lnSpc>
                <a:spcPct val="100000"/>
              </a:lnSpc>
              <a:spcBef>
                <a:spcPts val="450"/>
              </a:spcBef>
              <a:spcAft>
                <a:spcPts val="0"/>
              </a:spcAft>
              <a:buClr>
                <a:srgbClr val="A6CED3"/>
              </a:buClr>
              <a:buSzPts val="976"/>
              <a:buFont typeface="Noto Sans Symbols"/>
              <a:buChar char="■"/>
              <a:defRPr b="1" i="0" sz="1350" u="none" cap="none" strike="noStrike">
                <a:solidFill>
                  <a:srgbClr val="8B8B8B"/>
                </a:solidFill>
                <a:latin typeface="Exo"/>
                <a:ea typeface="Exo"/>
                <a:cs typeface="Exo"/>
                <a:sym typeface="Exo"/>
              </a:defRPr>
            </a:lvl2pPr>
            <a:lvl3pPr indent="-107949" lvl="2" marL="514350" marR="0" rtl="0" algn="l">
              <a:lnSpc>
                <a:spcPct val="100000"/>
              </a:lnSpc>
              <a:spcBef>
                <a:spcPts val="450"/>
              </a:spcBef>
              <a:spcAft>
                <a:spcPts val="0"/>
              </a:spcAft>
              <a:buClr>
                <a:schemeClr val="accent1"/>
              </a:buClr>
              <a:buSzPts val="976"/>
              <a:buFont typeface="Noto Sans Symbols"/>
              <a:buChar char="■"/>
              <a:defRPr b="1" i="0" sz="1350" u="none" cap="none" strike="noStrike">
                <a:solidFill>
                  <a:srgbClr val="8B8B8B"/>
                </a:solidFill>
                <a:latin typeface="Exo"/>
                <a:ea typeface="Exo"/>
                <a:cs typeface="Exo"/>
                <a:sym typeface="Exo"/>
              </a:defRPr>
            </a:lvl3pPr>
            <a:lvl4pPr indent="-114299" lvl="3" marL="685800" marR="0" rtl="0" algn="l">
              <a:lnSpc>
                <a:spcPct val="100000"/>
              </a:lnSpc>
              <a:spcBef>
                <a:spcPts val="450"/>
              </a:spcBef>
              <a:spcAft>
                <a:spcPts val="0"/>
              </a:spcAft>
              <a:buClr>
                <a:srgbClr val="A6CED3"/>
              </a:buClr>
              <a:buSzPts val="976"/>
              <a:buFont typeface="Noto Sans Symbols"/>
              <a:buChar char="■"/>
              <a:defRPr b="1" i="0" sz="1350" u="none" cap="none" strike="noStrike">
                <a:solidFill>
                  <a:srgbClr val="8B8B8B"/>
                </a:solidFill>
                <a:latin typeface="Exo"/>
                <a:ea typeface="Exo"/>
                <a:cs typeface="Exo"/>
                <a:sym typeface="Exo"/>
              </a:defRPr>
            </a:lvl4pPr>
            <a:lvl5pPr indent="-107949" lvl="4" marL="857250" marR="0" rtl="0" algn="l">
              <a:lnSpc>
                <a:spcPct val="100000"/>
              </a:lnSpc>
              <a:spcBef>
                <a:spcPts val="450"/>
              </a:spcBef>
              <a:spcAft>
                <a:spcPts val="0"/>
              </a:spcAft>
              <a:buClr>
                <a:schemeClr val="accent1"/>
              </a:buClr>
              <a:buSzPts val="976"/>
              <a:buFont typeface="Noto Sans Symbols"/>
              <a:buChar char="■"/>
              <a:defRPr b="1" i="0" sz="1350" u="none" cap="none" strike="noStrike">
                <a:solidFill>
                  <a:srgbClr val="8B8B8B"/>
                </a:solidFill>
                <a:latin typeface="Exo"/>
                <a:ea typeface="Exo"/>
                <a:cs typeface="Exo"/>
                <a:sym typeface="Exo"/>
              </a:defRPr>
            </a:lvl5pPr>
            <a:lvl6pPr indent="-119061" lvl="5" marL="1033462" marR="0" rtl="0" algn="l">
              <a:lnSpc>
                <a:spcPct val="100000"/>
              </a:lnSpc>
              <a:spcBef>
                <a:spcPts val="270"/>
              </a:spcBef>
              <a:spcAft>
                <a:spcPts val="0"/>
              </a:spcAft>
              <a:buClr>
                <a:srgbClr val="A6CED3"/>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6pPr>
            <a:lvl7pPr indent="-110330" lvl="6" marL="1202531" marR="0" rtl="0" algn="l">
              <a:lnSpc>
                <a:spcPct val="100000"/>
              </a:lnSpc>
              <a:spcBef>
                <a:spcPts val="270"/>
              </a:spcBef>
              <a:spcAft>
                <a:spcPts val="0"/>
              </a:spcAft>
              <a:buClr>
                <a:schemeClr val="accent1"/>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7pPr>
            <a:lvl8pPr indent="-115490" lvl="7" marL="1372791" marR="0" rtl="0" algn="l">
              <a:lnSpc>
                <a:spcPct val="100000"/>
              </a:lnSpc>
              <a:spcBef>
                <a:spcPts val="270"/>
              </a:spcBef>
              <a:spcAft>
                <a:spcPts val="0"/>
              </a:spcAft>
              <a:buClr>
                <a:srgbClr val="A6CED3"/>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8pPr>
            <a:lvl9pPr indent="-107949" lvl="8" marL="1543050" marR="0" rtl="0" algn="l">
              <a:lnSpc>
                <a:spcPct val="100000"/>
              </a:lnSpc>
              <a:spcBef>
                <a:spcPts val="270"/>
              </a:spcBef>
              <a:spcAft>
                <a:spcPts val="0"/>
              </a:spcAft>
              <a:buClr>
                <a:schemeClr val="accent1"/>
              </a:buClr>
              <a:buSzPts val="976"/>
              <a:buFont typeface="Noto Sans Symbols"/>
              <a:buChar char="■"/>
              <a:defRPr b="0" i="0" sz="1350" u="none" cap="none" strike="noStrike">
                <a:solidFill>
                  <a:srgbClr val="8B8B8B"/>
                </a:solidFill>
                <a:latin typeface="Source Sans Pro"/>
                <a:ea typeface="Source Sans Pro"/>
                <a:cs typeface="Source Sans Pro"/>
                <a:sym typeface="Source Sans Pro"/>
              </a:defRPr>
            </a:lvl9pPr>
          </a:lstStyle>
          <a:p/>
        </p:txBody>
      </p:sp>
      <p:sp>
        <p:nvSpPr>
          <p:cNvPr id="197" name="Shape 197"/>
          <p:cNvSpPr txBox="1"/>
          <p:nvPr>
            <p:ph type="title"/>
          </p:nvPr>
        </p:nvSpPr>
        <p:spPr>
          <a:xfrm>
            <a:off x="0" y="2036325"/>
            <a:ext cx="9144000" cy="1007100"/>
          </a:xfrm>
          <a:prstGeom prst="rect">
            <a:avLst/>
          </a:prstGeom>
          <a:gradFill>
            <a:gsLst>
              <a:gs pos="0">
                <a:srgbClr val="6CAFB7">
                  <a:alpha val="94509"/>
                </a:srgbClr>
              </a:gs>
              <a:gs pos="55000">
                <a:srgbClr val="48737F">
                  <a:alpha val="94509"/>
                </a:srgbClr>
              </a:gs>
              <a:gs pos="100000">
                <a:srgbClr val="B9407D">
                  <a:alpha val="89411"/>
                </a:srgbClr>
              </a:gs>
            </a:gsLst>
            <a:lin ang="0" scaled="0"/>
          </a:grad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Clr>
                <a:schemeClr val="lt2"/>
              </a:buClr>
              <a:buSzPts val="1400"/>
              <a:buFont typeface="Exo"/>
              <a:buNone/>
              <a:defRPr b="0" i="0" sz="1650" u="none" cap="none" strike="noStrike">
                <a:solidFill>
                  <a:schemeClr val="lt2"/>
                </a:solidFill>
                <a:latin typeface="Exo"/>
                <a:ea typeface="Exo"/>
                <a:cs typeface="Exo"/>
                <a:sym typeface="Ex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ustom Layout">
  <p:cSld name="8_Custom Layout">
    <p:spTree>
      <p:nvGrpSpPr>
        <p:cNvPr id="198" name="Shape 198"/>
        <p:cNvGrpSpPr/>
        <p:nvPr/>
      </p:nvGrpSpPr>
      <p:grpSpPr>
        <a:xfrm>
          <a:off x="0" y="0"/>
          <a:ext cx="0" cy="0"/>
          <a:chOff x="0" y="0"/>
          <a:chExt cx="0" cy="0"/>
        </a:xfrm>
      </p:grpSpPr>
      <p:sp>
        <p:nvSpPr>
          <p:cNvPr id="199" name="Shape 199"/>
          <p:cNvSpPr txBox="1"/>
          <p:nvPr>
            <p:ph type="title"/>
          </p:nvPr>
        </p:nvSpPr>
        <p:spPr>
          <a:xfrm>
            <a:off x="498475" y="363070"/>
            <a:ext cx="7556400" cy="837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1400"/>
              <a:buFont typeface="Exo"/>
              <a:buNone/>
              <a:defRPr b="0" i="0" sz="2300" u="none" cap="none" strike="noStrike">
                <a:solidFill>
                  <a:schemeClr val="accent1"/>
                </a:solidFill>
                <a:latin typeface="Exo"/>
                <a:ea typeface="Exo"/>
                <a:cs typeface="Exo"/>
                <a:sym typeface="Exo"/>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Title and Content_1">
    <p:spTree>
      <p:nvGrpSpPr>
        <p:cNvPr id="200" name="Shape 200"/>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2">
  <p:cSld name="Title and Content_2">
    <p:spTree>
      <p:nvGrpSpPr>
        <p:cNvPr id="201" name="Shape 201"/>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2" name="Shape 202"/>
        <p:cNvGrpSpPr/>
        <p:nvPr/>
      </p:nvGrpSpPr>
      <p:grpSpPr>
        <a:xfrm>
          <a:off x="0" y="0"/>
          <a:ext cx="0" cy="0"/>
          <a:chOff x="0" y="0"/>
          <a:chExt cx="0" cy="0"/>
        </a:xfrm>
      </p:grpSpPr>
      <p:sp>
        <p:nvSpPr>
          <p:cNvPr id="203" name="Shape 203"/>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 name="Shape 204"/>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15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500"/>
              </a:spcBef>
              <a:spcAft>
                <a:spcPts val="0"/>
              </a:spcAft>
              <a:buSzPts val="1200"/>
              <a:buChar char="■"/>
              <a:defRPr sz="1200"/>
            </a:lvl4pPr>
            <a:lvl5pPr indent="-304800" lvl="4" marL="2286000" rtl="0">
              <a:spcBef>
                <a:spcPts val="5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205" name="Shape 20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15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500"/>
              </a:spcBef>
              <a:spcAft>
                <a:spcPts val="0"/>
              </a:spcAft>
              <a:buSzPts val="1200"/>
              <a:buChar char="■"/>
              <a:defRPr sz="1200"/>
            </a:lvl4pPr>
            <a:lvl5pPr indent="-304800" lvl="4" marL="2286000" rtl="0">
              <a:spcBef>
                <a:spcPts val="5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206" name="Shape 206"/>
          <p:cNvSpPr txBox="1"/>
          <p:nvPr>
            <p:ph idx="12" type="sldNum"/>
          </p:nvPr>
        </p:nvSpPr>
        <p:spPr>
          <a:xfrm>
            <a:off x="8490250" y="4681009"/>
            <a:ext cx="548700" cy="393600"/>
          </a:xfrm>
          <a:prstGeom prst="rect">
            <a:avLst/>
          </a:prstGeom>
        </p:spPr>
        <p:txBody>
          <a:bodyPr anchorCtr="0" anchor="ctr" bIns="34275" lIns="68575" spcFirstLastPara="1" rIns="68575" wrap="square" tIns="3427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Picture above Caption">
  <p:cSld name="11_Picture above Caption">
    <p:spTree>
      <p:nvGrpSpPr>
        <p:cNvPr id="207" name="Shape 207"/>
        <p:cNvGrpSpPr/>
        <p:nvPr/>
      </p:nvGrpSpPr>
      <p:grpSpPr>
        <a:xfrm>
          <a:off x="0" y="0"/>
          <a:ext cx="0" cy="0"/>
          <a:chOff x="0" y="0"/>
          <a:chExt cx="0" cy="0"/>
        </a:xfrm>
      </p:grpSpPr>
      <p:sp>
        <p:nvSpPr>
          <p:cNvPr id="208" name="Shape 208"/>
          <p:cNvSpPr txBox="1"/>
          <p:nvPr>
            <p:ph type="title"/>
          </p:nvPr>
        </p:nvSpPr>
        <p:spPr>
          <a:xfrm>
            <a:off x="235944" y="172243"/>
            <a:ext cx="7896600" cy="48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Exo"/>
              <a:buNone/>
              <a:defRPr b="0" i="0" sz="2700" u="none" cap="none" strike="noStrike">
                <a:solidFill>
                  <a:schemeClr val="dk1"/>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pic>
        <p:nvPicPr>
          <p:cNvPr id="209" name="Shape 209"/>
          <p:cNvPicPr preferRelativeResize="0"/>
          <p:nvPr/>
        </p:nvPicPr>
        <p:blipFill rotWithShape="1">
          <a:blip r:embed="rId2">
            <a:alphaModFix/>
          </a:blip>
          <a:srcRect b="0" l="0" r="0" t="0"/>
          <a:stretch/>
        </p:blipFill>
        <p:spPr>
          <a:xfrm>
            <a:off x="8710589" y="4668812"/>
            <a:ext cx="361200" cy="361200"/>
          </a:xfrm>
          <a:prstGeom prst="rect">
            <a:avLst/>
          </a:prstGeom>
          <a:noFill/>
          <a:ln>
            <a:noFill/>
          </a:ln>
        </p:spPr>
      </p:pic>
      <p:sp>
        <p:nvSpPr>
          <p:cNvPr id="210" name="Shape 210"/>
          <p:cNvSpPr txBox="1"/>
          <p:nvPr>
            <p:ph idx="1" type="body"/>
          </p:nvPr>
        </p:nvSpPr>
        <p:spPr>
          <a:xfrm>
            <a:off x="235856" y="816427"/>
            <a:ext cx="7901100" cy="3778200"/>
          </a:xfrm>
          <a:prstGeom prst="rect">
            <a:avLst/>
          </a:prstGeom>
          <a:noFill/>
          <a:ln>
            <a:noFill/>
          </a:ln>
        </p:spPr>
        <p:txBody>
          <a:bodyPr anchorCtr="0" anchor="t" bIns="91425" lIns="91425" spcFirstLastPara="1" rIns="91425" wrap="square" tIns="91425"/>
          <a:lstStyle>
            <a:lvl1pPr indent="-298449" lvl="0" marL="457200" marR="0" rtl="0" algn="l">
              <a:lnSpc>
                <a:spcPct val="100000"/>
              </a:lnSpc>
              <a:spcBef>
                <a:spcPts val="0"/>
              </a:spcBef>
              <a:spcAft>
                <a:spcPts val="0"/>
              </a:spcAft>
              <a:buClr>
                <a:schemeClr val="accent1"/>
              </a:buClr>
              <a:buSzPts val="1100"/>
              <a:buFont typeface="Noto Sans Symbols"/>
              <a:buChar char="■"/>
              <a:defRPr b="0" i="0" sz="1400" u="none" cap="none" strike="noStrike">
                <a:solidFill>
                  <a:srgbClr val="8B8B8B"/>
                </a:solidFill>
                <a:latin typeface="Exo"/>
                <a:ea typeface="Exo"/>
                <a:cs typeface="Exo"/>
                <a:sym typeface="Exo"/>
              </a:defRPr>
            </a:lvl1pPr>
            <a:lvl2pPr indent="-292099" lvl="1" marL="914400" marR="0" rtl="0" algn="l">
              <a:lnSpc>
                <a:spcPct val="100000"/>
              </a:lnSpc>
              <a:spcBef>
                <a:spcPts val="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2099" lvl="5" marL="2743200" marR="0" rtl="0" algn="l">
              <a:lnSpc>
                <a:spcPct val="100000"/>
              </a:lnSpc>
              <a:spcBef>
                <a:spcPts val="0"/>
              </a:spcBef>
              <a:spcAft>
                <a:spcPts val="0"/>
              </a:spcAft>
              <a:buClr>
                <a:srgbClr val="A6CED3"/>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6pPr>
            <a:lvl7pPr indent="-292099" lvl="6" marL="3200400" marR="0" rtl="0" algn="l">
              <a:lnSpc>
                <a:spcPct val="100000"/>
              </a:lnSpc>
              <a:spcBef>
                <a:spcPts val="0"/>
              </a:spcBef>
              <a:spcAft>
                <a:spcPts val="0"/>
              </a:spcAft>
              <a:buClr>
                <a:schemeClr val="accent1"/>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7pPr>
            <a:lvl8pPr indent="-292099" lvl="7" marL="3657600" marR="0" rtl="0" algn="l">
              <a:lnSpc>
                <a:spcPct val="100000"/>
              </a:lnSpc>
              <a:spcBef>
                <a:spcPts val="0"/>
              </a:spcBef>
              <a:spcAft>
                <a:spcPts val="0"/>
              </a:spcAft>
              <a:buClr>
                <a:srgbClr val="A6CED3"/>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8pPr>
            <a:lvl9pPr indent="-292099" lvl="8" marL="4114800" marR="0" rtl="0" algn="l">
              <a:lnSpc>
                <a:spcPct val="100000"/>
              </a:lnSpc>
              <a:spcBef>
                <a:spcPts val="0"/>
              </a:spcBef>
              <a:spcAft>
                <a:spcPts val="0"/>
              </a:spcAft>
              <a:buClr>
                <a:schemeClr val="accent1"/>
              </a:buClr>
              <a:buSzPts val="1000"/>
              <a:buFont typeface="Noto Sans Symbols"/>
              <a:buChar char="■"/>
              <a:defRPr b="0" i="0" sz="1500" u="none" cap="none" strike="noStrike">
                <a:solidFill>
                  <a:srgbClr val="8B8B8B"/>
                </a:solidFill>
                <a:latin typeface="Source Sans Pro"/>
                <a:ea typeface="Source Sans Pro"/>
                <a:cs typeface="Source Sans Pro"/>
                <a:sym typeface="Source Sans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5" Type="http://schemas.openxmlformats.org/officeDocument/2006/relationships/theme" Target="../theme/theme2.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6" name="Shape 86"/>
        <p:cNvGrpSpPr/>
        <p:nvPr/>
      </p:nvGrpSpPr>
      <p:grpSpPr>
        <a:xfrm>
          <a:off x="0" y="0"/>
          <a:ext cx="0" cy="0"/>
          <a:chOff x="0" y="0"/>
          <a:chExt cx="0" cy="0"/>
        </a:xfrm>
      </p:grpSpPr>
      <p:sp>
        <p:nvSpPr>
          <p:cNvPr id="87" name="Shape 87"/>
          <p:cNvSpPr txBox="1"/>
          <p:nvPr>
            <p:ph type="title"/>
          </p:nvPr>
        </p:nvSpPr>
        <p:spPr>
          <a:xfrm>
            <a:off x="498474" y="363069"/>
            <a:ext cx="7556400" cy="837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1"/>
              </a:buClr>
              <a:buSzPts val="1400"/>
              <a:buFont typeface="Exo"/>
              <a:buNone/>
              <a:defRPr b="0" i="0" sz="2700" u="none" cap="none" strike="noStrike">
                <a:solidFill>
                  <a:schemeClr val="accent1"/>
                </a:solidFill>
                <a:latin typeface="Exo"/>
                <a:ea typeface="Exo"/>
                <a:cs typeface="Exo"/>
                <a:sym typeface="Exo"/>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88" name="Shape 88"/>
          <p:cNvSpPr txBox="1"/>
          <p:nvPr>
            <p:ph idx="1" type="body"/>
          </p:nvPr>
        </p:nvSpPr>
        <p:spPr>
          <a:xfrm>
            <a:off x="498474" y="1485900"/>
            <a:ext cx="7556400" cy="31086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1500"/>
              </a:spcBef>
              <a:spcAft>
                <a:spcPts val="0"/>
              </a:spcAft>
              <a:buClr>
                <a:schemeClr val="accent1"/>
              </a:buClr>
              <a:buSzPts val="1100"/>
              <a:buFont typeface="Noto Sans Symbols"/>
              <a:buChar char="■"/>
              <a:defRPr b="0" i="0" sz="1500" u="none" cap="none" strike="noStrike">
                <a:solidFill>
                  <a:srgbClr val="8B8B8B"/>
                </a:solidFill>
                <a:latin typeface="Exo"/>
                <a:ea typeface="Exo"/>
                <a:cs typeface="Exo"/>
                <a:sym typeface="Exo"/>
              </a:defRPr>
            </a:lvl1pPr>
            <a:lvl2pPr indent="-292099" lvl="1" marL="9144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2pPr>
            <a:lvl3pPr indent="-292099" lvl="2" marL="13716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3pPr>
            <a:lvl4pPr indent="-292099" lvl="3" marL="1828800" marR="0" rtl="0" algn="l">
              <a:lnSpc>
                <a:spcPct val="100000"/>
              </a:lnSpc>
              <a:spcBef>
                <a:spcPts val="500"/>
              </a:spcBef>
              <a:spcAft>
                <a:spcPts val="0"/>
              </a:spcAft>
              <a:buClr>
                <a:srgbClr val="A6CED3"/>
              </a:buClr>
              <a:buSzPts val="1000"/>
              <a:buFont typeface="Noto Sans Symbols"/>
              <a:buChar char="■"/>
              <a:defRPr b="0" i="0" sz="1400" u="none" cap="none" strike="noStrike">
                <a:solidFill>
                  <a:srgbClr val="8B8B8B"/>
                </a:solidFill>
                <a:latin typeface="Exo"/>
                <a:ea typeface="Exo"/>
                <a:cs typeface="Exo"/>
                <a:sym typeface="Exo"/>
              </a:defRPr>
            </a:lvl4pPr>
            <a:lvl5pPr indent="-292099" lvl="4" marL="2286000" marR="0" rtl="0" algn="l">
              <a:lnSpc>
                <a:spcPct val="100000"/>
              </a:lnSpc>
              <a:spcBef>
                <a:spcPts val="500"/>
              </a:spcBef>
              <a:spcAft>
                <a:spcPts val="0"/>
              </a:spcAft>
              <a:buClr>
                <a:schemeClr val="accent1"/>
              </a:buClr>
              <a:buSzPts val="1000"/>
              <a:buFont typeface="Noto Sans Symbols"/>
              <a:buChar char="■"/>
              <a:defRPr b="0" i="0" sz="1400" u="none" cap="none" strike="noStrike">
                <a:solidFill>
                  <a:srgbClr val="8B8B8B"/>
                </a:solidFill>
                <a:latin typeface="Exo"/>
                <a:ea typeface="Exo"/>
                <a:cs typeface="Exo"/>
                <a:sym typeface="Exo"/>
              </a:defRPr>
            </a:lvl5pPr>
            <a:lvl6pPr indent="-292099" lvl="5" marL="27432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6pPr>
            <a:lvl7pPr indent="-292099" lvl="6" marL="32004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7pPr>
            <a:lvl8pPr indent="-292099" lvl="7" marL="3657600" marR="0" rtl="0" algn="l">
              <a:lnSpc>
                <a:spcPct val="100000"/>
              </a:lnSpc>
              <a:spcBef>
                <a:spcPts val="300"/>
              </a:spcBef>
              <a:spcAft>
                <a:spcPts val="0"/>
              </a:spcAft>
              <a:buClr>
                <a:srgbClr val="A6CED3"/>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8pPr>
            <a:lvl9pPr indent="-292099" lvl="8" marL="4114800" marR="0" rtl="0" algn="l">
              <a:lnSpc>
                <a:spcPct val="100000"/>
              </a:lnSpc>
              <a:spcBef>
                <a:spcPts val="300"/>
              </a:spcBef>
              <a:spcAft>
                <a:spcPts val="0"/>
              </a:spcAft>
              <a:buClr>
                <a:schemeClr val="accent1"/>
              </a:buClr>
              <a:buSzPts val="1000"/>
              <a:buFont typeface="Noto Sans Symbols"/>
              <a:buChar char="■"/>
              <a:defRPr b="0" i="0" sz="1400" u="none" cap="none" strike="noStrike">
                <a:solidFill>
                  <a:srgbClr val="8B8B8B"/>
                </a:solidFill>
                <a:latin typeface="Source Sans Pro"/>
                <a:ea typeface="Source Sans Pro"/>
                <a:cs typeface="Source Sans Pro"/>
                <a:sym typeface="Source Sans Pro"/>
              </a:defRPr>
            </a:lvl9pPr>
          </a:lstStyle>
          <a:p/>
        </p:txBody>
      </p:sp>
      <p:sp>
        <p:nvSpPr>
          <p:cNvPr id="89" name="Shape 89"/>
          <p:cNvSpPr txBox="1"/>
          <p:nvPr>
            <p:ph idx="10" type="dt"/>
          </p:nvPr>
        </p:nvSpPr>
        <p:spPr>
          <a:xfrm>
            <a:off x="6795246" y="4817689"/>
            <a:ext cx="2133600" cy="27390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rgbClr val="8B8B8B"/>
              </a:buClr>
              <a:buSzPts val="1400"/>
              <a:buFont typeface="Exo"/>
              <a:buNone/>
              <a:defRPr b="0" i="0" sz="800" u="none" cap="none" strike="noStrike">
                <a:solidFill>
                  <a:srgbClr val="8B8B8B"/>
                </a:solidFill>
                <a:latin typeface="Exo"/>
                <a:ea typeface="Exo"/>
                <a:cs typeface="Exo"/>
                <a:sym typeface="Exo"/>
              </a:defRPr>
            </a:lvl1pPr>
            <a:lvl2pPr indent="0" lvl="1" marL="3429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lnSpc>
                <a:spcPct val="100000"/>
              </a:lnSpc>
              <a:spcBef>
                <a:spcPts val="0"/>
              </a:spcBef>
              <a:spcAft>
                <a:spcPts val="0"/>
              </a:spcAft>
              <a:buClr>
                <a:schemeClr val="dk1"/>
              </a:buClr>
              <a:buSzPts val="1400"/>
              <a:buFont typeface="Source Sans Pro"/>
              <a:buNone/>
              <a:defRPr b="0" i="0" sz="1400" u="none" cap="none" strike="noStrike">
                <a:solidFill>
                  <a:schemeClr val="dk1"/>
                </a:solidFill>
                <a:latin typeface="Source Sans Pro"/>
                <a:ea typeface="Source Sans Pro"/>
                <a:cs typeface="Source Sans Pro"/>
                <a:sym typeface="Source Sans Pro"/>
              </a:defRPr>
            </a:lvl9pPr>
          </a:lstStyle>
          <a:p/>
        </p:txBody>
      </p:sp>
      <p:sp>
        <p:nvSpPr>
          <p:cNvPr id="90" name="Shape 90"/>
          <p:cNvSpPr txBox="1"/>
          <p:nvPr>
            <p:ph idx="12" type="sldNum"/>
          </p:nvPr>
        </p:nvSpPr>
        <p:spPr>
          <a:xfrm>
            <a:off x="8305800" y="181676"/>
            <a:ext cx="5541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1pPr>
            <a:lvl2pPr indent="0" lvl="1"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2pPr>
            <a:lvl3pPr indent="0" lvl="2"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3pPr>
            <a:lvl4pPr indent="0" lvl="3"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4pPr>
            <a:lvl5pPr indent="0" lvl="4"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5pPr>
            <a:lvl6pPr indent="0" lvl="5"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6pPr>
            <a:lvl7pPr indent="0" lvl="6"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7pPr>
            <a:lvl8pPr indent="0" lvl="7"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8pPr>
            <a:lvl9pPr indent="0" lvl="8" marL="0" marR="0" rtl="0" algn="r">
              <a:lnSpc>
                <a:spcPct val="100000"/>
              </a:lnSpc>
              <a:spcBef>
                <a:spcPts val="0"/>
              </a:spcBef>
              <a:spcAft>
                <a:spcPts val="0"/>
              </a:spcAft>
              <a:buClr>
                <a:schemeClr val="lt1"/>
              </a:buClr>
              <a:buFont typeface="Exo"/>
              <a:buNone/>
              <a:defRPr b="0" i="0" sz="1100" u="none" cap="none" strike="noStrike">
                <a:solidFill>
                  <a:schemeClr val="lt1"/>
                </a:solidFill>
                <a:latin typeface="Exo"/>
                <a:ea typeface="Exo"/>
                <a:cs typeface="Exo"/>
                <a:sym typeface="Ex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58.png"/><Relationship Id="rId4" Type="http://schemas.openxmlformats.org/officeDocument/2006/relationships/image" Target="../media/image165.png"/><Relationship Id="rId5" Type="http://schemas.openxmlformats.org/officeDocument/2006/relationships/image" Target="../media/image16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70.png"/><Relationship Id="rId4" Type="http://schemas.openxmlformats.org/officeDocument/2006/relationships/image" Target="../media/image13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170.png"/><Relationship Id="rId4" Type="http://schemas.openxmlformats.org/officeDocument/2006/relationships/image" Target="../media/image128.png"/><Relationship Id="rId5" Type="http://schemas.openxmlformats.org/officeDocument/2006/relationships/image" Target="../media/image158.png"/><Relationship Id="rId6" Type="http://schemas.openxmlformats.org/officeDocument/2006/relationships/image" Target="../media/image168.png"/><Relationship Id="rId7" Type="http://schemas.openxmlformats.org/officeDocument/2006/relationships/image" Target="../media/image16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170.png"/><Relationship Id="rId4" Type="http://schemas.openxmlformats.org/officeDocument/2006/relationships/image" Target="../media/image128.png"/><Relationship Id="rId5" Type="http://schemas.openxmlformats.org/officeDocument/2006/relationships/image" Target="../media/image163.png"/><Relationship Id="rId6" Type="http://schemas.openxmlformats.org/officeDocument/2006/relationships/image" Target="../media/image158.png"/><Relationship Id="rId7" Type="http://schemas.openxmlformats.org/officeDocument/2006/relationships/image" Target="../media/image168.png"/><Relationship Id="rId8" Type="http://schemas.openxmlformats.org/officeDocument/2006/relationships/image" Target="../media/image16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170.png"/><Relationship Id="rId4" Type="http://schemas.openxmlformats.org/officeDocument/2006/relationships/image" Target="../media/image128.png"/><Relationship Id="rId9" Type="http://schemas.openxmlformats.org/officeDocument/2006/relationships/image" Target="../media/image169.png"/><Relationship Id="rId5" Type="http://schemas.openxmlformats.org/officeDocument/2006/relationships/image" Target="../media/image163.png"/><Relationship Id="rId6" Type="http://schemas.openxmlformats.org/officeDocument/2006/relationships/image" Target="../media/image173.png"/><Relationship Id="rId7" Type="http://schemas.openxmlformats.org/officeDocument/2006/relationships/image" Target="../media/image158.png"/><Relationship Id="rId8" Type="http://schemas.openxmlformats.org/officeDocument/2006/relationships/image" Target="../media/image16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172.png"/><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54.png"/><Relationship Id="rId5"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55.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hyperlink" Target="https://arxiv.org/abs/cond-mat/0402216" TargetMode="External"/><Relationship Id="rId5" Type="http://schemas.openxmlformats.org/officeDocument/2006/relationships/hyperlink" Target="https://arxiv.org/abs/cond-mat/0407325"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63.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32.png"/><Relationship Id="rId5" Type="http://schemas.openxmlformats.org/officeDocument/2006/relationships/image" Target="../media/image48.png"/><Relationship Id="rId6" Type="http://schemas.openxmlformats.org/officeDocument/2006/relationships/image" Target="../media/image37.png"/><Relationship Id="rId7"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51.png"/><Relationship Id="rId6" Type="http://schemas.openxmlformats.org/officeDocument/2006/relationships/image" Target="../media/image47.png"/><Relationship Id="rId7"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comments" Target="../comments/comment1.xml"/><Relationship Id="rId4" Type="http://schemas.openxmlformats.org/officeDocument/2006/relationships/image" Target="../media/image43.png"/><Relationship Id="rId5"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61.png"/><Relationship Id="rId6"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63.png"/><Relationship Id="rId5" Type="http://schemas.openxmlformats.org/officeDocument/2006/relationships/image" Target="../media/image50.png"/><Relationship Id="rId6"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56.png"/><Relationship Id="rId5" Type="http://schemas.openxmlformats.org/officeDocument/2006/relationships/image" Target="../media/image67.png"/><Relationship Id="rId6"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6.png"/><Relationship Id="rId8"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2.png"/><Relationship Id="rId4" Type="http://schemas.openxmlformats.org/officeDocument/2006/relationships/image" Target="../media/image64.png"/><Relationship Id="rId9" Type="http://schemas.openxmlformats.org/officeDocument/2006/relationships/image" Target="../media/image70.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6.png"/><Relationship Id="rId8"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s://arxiv.org/abs/1203.4550v2" TargetMode="External"/><Relationship Id="rId4" Type="http://schemas.openxmlformats.org/officeDocument/2006/relationships/image" Target="../media/image75.png"/><Relationship Id="rId5"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s://arxiv.org/abs/1608.03355" TargetMode="Externa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74.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119.png"/><Relationship Id="rId7" Type="http://schemas.openxmlformats.org/officeDocument/2006/relationships/image" Target="../media/image87.png"/><Relationship Id="rId8" Type="http://schemas.openxmlformats.org/officeDocument/2006/relationships/hyperlink" Target="https://arxiv.org/abs/1801.0086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77.png"/><Relationship Id="rId4" Type="http://schemas.openxmlformats.org/officeDocument/2006/relationships/image" Target="../media/image83.png"/><Relationship Id="rId5" Type="http://schemas.openxmlformats.org/officeDocument/2006/relationships/image" Target="../media/image86.png"/><Relationship Id="rId6" Type="http://schemas.openxmlformats.org/officeDocument/2006/relationships/image" Target="../media/image85.png"/><Relationship Id="rId7"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9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94.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92.png"/><Relationship Id="rId4" Type="http://schemas.openxmlformats.org/officeDocument/2006/relationships/image" Target="../media/image96.png"/><Relationship Id="rId5" Type="http://schemas.openxmlformats.org/officeDocument/2006/relationships/image" Target="../media/image99.png"/><Relationship Id="rId6" Type="http://schemas.openxmlformats.org/officeDocument/2006/relationships/image" Target="../media/image94.png"/><Relationship Id="rId7" Type="http://schemas.openxmlformats.org/officeDocument/2006/relationships/image" Target="../media/image9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98.png"/><Relationship Id="rId4" Type="http://schemas.openxmlformats.org/officeDocument/2006/relationships/image" Target="../media/image100.png"/><Relationship Id="rId5"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1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1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1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1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1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1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10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10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123.png"/><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1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1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1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10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 Id="rId3" Type="http://schemas.openxmlformats.org/officeDocument/2006/relationships/image" Target="../media/image102.jpg"/><Relationship Id="rId4" Type="http://schemas.openxmlformats.org/officeDocument/2006/relationships/image" Target="../media/image107.png"/><Relationship Id="rId5" Type="http://schemas.openxmlformats.org/officeDocument/2006/relationships/image" Target="../media/image10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2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 Id="rId3"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 Id="rId3" Type="http://schemas.openxmlformats.org/officeDocument/2006/relationships/image" Target="../media/image108.png"/><Relationship Id="rId4" Type="http://schemas.openxmlformats.org/officeDocument/2006/relationships/image" Target="../media/image109.png"/><Relationship Id="rId9" Type="http://schemas.openxmlformats.org/officeDocument/2006/relationships/image" Target="../media/image116.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0.png"/><Relationship Id="rId8" Type="http://schemas.openxmlformats.org/officeDocument/2006/relationships/image" Target="../media/image1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 Id="rId3" Type="http://schemas.openxmlformats.org/officeDocument/2006/relationships/image" Target="../media/image1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112.png"/><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112.png"/><Relationship Id="rId4" Type="http://schemas.openxmlformats.org/officeDocument/2006/relationships/image" Target="../media/image120.png"/><Relationship Id="rId5" Type="http://schemas.openxmlformats.org/officeDocument/2006/relationships/image" Target="../media/image118.png"/><Relationship Id="rId6" Type="http://schemas.openxmlformats.org/officeDocument/2006/relationships/image" Target="../media/image1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 Id="rId3" Type="http://schemas.openxmlformats.org/officeDocument/2006/relationships/image" Target="../media/image118.png"/><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 Id="rId3" Type="http://schemas.openxmlformats.org/officeDocument/2006/relationships/image" Target="../media/image118.png"/><Relationship Id="rId4" Type="http://schemas.openxmlformats.org/officeDocument/2006/relationships/image" Target="../media/image121.png"/><Relationship Id="rId5" Type="http://schemas.openxmlformats.org/officeDocument/2006/relationships/image" Target="../media/image1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image" Target="../media/image133.png"/><Relationship Id="rId4" Type="http://schemas.openxmlformats.org/officeDocument/2006/relationships/image" Target="../media/image129.png"/><Relationship Id="rId9" Type="http://schemas.openxmlformats.org/officeDocument/2006/relationships/image" Target="../media/image130.png"/><Relationship Id="rId5" Type="http://schemas.openxmlformats.org/officeDocument/2006/relationships/image" Target="../media/image128.png"/><Relationship Id="rId6" Type="http://schemas.openxmlformats.org/officeDocument/2006/relationships/image" Target="../media/image127.png"/><Relationship Id="rId7" Type="http://schemas.openxmlformats.org/officeDocument/2006/relationships/image" Target="../media/image134.png"/><Relationship Id="rId8" Type="http://schemas.openxmlformats.org/officeDocument/2006/relationships/image" Target="../media/image126.png"/><Relationship Id="rId11" Type="http://schemas.openxmlformats.org/officeDocument/2006/relationships/image" Target="../media/image121.png"/><Relationship Id="rId10" Type="http://schemas.openxmlformats.org/officeDocument/2006/relationships/image" Target="../media/image118.png"/><Relationship Id="rId13" Type="http://schemas.openxmlformats.org/officeDocument/2006/relationships/image" Target="../media/image125.png"/><Relationship Id="rId12" Type="http://schemas.openxmlformats.org/officeDocument/2006/relationships/image" Target="../media/image1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 Id="rId3" Type="http://schemas.openxmlformats.org/officeDocument/2006/relationships/image" Target="../media/image135.png"/><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 Id="rId3" Type="http://schemas.openxmlformats.org/officeDocument/2006/relationships/image" Target="../media/image135.png"/><Relationship Id="rId4" Type="http://schemas.openxmlformats.org/officeDocument/2006/relationships/image" Target="../media/image139.png"/><Relationship Id="rId5" Type="http://schemas.openxmlformats.org/officeDocument/2006/relationships/image" Target="../media/image137.png"/><Relationship Id="rId6" Type="http://schemas.openxmlformats.org/officeDocument/2006/relationships/image" Target="../media/image136.png"/><Relationship Id="rId7" Type="http://schemas.openxmlformats.org/officeDocument/2006/relationships/image" Target="../media/image11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 Id="rId3" Type="http://schemas.openxmlformats.org/officeDocument/2006/relationships/image" Target="../media/image135.png"/><Relationship Id="rId4" Type="http://schemas.openxmlformats.org/officeDocument/2006/relationships/image" Target="../media/image139.png"/><Relationship Id="rId9" Type="http://schemas.openxmlformats.org/officeDocument/2006/relationships/image" Target="../media/image118.png"/><Relationship Id="rId5" Type="http://schemas.openxmlformats.org/officeDocument/2006/relationships/image" Target="../media/image137.png"/><Relationship Id="rId6" Type="http://schemas.openxmlformats.org/officeDocument/2006/relationships/image" Target="../media/image136.png"/><Relationship Id="rId7" Type="http://schemas.openxmlformats.org/officeDocument/2006/relationships/image" Target="../media/image140.png"/><Relationship Id="rId8" Type="http://schemas.openxmlformats.org/officeDocument/2006/relationships/image" Target="../media/image1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 Id="rId3" Type="http://schemas.openxmlformats.org/officeDocument/2006/relationships/image" Target="../media/image135.png"/><Relationship Id="rId4" Type="http://schemas.openxmlformats.org/officeDocument/2006/relationships/image" Target="../media/image139.png"/><Relationship Id="rId9" Type="http://schemas.openxmlformats.org/officeDocument/2006/relationships/image" Target="../media/image147.png"/><Relationship Id="rId5" Type="http://schemas.openxmlformats.org/officeDocument/2006/relationships/image" Target="../media/image137.png"/><Relationship Id="rId6" Type="http://schemas.openxmlformats.org/officeDocument/2006/relationships/image" Target="../media/image136.png"/><Relationship Id="rId7" Type="http://schemas.openxmlformats.org/officeDocument/2006/relationships/image" Target="../media/image140.png"/><Relationship Id="rId8" Type="http://schemas.openxmlformats.org/officeDocument/2006/relationships/image" Target="../media/image141.png"/><Relationship Id="rId10" Type="http://schemas.openxmlformats.org/officeDocument/2006/relationships/image" Target="../media/image11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 Id="rId3" Type="http://schemas.openxmlformats.org/officeDocument/2006/relationships/image" Target="../media/image135.png"/><Relationship Id="rId4" Type="http://schemas.openxmlformats.org/officeDocument/2006/relationships/image" Target="../media/image112.png"/><Relationship Id="rId9" Type="http://schemas.openxmlformats.org/officeDocument/2006/relationships/image" Target="../media/image141.png"/><Relationship Id="rId5" Type="http://schemas.openxmlformats.org/officeDocument/2006/relationships/image" Target="../media/image139.png"/><Relationship Id="rId6" Type="http://schemas.openxmlformats.org/officeDocument/2006/relationships/image" Target="../media/image137.png"/><Relationship Id="rId7" Type="http://schemas.openxmlformats.org/officeDocument/2006/relationships/image" Target="../media/image136.png"/><Relationship Id="rId8" Type="http://schemas.openxmlformats.org/officeDocument/2006/relationships/image" Target="../media/image140.png"/><Relationship Id="rId11" Type="http://schemas.openxmlformats.org/officeDocument/2006/relationships/image" Target="../media/image152.png"/><Relationship Id="rId10" Type="http://schemas.openxmlformats.org/officeDocument/2006/relationships/image" Target="../media/image147.png"/><Relationship Id="rId13" Type="http://schemas.openxmlformats.org/officeDocument/2006/relationships/image" Target="../media/image118.png"/><Relationship Id="rId12" Type="http://schemas.openxmlformats.org/officeDocument/2006/relationships/image" Target="../media/image1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 Id="rId3" Type="http://schemas.openxmlformats.org/officeDocument/2006/relationships/image" Target="../media/image112.png"/><Relationship Id="rId4" Type="http://schemas.openxmlformats.org/officeDocument/2006/relationships/image" Target="../media/image152.png"/><Relationship Id="rId5" Type="http://schemas.openxmlformats.org/officeDocument/2006/relationships/image" Target="../media/image150.png"/><Relationship Id="rId6" Type="http://schemas.openxmlformats.org/officeDocument/2006/relationships/image" Target="../media/image15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 Id="rId3" Type="http://schemas.openxmlformats.org/officeDocument/2006/relationships/image" Target="../media/image112.png"/><Relationship Id="rId4" Type="http://schemas.openxmlformats.org/officeDocument/2006/relationships/image" Target="../media/image152.png"/><Relationship Id="rId5" Type="http://schemas.openxmlformats.org/officeDocument/2006/relationships/image" Target="../media/image150.png"/><Relationship Id="rId6" Type="http://schemas.openxmlformats.org/officeDocument/2006/relationships/image" Target="../media/image15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53.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53.png"/><Relationship Id="rId4" Type="http://schemas.openxmlformats.org/officeDocument/2006/relationships/image" Target="../media/image145.png"/><Relationship Id="rId5" Type="http://schemas.openxmlformats.org/officeDocument/2006/relationships/image" Target="../media/image148.png"/><Relationship Id="rId6" Type="http://schemas.openxmlformats.org/officeDocument/2006/relationships/image" Target="../media/image7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53.png"/><Relationship Id="rId4" Type="http://schemas.openxmlformats.org/officeDocument/2006/relationships/image" Target="../media/image145.png"/><Relationship Id="rId5" Type="http://schemas.openxmlformats.org/officeDocument/2006/relationships/image" Target="../media/image148.png"/><Relationship Id="rId6" Type="http://schemas.openxmlformats.org/officeDocument/2006/relationships/image" Target="../media/image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71.png"/><Relationship Id="rId4" Type="http://schemas.openxmlformats.org/officeDocument/2006/relationships/hyperlink" Target="https://arxiv.org/abs/1706.06566" TargetMode="External"/><Relationship Id="rId9" Type="http://schemas.openxmlformats.org/officeDocument/2006/relationships/image" Target="../media/image155.png"/><Relationship Id="rId5" Type="http://schemas.openxmlformats.org/officeDocument/2006/relationships/image" Target="../media/image66.png"/><Relationship Id="rId6" Type="http://schemas.openxmlformats.org/officeDocument/2006/relationships/image" Target="../media/image68.png"/><Relationship Id="rId7" Type="http://schemas.openxmlformats.org/officeDocument/2006/relationships/image" Target="../media/image161.png"/><Relationship Id="rId8" Type="http://schemas.openxmlformats.org/officeDocument/2006/relationships/image" Target="../media/image157.png"/><Relationship Id="rId10" Type="http://schemas.openxmlformats.org/officeDocument/2006/relationships/image" Target="../media/image16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60.png"/><Relationship Id="rId4" Type="http://schemas.openxmlformats.org/officeDocument/2006/relationships/hyperlink" Target="https://arxiv.org/abs/1706.06562"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hyperlink" Target="https://arxiv.org/abs/1706.06562"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66.png"/><Relationship Id="rId4" Type="http://schemas.openxmlformats.org/officeDocument/2006/relationships/hyperlink" Target="https://arxiv.org/abs/1706.06570"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56.png"/><Relationship Id="rId4" Type="http://schemas.openxmlformats.org/officeDocument/2006/relationships/image" Target="../media/image167.png"/><Relationship Id="rId5" Type="http://schemas.openxmlformats.org/officeDocument/2006/relationships/image" Target="../media/image1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58.png"/><Relationship Id="rId4" Type="http://schemas.openxmlformats.org/officeDocument/2006/relationships/image" Target="../media/image165.png"/><Relationship Id="rId5" Type="http://schemas.openxmlformats.org/officeDocument/2006/relationships/image" Target="../media/image1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158.png"/><Relationship Id="rId4" Type="http://schemas.openxmlformats.org/officeDocument/2006/relationships/image" Target="../media/image165.png"/><Relationship Id="rId5"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descr="Sign_ 1.jpg" id="215" name="Shape 215"/>
          <p:cNvPicPr preferRelativeResize="0"/>
          <p:nvPr/>
        </p:nvPicPr>
        <p:blipFill rotWithShape="1">
          <a:blip r:embed="rId3">
            <a:alphaModFix/>
          </a:blip>
          <a:srcRect b="31249" l="0" r="0" t="31253"/>
          <a:stretch/>
        </p:blipFill>
        <p:spPr>
          <a:xfrm>
            <a:off x="0" y="-1"/>
            <a:ext cx="9143999" cy="5143500"/>
          </a:xfrm>
          <a:prstGeom prst="rect">
            <a:avLst/>
          </a:prstGeom>
          <a:noFill/>
          <a:ln>
            <a:noFill/>
          </a:ln>
        </p:spPr>
      </p:pic>
      <p:sp>
        <p:nvSpPr>
          <p:cNvPr id="216" name="Shape 216"/>
          <p:cNvSpPr/>
          <p:nvPr/>
        </p:nvSpPr>
        <p:spPr>
          <a:xfrm>
            <a:off x="0" y="3352800"/>
            <a:ext cx="9144000" cy="133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Exo"/>
              <a:buNone/>
            </a:pPr>
            <a:r>
              <a:rPr lang="en" sz="1800">
                <a:solidFill>
                  <a:schemeClr val="dk1"/>
                </a:solidFill>
                <a:latin typeface="Exo"/>
                <a:ea typeface="Exo"/>
                <a:cs typeface="Exo"/>
                <a:sym typeface="Exo"/>
              </a:rPr>
              <a:t>Quantum Cloud Computing</a:t>
            </a:r>
            <a:endParaRPr sz="1800">
              <a:solidFill>
                <a:schemeClr val="dk1"/>
              </a:solidFill>
              <a:latin typeface="Exo"/>
              <a:ea typeface="Exo"/>
              <a:cs typeface="Exo"/>
              <a:sym typeface="Exo"/>
            </a:endParaRPr>
          </a:p>
          <a:p>
            <a:pPr indent="0" lvl="0" marL="0" rtl="0" algn="ctr">
              <a:spcBef>
                <a:spcPts val="0"/>
              </a:spcBef>
              <a:spcAft>
                <a:spcPts val="0"/>
              </a:spcAft>
              <a:buClr>
                <a:schemeClr val="lt1"/>
              </a:buClr>
              <a:buFont typeface="Exo"/>
              <a:buNone/>
            </a:pPr>
            <a:r>
              <a:rPr lang="en">
                <a:solidFill>
                  <a:schemeClr val="dk1"/>
                </a:solidFill>
                <a:latin typeface="Exo"/>
                <a:ea typeface="Exo"/>
                <a:cs typeface="Exo"/>
                <a:sym typeface="Exo"/>
              </a:rPr>
              <a:t>Johannes Otterbach</a:t>
            </a:r>
            <a:endParaRPr>
              <a:solidFill>
                <a:schemeClr val="dk1"/>
              </a:solidFill>
              <a:latin typeface="Exo"/>
              <a:ea typeface="Exo"/>
              <a:cs typeface="Exo"/>
              <a:sym typeface="Exo"/>
            </a:endParaRPr>
          </a:p>
          <a:p>
            <a:pPr indent="0" lvl="0" marL="0" rtl="0" algn="ctr">
              <a:spcBef>
                <a:spcPts val="0"/>
              </a:spcBef>
              <a:spcAft>
                <a:spcPts val="0"/>
              </a:spcAft>
              <a:buClr>
                <a:schemeClr val="lt1"/>
              </a:buClr>
              <a:buFont typeface="Exo"/>
              <a:buNone/>
            </a:pPr>
            <a:r>
              <a:t/>
            </a:r>
            <a:endParaRPr>
              <a:solidFill>
                <a:schemeClr val="dk1"/>
              </a:solidFill>
              <a:latin typeface="Exo"/>
              <a:ea typeface="Exo"/>
              <a:cs typeface="Exo"/>
              <a:sym typeface="Exo"/>
            </a:endParaRPr>
          </a:p>
          <a:p>
            <a:pPr indent="0" lvl="0" marL="0" rtl="0" algn="ctr">
              <a:spcBef>
                <a:spcPts val="0"/>
              </a:spcBef>
              <a:spcAft>
                <a:spcPts val="0"/>
              </a:spcAft>
              <a:buClr>
                <a:schemeClr val="lt1"/>
              </a:buClr>
              <a:buFont typeface="Exo"/>
              <a:buNone/>
            </a:pPr>
            <a:r>
              <a:rPr lang="en">
                <a:solidFill>
                  <a:schemeClr val="dk1"/>
                </a:solidFill>
                <a:latin typeface="Exo"/>
                <a:ea typeface="Exo"/>
                <a:cs typeface="Exo"/>
                <a:sym typeface="Exo"/>
              </a:rPr>
              <a:t>TU Kaiserslautern</a:t>
            </a:r>
            <a:endParaRPr>
              <a:solidFill>
                <a:schemeClr val="dk1"/>
              </a:solidFill>
              <a:latin typeface="Exo"/>
              <a:ea typeface="Exo"/>
              <a:cs typeface="Exo"/>
              <a:sym typeface="Exo"/>
            </a:endParaRPr>
          </a:p>
          <a:p>
            <a:pPr indent="0" lvl="0" marL="0" rtl="0" algn="ctr">
              <a:spcBef>
                <a:spcPts val="0"/>
              </a:spcBef>
              <a:spcAft>
                <a:spcPts val="0"/>
              </a:spcAft>
              <a:buClr>
                <a:schemeClr val="lt1"/>
              </a:buClr>
              <a:buFont typeface="Exo"/>
              <a:buNone/>
            </a:pPr>
            <a:r>
              <a:rPr lang="en">
                <a:solidFill>
                  <a:schemeClr val="dk1"/>
                </a:solidFill>
                <a:latin typeface="Exo"/>
                <a:ea typeface="Exo"/>
                <a:cs typeface="Exo"/>
                <a:sym typeface="Exo"/>
              </a:rPr>
              <a:t>January 22, 2018</a:t>
            </a:r>
            <a:endParaRPr>
              <a:solidFill>
                <a:schemeClr val="dk1"/>
              </a:solidFill>
              <a:latin typeface="Exo"/>
              <a:ea typeface="Exo"/>
              <a:cs typeface="Exo"/>
              <a:sym typeface="Ex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nvSpPr>
        <p:spPr>
          <a:xfrm>
            <a:off x="397225" y="4550775"/>
            <a:ext cx="5443800" cy="4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lt1"/>
                </a:solidFill>
                <a:latin typeface="Exo"/>
                <a:ea typeface="Exo"/>
                <a:cs typeface="Exo"/>
                <a:sym typeface="Exo"/>
              </a:rPr>
              <a:t>Superconducting quantum processors</a:t>
            </a:r>
            <a:endParaRPr sz="1800">
              <a:solidFill>
                <a:schemeClr val="lt1"/>
              </a:solidFill>
              <a:latin typeface="Exo"/>
              <a:ea typeface="Exo"/>
              <a:cs typeface="Exo"/>
              <a:sym typeface="Exo"/>
            </a:endParaRPr>
          </a:p>
        </p:txBody>
      </p:sp>
      <p:pic>
        <p:nvPicPr>
          <p:cNvPr id="307" name="Shape 307"/>
          <p:cNvPicPr preferRelativeResize="0"/>
          <p:nvPr/>
        </p:nvPicPr>
        <p:blipFill rotWithShape="1">
          <a:blip r:embed="rId3">
            <a:alphaModFix/>
          </a:blip>
          <a:srcRect b="0" l="23262" r="31664" t="0"/>
          <a:stretch/>
        </p:blipFill>
        <p:spPr>
          <a:xfrm>
            <a:off x="5666500" y="0"/>
            <a:ext cx="3477501" cy="5143500"/>
          </a:xfrm>
          <a:prstGeom prst="rect">
            <a:avLst/>
          </a:prstGeom>
          <a:noFill/>
          <a:ln>
            <a:noFill/>
          </a:ln>
        </p:spPr>
      </p:pic>
      <p:pic>
        <p:nvPicPr>
          <p:cNvPr id="308" name="Shape 308"/>
          <p:cNvPicPr preferRelativeResize="0"/>
          <p:nvPr/>
        </p:nvPicPr>
        <p:blipFill rotWithShape="1">
          <a:blip r:embed="rId4">
            <a:alphaModFix/>
          </a:blip>
          <a:srcRect b="0" l="26189" r="4269" t="0"/>
          <a:stretch/>
        </p:blipFill>
        <p:spPr>
          <a:xfrm>
            <a:off x="0" y="0"/>
            <a:ext cx="5376275" cy="5153924"/>
          </a:xfrm>
          <a:prstGeom prst="rect">
            <a:avLst/>
          </a:prstGeom>
          <a:noFill/>
          <a:ln>
            <a:noFill/>
          </a:ln>
        </p:spPr>
      </p:pic>
      <p:pic>
        <p:nvPicPr>
          <p:cNvPr id="309" name="Shape 309"/>
          <p:cNvPicPr preferRelativeResize="0"/>
          <p:nvPr/>
        </p:nvPicPr>
        <p:blipFill rotWithShape="1">
          <a:blip r:embed="rId5">
            <a:alphaModFix/>
          </a:blip>
          <a:srcRect b="0" l="14079" r="3049" t="0"/>
          <a:stretch/>
        </p:blipFill>
        <p:spPr>
          <a:xfrm>
            <a:off x="3152937" y="0"/>
            <a:ext cx="2838125" cy="5143500"/>
          </a:xfrm>
          <a:prstGeom prst="rect">
            <a:avLst/>
          </a:prstGeom>
          <a:noFill/>
          <a:ln>
            <a:noFill/>
          </a:ln>
        </p:spPr>
      </p:pic>
      <p:sp>
        <p:nvSpPr>
          <p:cNvPr id="310" name="Shape 310"/>
          <p:cNvSpPr/>
          <p:nvPr/>
        </p:nvSpPr>
        <p:spPr>
          <a:xfrm>
            <a:off x="3080375" y="3875"/>
            <a:ext cx="145200" cy="51540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a:off x="5896550" y="-5250"/>
            <a:ext cx="145200" cy="5154000"/>
          </a:xfrm>
          <a:prstGeom prst="rect">
            <a:avLst/>
          </a:prstGeom>
          <a:solidFill>
            <a:srgbClr val="00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12" name="Shape 312"/>
          <p:cNvSpPr/>
          <p:nvPr/>
        </p:nvSpPr>
        <p:spPr>
          <a:xfrm>
            <a:off x="0" y="4721975"/>
            <a:ext cx="9144000" cy="435900"/>
          </a:xfrm>
          <a:prstGeom prst="rect">
            <a:avLst/>
          </a:prstGeom>
          <a:solidFill>
            <a:srgbClr val="4E4E4E">
              <a:alpha val="853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txBox="1"/>
          <p:nvPr/>
        </p:nvSpPr>
        <p:spPr>
          <a:xfrm>
            <a:off x="1036500" y="4702550"/>
            <a:ext cx="1443300" cy="4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latin typeface="Exo"/>
                <a:ea typeface="Exo"/>
                <a:cs typeface="Exo"/>
                <a:sym typeface="Exo"/>
              </a:rPr>
              <a:t>&gt; Packaging</a:t>
            </a:r>
            <a:endParaRPr>
              <a:solidFill>
                <a:schemeClr val="lt1"/>
              </a:solidFill>
              <a:latin typeface="Exo"/>
              <a:ea typeface="Exo"/>
              <a:cs typeface="Exo"/>
              <a:sym typeface="Exo"/>
            </a:endParaRPr>
          </a:p>
        </p:txBody>
      </p:sp>
      <p:sp>
        <p:nvSpPr>
          <p:cNvPr id="314" name="Shape 314"/>
          <p:cNvSpPr txBox="1"/>
          <p:nvPr/>
        </p:nvSpPr>
        <p:spPr>
          <a:xfrm>
            <a:off x="3979925" y="4702550"/>
            <a:ext cx="1163700" cy="4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latin typeface="Exo"/>
                <a:ea typeface="Exo"/>
                <a:cs typeface="Exo"/>
                <a:sym typeface="Exo"/>
              </a:rPr>
              <a:t>&gt; Cooling</a:t>
            </a:r>
            <a:endParaRPr>
              <a:solidFill>
                <a:schemeClr val="lt1"/>
              </a:solidFill>
              <a:latin typeface="Exo"/>
              <a:ea typeface="Exo"/>
              <a:cs typeface="Exo"/>
              <a:sym typeface="Exo"/>
            </a:endParaRPr>
          </a:p>
        </p:txBody>
      </p:sp>
      <p:sp>
        <p:nvSpPr>
          <p:cNvPr id="315" name="Shape 315"/>
          <p:cNvSpPr txBox="1"/>
          <p:nvPr/>
        </p:nvSpPr>
        <p:spPr>
          <a:xfrm>
            <a:off x="6393150" y="4702550"/>
            <a:ext cx="2416800" cy="4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latin typeface="Exo"/>
                <a:ea typeface="Exo"/>
                <a:cs typeface="Exo"/>
                <a:sym typeface="Exo"/>
              </a:rPr>
              <a:t>&gt; Control Electronics</a:t>
            </a:r>
            <a:endParaRPr>
              <a:solidFill>
                <a:schemeClr val="lt1"/>
              </a:solidFill>
              <a:latin typeface="Exo"/>
              <a:ea typeface="Exo"/>
              <a:cs typeface="Exo"/>
              <a:sym typeface="Ex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Shape 1715"/>
          <p:cNvSpPr/>
          <p:nvPr/>
        </p:nvSpPr>
        <p:spPr>
          <a:xfrm>
            <a:off x="326350" y="0"/>
            <a:ext cx="54315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What is a quantum computer?</a:t>
            </a:r>
            <a:endParaRPr sz="1800"/>
          </a:p>
        </p:txBody>
      </p:sp>
      <p:sp>
        <p:nvSpPr>
          <p:cNvPr id="1716" name="Shape 1716"/>
          <p:cNvSpPr txBox="1"/>
          <p:nvPr/>
        </p:nvSpPr>
        <p:spPr>
          <a:xfrm>
            <a:off x="283650" y="1071475"/>
            <a:ext cx="7708200" cy="3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rPr lang="en" sz="1600">
                <a:solidFill>
                  <a:srgbClr val="48737F"/>
                </a:solidFill>
                <a:latin typeface="Exo"/>
                <a:ea typeface="Exo"/>
                <a:cs typeface="Exo"/>
                <a:sym typeface="Exo"/>
              </a:rPr>
              <a:t>Machine that natively executes </a:t>
            </a:r>
            <a:r>
              <a:rPr lang="en" sz="1600">
                <a:solidFill>
                  <a:schemeClr val="dk2"/>
                </a:solidFill>
                <a:latin typeface="Exo"/>
                <a:ea typeface="Exo"/>
                <a:cs typeface="Exo"/>
                <a:sym typeface="Exo"/>
              </a:rPr>
              <a:t>unitary operations</a:t>
            </a:r>
            <a:r>
              <a:rPr lang="en" sz="1600">
                <a:solidFill>
                  <a:srgbClr val="48737F"/>
                </a:solidFill>
                <a:latin typeface="Exo"/>
                <a:ea typeface="Exo"/>
                <a:cs typeface="Exo"/>
                <a:sym typeface="Exo"/>
              </a:rPr>
              <a:t> on quantum systems</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Generalizes universal classical computer</a:t>
            </a:r>
            <a:endParaRPr sz="1600">
              <a:solidFill>
                <a:srgbClr val="48737F"/>
              </a:solidFill>
              <a:latin typeface="Exo"/>
              <a:ea typeface="Exo"/>
              <a:cs typeface="Exo"/>
              <a:sym typeface="Exo"/>
            </a:endParaRPr>
          </a:p>
          <a:p>
            <a:pPr indent="-330200" lvl="0" marL="457200" rtl="0">
              <a:lnSpc>
                <a:spcPct val="120000"/>
              </a:lnSpc>
              <a:spcBef>
                <a:spcPts val="0"/>
              </a:spcBef>
              <a:spcAft>
                <a:spcPts val="0"/>
              </a:spcAft>
              <a:buClr>
                <a:srgbClr val="48737F"/>
              </a:buClr>
              <a:buSzPts val="1600"/>
              <a:buFont typeface="Exo"/>
              <a:buChar char="●"/>
            </a:pPr>
            <a:r>
              <a:rPr lang="en" sz="1600">
                <a:solidFill>
                  <a:schemeClr val="dk2"/>
                </a:solidFill>
                <a:latin typeface="Exo"/>
                <a:ea typeface="Exo"/>
                <a:cs typeface="Exo"/>
                <a:sym typeface="Exo"/>
              </a:rPr>
              <a:t>Benefits from inherent size of Hilbert spaces</a:t>
            </a:r>
            <a:endParaRPr sz="1600">
              <a:solidFill>
                <a:schemeClr val="dk2"/>
              </a:solidFill>
              <a:latin typeface="Exo"/>
              <a:ea typeface="Exo"/>
              <a:cs typeface="Exo"/>
              <a:sym typeface="Exo"/>
            </a:endParaRPr>
          </a:p>
          <a:p>
            <a:pPr indent="-330200" lvl="0" marL="457200" rtl="0">
              <a:lnSpc>
                <a:spcPct val="120000"/>
              </a:lnSpc>
              <a:spcBef>
                <a:spcPts val="0"/>
              </a:spcBef>
              <a:spcAft>
                <a:spcPts val="0"/>
              </a:spcAft>
              <a:buClr>
                <a:schemeClr val="dk2"/>
              </a:buClr>
              <a:buSzPts val="1600"/>
              <a:buFont typeface="Exo"/>
              <a:buChar char="●"/>
            </a:pPr>
            <a:r>
              <a:rPr lang="en" sz="1600">
                <a:solidFill>
                  <a:schemeClr val="dk2"/>
                </a:solidFill>
                <a:latin typeface="Exo"/>
                <a:ea typeface="Exo"/>
                <a:cs typeface="Exo"/>
                <a:sym typeface="Exo"/>
              </a:rPr>
              <a:t>Better performance on notable hard problems</a:t>
            </a:r>
            <a:endParaRPr sz="1600">
              <a:solidFill>
                <a:schemeClr val="dk2"/>
              </a:solidFill>
              <a:latin typeface="Exo"/>
              <a:ea typeface="Exo"/>
              <a:cs typeface="Exo"/>
              <a:sym typeface="Exo"/>
            </a:endParaRPr>
          </a:p>
          <a:p>
            <a:pPr indent="0" lvl="0" marL="0" marR="0" rtl="0" algn="l">
              <a:lnSpc>
                <a:spcPct val="120000"/>
              </a:lnSpc>
              <a:spcBef>
                <a:spcPts val="0"/>
              </a:spcBef>
              <a:spcAft>
                <a:spcPts val="0"/>
              </a:spcAft>
              <a:buClr>
                <a:srgbClr val="48737F"/>
              </a:buClr>
              <a:buFont typeface="Exo"/>
              <a:buNone/>
            </a:pPr>
            <a:r>
              <a:t/>
            </a:r>
            <a:endParaRPr sz="1600">
              <a:solidFill>
                <a:srgbClr val="48737F"/>
              </a:solidFill>
              <a:latin typeface="Exo"/>
              <a:ea typeface="Exo"/>
              <a:cs typeface="Exo"/>
              <a:sym typeface="Exo"/>
            </a:endParaRPr>
          </a:p>
          <a:p>
            <a:pPr indent="0" lvl="0" marL="0" marR="0" rtl="0" algn="l">
              <a:lnSpc>
                <a:spcPct val="120000"/>
              </a:lnSpc>
              <a:spcBef>
                <a:spcPts val="0"/>
              </a:spcBef>
              <a:spcAft>
                <a:spcPts val="0"/>
              </a:spcAft>
              <a:buClr>
                <a:srgbClr val="48737F"/>
              </a:buClr>
              <a:buFont typeface="Exo"/>
              <a:buNone/>
            </a:pPr>
            <a:r>
              <a:rPr lang="en" sz="1600">
                <a:solidFill>
                  <a:srgbClr val="48737F"/>
                </a:solidFill>
                <a:latin typeface="Exo"/>
                <a:ea typeface="Exo"/>
                <a:cs typeface="Exo"/>
                <a:sym typeface="Exo"/>
              </a:rPr>
              <a:t>+1 qubit = 2x compute or memory</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Addressable problem size</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Energy efficiency</a:t>
            </a:r>
            <a:endParaRPr sz="1600">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sz="1600">
              <a:solidFill>
                <a:srgbClr val="48737F"/>
              </a:solidFill>
              <a:latin typeface="Exo"/>
              <a:ea typeface="Exo"/>
              <a:cs typeface="Exo"/>
              <a:sym typeface="Exo"/>
            </a:endParaRPr>
          </a:p>
          <a:p>
            <a:pPr indent="0" lvl="0" marL="0" marR="0" rtl="0" algn="l">
              <a:lnSpc>
                <a:spcPct val="120000"/>
              </a:lnSpc>
              <a:spcBef>
                <a:spcPts val="0"/>
              </a:spcBef>
              <a:spcAft>
                <a:spcPts val="0"/>
              </a:spcAft>
              <a:buNone/>
            </a:pPr>
            <a:r>
              <a:rPr lang="en" sz="1600">
                <a:solidFill>
                  <a:srgbClr val="48737F"/>
                </a:solidFill>
                <a:latin typeface="Exo"/>
                <a:ea typeface="Exo"/>
                <a:cs typeface="Exo"/>
                <a:sym typeface="Exo"/>
              </a:rPr>
              <a:t>Interesting properties</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Fully reversible</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No copying an arbitrary state</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Non-deterministic state readout</a:t>
            </a:r>
            <a:endParaRPr sz="1600">
              <a:solidFill>
                <a:srgbClr val="48737F"/>
              </a:solidFill>
              <a:latin typeface="Exo"/>
              <a:ea typeface="Exo"/>
              <a:cs typeface="Exo"/>
              <a:sym typeface="Exo"/>
            </a:endParaRPr>
          </a:p>
        </p:txBody>
      </p:sp>
      <p:grpSp>
        <p:nvGrpSpPr>
          <p:cNvPr id="1717" name="Shape 1717"/>
          <p:cNvGrpSpPr/>
          <p:nvPr/>
        </p:nvGrpSpPr>
        <p:grpSpPr>
          <a:xfrm>
            <a:off x="5220238" y="1632000"/>
            <a:ext cx="3923760" cy="3426825"/>
            <a:chOff x="5220238" y="1632000"/>
            <a:chExt cx="3923760" cy="3426825"/>
          </a:xfrm>
        </p:grpSpPr>
        <p:sp>
          <p:nvSpPr>
            <p:cNvPr id="1718" name="Shape 1718"/>
            <p:cNvSpPr txBox="1"/>
            <p:nvPr/>
          </p:nvSpPr>
          <p:spPr>
            <a:xfrm>
              <a:off x="5958000" y="1782000"/>
              <a:ext cx="2826000" cy="2772000"/>
            </a:xfrm>
            <a:prstGeom prst="rect">
              <a:avLst/>
            </a:prstGeom>
            <a:noFill/>
            <a:ln cap="flat" cmpd="sng" w="9525">
              <a:solidFill>
                <a:schemeClr val="dk1"/>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719" name="Shape 1719"/>
            <p:cNvPicPr preferRelativeResize="0"/>
            <p:nvPr/>
          </p:nvPicPr>
          <p:blipFill>
            <a:blip r:embed="rId3">
              <a:alphaModFix/>
            </a:blip>
            <a:stretch>
              <a:fillRect/>
            </a:stretch>
          </p:blipFill>
          <p:spPr>
            <a:xfrm>
              <a:off x="7542000" y="2263150"/>
              <a:ext cx="1044000" cy="2128350"/>
            </a:xfrm>
            <a:prstGeom prst="rect">
              <a:avLst/>
            </a:prstGeom>
            <a:noFill/>
            <a:ln>
              <a:noFill/>
            </a:ln>
          </p:spPr>
        </p:pic>
        <p:sp>
          <p:nvSpPr>
            <p:cNvPr id="1720" name="Shape 1720"/>
            <p:cNvSpPr txBox="1"/>
            <p:nvPr/>
          </p:nvSpPr>
          <p:spPr>
            <a:xfrm>
              <a:off x="6956998" y="1632000"/>
              <a:ext cx="2187000" cy="720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Quantum state</a:t>
              </a:r>
              <a:endParaRPr sz="1200">
                <a:solidFill>
                  <a:schemeClr val="dk2"/>
                </a:solidFill>
                <a:latin typeface="Exo"/>
                <a:ea typeface="Exo"/>
                <a:cs typeface="Exo"/>
                <a:sym typeface="Exo"/>
              </a:endParaRPr>
            </a:p>
          </p:txBody>
        </p:sp>
        <p:sp>
          <p:nvSpPr>
            <p:cNvPr id="1721" name="Shape 1721"/>
            <p:cNvSpPr txBox="1"/>
            <p:nvPr/>
          </p:nvSpPr>
          <p:spPr>
            <a:xfrm>
              <a:off x="5562000" y="1632000"/>
              <a:ext cx="1948200" cy="720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Classical state</a:t>
              </a:r>
              <a:endParaRPr sz="1200">
                <a:solidFill>
                  <a:schemeClr val="dk2"/>
                </a:solidFill>
                <a:latin typeface="Exo"/>
                <a:ea typeface="Exo"/>
                <a:cs typeface="Exo"/>
                <a:sym typeface="Exo"/>
              </a:endParaRPr>
            </a:p>
          </p:txBody>
        </p:sp>
        <p:pic>
          <p:nvPicPr>
            <p:cNvPr id="1722" name="Shape 1722"/>
            <p:cNvPicPr preferRelativeResize="0"/>
            <p:nvPr/>
          </p:nvPicPr>
          <p:blipFill>
            <a:blip r:embed="rId4">
              <a:alphaModFix/>
            </a:blip>
            <a:stretch>
              <a:fillRect/>
            </a:stretch>
          </p:blipFill>
          <p:spPr>
            <a:xfrm>
              <a:off x="6443650" y="2267950"/>
              <a:ext cx="427550" cy="265175"/>
            </a:xfrm>
            <a:prstGeom prst="rect">
              <a:avLst/>
            </a:prstGeom>
            <a:noFill/>
            <a:ln>
              <a:noFill/>
            </a:ln>
          </p:spPr>
        </p:pic>
        <p:pic>
          <p:nvPicPr>
            <p:cNvPr id="1723" name="Shape 1723"/>
            <p:cNvPicPr preferRelativeResize="0"/>
            <p:nvPr/>
          </p:nvPicPr>
          <p:blipFill>
            <a:blip r:embed="rId5">
              <a:alphaModFix/>
            </a:blip>
            <a:stretch>
              <a:fillRect/>
            </a:stretch>
          </p:blipFill>
          <p:spPr>
            <a:xfrm>
              <a:off x="5220238" y="4648725"/>
              <a:ext cx="3322862" cy="410100"/>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7" name="Shape 1727"/>
        <p:cNvGrpSpPr/>
        <p:nvPr/>
      </p:nvGrpSpPr>
      <p:grpSpPr>
        <a:xfrm>
          <a:off x="0" y="0"/>
          <a:ext cx="0" cy="0"/>
          <a:chOff x="0" y="0"/>
          <a:chExt cx="0" cy="0"/>
        </a:xfrm>
      </p:grpSpPr>
      <p:sp>
        <p:nvSpPr>
          <p:cNvPr id="1728" name="Shape 1728"/>
          <p:cNvSpPr/>
          <p:nvPr/>
        </p:nvSpPr>
        <p:spPr>
          <a:xfrm>
            <a:off x="326350" y="0"/>
            <a:ext cx="54315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One-qubit quantum state</a:t>
            </a:r>
            <a:endParaRPr sz="1800"/>
          </a:p>
        </p:txBody>
      </p:sp>
      <p:sp>
        <p:nvSpPr>
          <p:cNvPr id="1729" name="Shape 1729"/>
          <p:cNvSpPr txBox="1"/>
          <p:nvPr/>
        </p:nvSpPr>
        <p:spPr>
          <a:xfrm>
            <a:off x="274650" y="873000"/>
            <a:ext cx="7051200" cy="4086000"/>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None/>
            </a:pPr>
            <a:r>
              <a:rPr lang="en" sz="1600">
                <a:solidFill>
                  <a:srgbClr val="48737F"/>
                </a:solidFill>
                <a:latin typeface="Exo"/>
                <a:ea typeface="Exo"/>
                <a:cs typeface="Exo"/>
                <a:sym typeface="Exo"/>
              </a:rPr>
              <a:t>Lives on the surface of the </a:t>
            </a:r>
            <a:r>
              <a:rPr lang="en" sz="1600" u="sng">
                <a:solidFill>
                  <a:srgbClr val="48737F"/>
                </a:solidFill>
                <a:latin typeface="Exo"/>
                <a:ea typeface="Exo"/>
                <a:cs typeface="Exo"/>
                <a:sym typeface="Exo"/>
              </a:rPr>
              <a:t>Bloch sphere</a:t>
            </a:r>
            <a:endParaRPr sz="1600" u="sng">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sz="1600">
              <a:solidFill>
                <a:srgbClr val="48737F"/>
              </a:solidFill>
              <a:latin typeface="Exo"/>
              <a:ea typeface="Exo"/>
              <a:cs typeface="Exo"/>
              <a:sym typeface="Exo"/>
            </a:endParaRPr>
          </a:p>
        </p:txBody>
      </p:sp>
      <p:pic>
        <p:nvPicPr>
          <p:cNvPr id="1730" name="Shape 1730"/>
          <p:cNvPicPr preferRelativeResize="0"/>
          <p:nvPr/>
        </p:nvPicPr>
        <p:blipFill>
          <a:blip r:embed="rId3">
            <a:alphaModFix/>
          </a:blip>
          <a:stretch>
            <a:fillRect/>
          </a:stretch>
        </p:blipFill>
        <p:spPr>
          <a:xfrm>
            <a:off x="3135563" y="1315738"/>
            <a:ext cx="2581275" cy="2943225"/>
          </a:xfrm>
          <a:prstGeom prst="rect">
            <a:avLst/>
          </a:prstGeom>
          <a:noFill/>
          <a:ln>
            <a:noFill/>
          </a:ln>
        </p:spPr>
      </p:pic>
      <p:pic>
        <p:nvPicPr>
          <p:cNvPr id="1731" name="Shape 1731"/>
          <p:cNvPicPr preferRelativeResize="0"/>
          <p:nvPr/>
        </p:nvPicPr>
        <p:blipFill>
          <a:blip r:embed="rId4">
            <a:alphaModFix/>
          </a:blip>
          <a:stretch>
            <a:fillRect/>
          </a:stretch>
        </p:blipFill>
        <p:spPr>
          <a:xfrm>
            <a:off x="1733550" y="4574401"/>
            <a:ext cx="5028949" cy="4595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5" name="Shape 1735"/>
        <p:cNvGrpSpPr/>
        <p:nvPr/>
      </p:nvGrpSpPr>
      <p:grpSpPr>
        <a:xfrm>
          <a:off x="0" y="0"/>
          <a:ext cx="0" cy="0"/>
          <a:chOff x="0" y="0"/>
          <a:chExt cx="0" cy="0"/>
        </a:xfrm>
      </p:grpSpPr>
      <p:pic>
        <p:nvPicPr>
          <p:cNvPr id="1736" name="Shape 1736"/>
          <p:cNvPicPr preferRelativeResize="0"/>
          <p:nvPr/>
        </p:nvPicPr>
        <p:blipFill>
          <a:blip r:embed="rId3">
            <a:alphaModFix/>
          </a:blip>
          <a:stretch>
            <a:fillRect/>
          </a:stretch>
        </p:blipFill>
        <p:spPr>
          <a:xfrm>
            <a:off x="3249863" y="1277638"/>
            <a:ext cx="2581275" cy="2943225"/>
          </a:xfrm>
          <a:prstGeom prst="rect">
            <a:avLst/>
          </a:prstGeom>
          <a:noFill/>
          <a:ln>
            <a:noFill/>
          </a:ln>
        </p:spPr>
      </p:pic>
      <p:sp>
        <p:nvSpPr>
          <p:cNvPr id="1737" name="Shape 1737"/>
          <p:cNvSpPr/>
          <p:nvPr/>
        </p:nvSpPr>
        <p:spPr>
          <a:xfrm>
            <a:off x="326350" y="0"/>
            <a:ext cx="54315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Multi-qubit state</a:t>
            </a:r>
            <a:endParaRPr sz="1800"/>
          </a:p>
        </p:txBody>
      </p:sp>
      <p:pic>
        <p:nvPicPr>
          <p:cNvPr id="1738" name="Shape 1738"/>
          <p:cNvPicPr preferRelativeResize="0"/>
          <p:nvPr/>
        </p:nvPicPr>
        <p:blipFill>
          <a:blip r:embed="rId3">
            <a:alphaModFix/>
          </a:blip>
          <a:stretch>
            <a:fillRect/>
          </a:stretch>
        </p:blipFill>
        <p:spPr>
          <a:xfrm>
            <a:off x="316163" y="1277638"/>
            <a:ext cx="2581275" cy="2943225"/>
          </a:xfrm>
          <a:prstGeom prst="rect">
            <a:avLst/>
          </a:prstGeom>
          <a:noFill/>
          <a:ln>
            <a:noFill/>
          </a:ln>
        </p:spPr>
      </p:pic>
      <p:pic>
        <p:nvPicPr>
          <p:cNvPr id="1739" name="Shape 1739"/>
          <p:cNvPicPr preferRelativeResize="0"/>
          <p:nvPr/>
        </p:nvPicPr>
        <p:blipFill>
          <a:blip r:embed="rId3">
            <a:alphaModFix/>
          </a:blip>
          <a:stretch>
            <a:fillRect/>
          </a:stretch>
        </p:blipFill>
        <p:spPr>
          <a:xfrm>
            <a:off x="6183563" y="1277638"/>
            <a:ext cx="2581275" cy="2943225"/>
          </a:xfrm>
          <a:prstGeom prst="rect">
            <a:avLst/>
          </a:prstGeom>
          <a:noFill/>
          <a:ln>
            <a:noFill/>
          </a:ln>
        </p:spPr>
      </p:pic>
      <p:pic>
        <p:nvPicPr>
          <p:cNvPr id="1740" name="Shape 1740"/>
          <p:cNvPicPr preferRelativeResize="0"/>
          <p:nvPr/>
        </p:nvPicPr>
        <p:blipFill>
          <a:blip r:embed="rId4">
            <a:alphaModFix/>
          </a:blip>
          <a:stretch>
            <a:fillRect/>
          </a:stretch>
        </p:blipFill>
        <p:spPr>
          <a:xfrm>
            <a:off x="2706425" y="2501613"/>
            <a:ext cx="552450" cy="495300"/>
          </a:xfrm>
          <a:prstGeom prst="rect">
            <a:avLst/>
          </a:prstGeom>
          <a:noFill/>
          <a:ln>
            <a:noFill/>
          </a:ln>
        </p:spPr>
      </p:pic>
      <p:pic>
        <p:nvPicPr>
          <p:cNvPr id="1741" name="Shape 1741"/>
          <p:cNvPicPr preferRelativeResize="0"/>
          <p:nvPr/>
        </p:nvPicPr>
        <p:blipFill>
          <a:blip r:embed="rId4">
            <a:alphaModFix/>
          </a:blip>
          <a:stretch>
            <a:fillRect/>
          </a:stretch>
        </p:blipFill>
        <p:spPr>
          <a:xfrm>
            <a:off x="5660225" y="2501613"/>
            <a:ext cx="552450" cy="495300"/>
          </a:xfrm>
          <a:prstGeom prst="rect">
            <a:avLst/>
          </a:prstGeom>
          <a:noFill/>
          <a:ln>
            <a:noFill/>
          </a:ln>
        </p:spPr>
      </p:pic>
      <p:pic>
        <p:nvPicPr>
          <p:cNvPr id="1742" name="Shape 1742"/>
          <p:cNvPicPr preferRelativeResize="0"/>
          <p:nvPr/>
        </p:nvPicPr>
        <p:blipFill>
          <a:blip r:embed="rId5">
            <a:alphaModFix/>
          </a:blip>
          <a:stretch>
            <a:fillRect/>
          </a:stretch>
        </p:blipFill>
        <p:spPr>
          <a:xfrm>
            <a:off x="8344775" y="75000"/>
            <a:ext cx="622225" cy="1268500"/>
          </a:xfrm>
          <a:prstGeom prst="rect">
            <a:avLst/>
          </a:prstGeom>
          <a:noFill/>
          <a:ln>
            <a:noFill/>
          </a:ln>
        </p:spPr>
      </p:pic>
      <p:pic>
        <p:nvPicPr>
          <p:cNvPr id="1743" name="Shape 1743"/>
          <p:cNvPicPr preferRelativeResize="0"/>
          <p:nvPr/>
        </p:nvPicPr>
        <p:blipFill>
          <a:blip r:embed="rId6">
            <a:alphaModFix/>
          </a:blip>
          <a:stretch>
            <a:fillRect/>
          </a:stretch>
        </p:blipFill>
        <p:spPr>
          <a:xfrm>
            <a:off x="7739050" y="609600"/>
            <a:ext cx="552450" cy="250232"/>
          </a:xfrm>
          <a:prstGeom prst="rect">
            <a:avLst/>
          </a:prstGeom>
          <a:noFill/>
          <a:ln>
            <a:noFill/>
          </a:ln>
        </p:spPr>
      </p:pic>
      <p:sp>
        <p:nvSpPr>
          <p:cNvPr id="1744" name="Shape 1744"/>
          <p:cNvSpPr/>
          <p:nvPr/>
        </p:nvSpPr>
        <p:spPr>
          <a:xfrm>
            <a:off x="1656000" y="1876800"/>
            <a:ext cx="369000" cy="2502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5" name="Shape 1745"/>
          <p:cNvSpPr/>
          <p:nvPr/>
        </p:nvSpPr>
        <p:spPr>
          <a:xfrm>
            <a:off x="4625400" y="1885800"/>
            <a:ext cx="369000" cy="2502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6" name="Shape 1746"/>
          <p:cNvSpPr/>
          <p:nvPr/>
        </p:nvSpPr>
        <p:spPr>
          <a:xfrm>
            <a:off x="7522800" y="1894800"/>
            <a:ext cx="369000" cy="2502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747" name="Shape 1747"/>
          <p:cNvGrpSpPr/>
          <p:nvPr/>
        </p:nvGrpSpPr>
        <p:grpSpPr>
          <a:xfrm>
            <a:off x="274650" y="856200"/>
            <a:ext cx="7656300" cy="473100"/>
            <a:chOff x="274650" y="856200"/>
            <a:chExt cx="7656300" cy="473100"/>
          </a:xfrm>
        </p:grpSpPr>
        <p:sp>
          <p:nvSpPr>
            <p:cNvPr id="1748" name="Shape 1748"/>
            <p:cNvSpPr txBox="1"/>
            <p:nvPr/>
          </p:nvSpPr>
          <p:spPr>
            <a:xfrm>
              <a:off x="274650" y="873000"/>
              <a:ext cx="7656300" cy="456300"/>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None/>
              </a:pPr>
              <a:r>
                <a:rPr lang="en" sz="1600">
                  <a:solidFill>
                    <a:srgbClr val="48737F"/>
                  </a:solidFill>
                  <a:latin typeface="Exo"/>
                  <a:ea typeface="Exo"/>
                  <a:cs typeface="Exo"/>
                  <a:sym typeface="Exo"/>
                </a:rPr>
                <a:t>Arbitrary</a:t>
              </a:r>
              <a:r>
                <a:rPr lang="en" sz="1600">
                  <a:solidFill>
                    <a:srgbClr val="48737F"/>
                  </a:solidFill>
                  <a:latin typeface="Exo"/>
                  <a:ea typeface="Exo"/>
                  <a:cs typeface="Exo"/>
                  <a:sym typeface="Exo"/>
                </a:rPr>
                <a:t> state</a:t>
              </a:r>
              <a:endParaRPr sz="1600">
                <a:solidFill>
                  <a:srgbClr val="48737F"/>
                </a:solidFill>
                <a:latin typeface="Exo"/>
                <a:ea typeface="Exo"/>
                <a:cs typeface="Exo"/>
                <a:sym typeface="Exo"/>
              </a:endParaRPr>
            </a:p>
            <a:p>
              <a:pPr indent="0" lvl="0" marL="0" marR="0" rtl="0" algn="ctr">
                <a:lnSpc>
                  <a:spcPct val="120000"/>
                </a:lnSpc>
                <a:spcBef>
                  <a:spcPts val="0"/>
                </a:spcBef>
                <a:spcAft>
                  <a:spcPts val="0"/>
                </a:spcAft>
                <a:buNone/>
              </a:pPr>
              <a:r>
                <a:t/>
              </a:r>
              <a:endParaRPr sz="1600">
                <a:solidFill>
                  <a:srgbClr val="48737F"/>
                </a:solidFill>
                <a:latin typeface="Exo"/>
                <a:ea typeface="Exo"/>
                <a:cs typeface="Exo"/>
                <a:sym typeface="Exo"/>
              </a:endParaRPr>
            </a:p>
          </p:txBody>
        </p:sp>
        <p:pic>
          <p:nvPicPr>
            <p:cNvPr id="1749" name="Shape 1749"/>
            <p:cNvPicPr preferRelativeResize="0"/>
            <p:nvPr/>
          </p:nvPicPr>
          <p:blipFill>
            <a:blip r:embed="rId7">
              <a:alphaModFix/>
            </a:blip>
            <a:stretch>
              <a:fillRect/>
            </a:stretch>
          </p:blipFill>
          <p:spPr>
            <a:xfrm>
              <a:off x="4838230" y="856200"/>
              <a:ext cx="499470" cy="410100"/>
            </a:xfrm>
            <a:prstGeom prst="rect">
              <a:avLst/>
            </a:prstGeom>
            <a:noFill/>
            <a:ln>
              <a:noFill/>
            </a:ln>
          </p:spPr>
        </p:pic>
      </p:grpSp>
      <p:sp>
        <p:nvSpPr>
          <p:cNvPr id="1750" name="Shape 1750"/>
          <p:cNvSpPr txBox="1"/>
          <p:nvPr/>
        </p:nvSpPr>
        <p:spPr>
          <a:xfrm>
            <a:off x="1227450" y="4491225"/>
            <a:ext cx="6286500" cy="456300"/>
          </a:xfrm>
          <a:prstGeom prst="rect">
            <a:avLst/>
          </a:prstGeom>
          <a:noFill/>
          <a:ln>
            <a:noFill/>
          </a:ln>
        </p:spPr>
        <p:txBody>
          <a:bodyPr anchorCtr="0" anchor="ctr" bIns="45700" lIns="91425" spcFirstLastPara="1" rIns="91425" wrap="square" tIns="45700">
            <a:noAutofit/>
          </a:bodyPr>
          <a:lstStyle/>
          <a:p>
            <a:pPr indent="0" lvl="0" marL="0" rtl="0" algn="ctr">
              <a:lnSpc>
                <a:spcPct val="120000"/>
              </a:lnSpc>
              <a:spcBef>
                <a:spcPts val="0"/>
              </a:spcBef>
              <a:spcAft>
                <a:spcPts val="0"/>
              </a:spcAft>
              <a:buNone/>
            </a:pPr>
            <a:r>
              <a:rPr lang="en" sz="1600">
                <a:solidFill>
                  <a:srgbClr val="48737F"/>
                </a:solidFill>
                <a:latin typeface="Exo"/>
                <a:ea typeface="Exo"/>
                <a:cs typeface="Exo"/>
                <a:sym typeface="Exo"/>
              </a:rPr>
              <a:t>Larger Hilbert space is tensor product of smaller ones</a:t>
            </a:r>
            <a:endParaRPr sz="1600">
              <a:solidFill>
                <a:srgbClr val="48737F"/>
              </a:solidFill>
              <a:latin typeface="Exo"/>
              <a:ea typeface="Exo"/>
              <a:cs typeface="Exo"/>
              <a:sym typeface="Ex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pic>
        <p:nvPicPr>
          <p:cNvPr id="1755" name="Shape 1755"/>
          <p:cNvPicPr preferRelativeResize="0"/>
          <p:nvPr/>
        </p:nvPicPr>
        <p:blipFill>
          <a:blip r:embed="rId3">
            <a:alphaModFix/>
          </a:blip>
          <a:stretch>
            <a:fillRect/>
          </a:stretch>
        </p:blipFill>
        <p:spPr>
          <a:xfrm>
            <a:off x="3249863" y="1277638"/>
            <a:ext cx="2581275" cy="2943225"/>
          </a:xfrm>
          <a:prstGeom prst="rect">
            <a:avLst/>
          </a:prstGeom>
          <a:noFill/>
          <a:ln>
            <a:noFill/>
          </a:ln>
        </p:spPr>
      </p:pic>
      <p:sp>
        <p:nvSpPr>
          <p:cNvPr id="1756" name="Shape 1756"/>
          <p:cNvSpPr/>
          <p:nvPr/>
        </p:nvSpPr>
        <p:spPr>
          <a:xfrm>
            <a:off x="326350" y="0"/>
            <a:ext cx="54315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Multi-qubit state</a:t>
            </a:r>
            <a:endParaRPr sz="1800"/>
          </a:p>
        </p:txBody>
      </p:sp>
      <p:pic>
        <p:nvPicPr>
          <p:cNvPr id="1757" name="Shape 1757"/>
          <p:cNvPicPr preferRelativeResize="0"/>
          <p:nvPr/>
        </p:nvPicPr>
        <p:blipFill>
          <a:blip r:embed="rId3">
            <a:alphaModFix/>
          </a:blip>
          <a:stretch>
            <a:fillRect/>
          </a:stretch>
        </p:blipFill>
        <p:spPr>
          <a:xfrm>
            <a:off x="316163" y="1277638"/>
            <a:ext cx="2581275" cy="2943225"/>
          </a:xfrm>
          <a:prstGeom prst="rect">
            <a:avLst/>
          </a:prstGeom>
          <a:noFill/>
          <a:ln>
            <a:noFill/>
          </a:ln>
        </p:spPr>
      </p:pic>
      <p:pic>
        <p:nvPicPr>
          <p:cNvPr id="1758" name="Shape 1758"/>
          <p:cNvPicPr preferRelativeResize="0"/>
          <p:nvPr/>
        </p:nvPicPr>
        <p:blipFill>
          <a:blip r:embed="rId3">
            <a:alphaModFix/>
          </a:blip>
          <a:stretch>
            <a:fillRect/>
          </a:stretch>
        </p:blipFill>
        <p:spPr>
          <a:xfrm>
            <a:off x="6183563" y="1277638"/>
            <a:ext cx="2581275" cy="2943225"/>
          </a:xfrm>
          <a:prstGeom prst="rect">
            <a:avLst/>
          </a:prstGeom>
          <a:noFill/>
          <a:ln>
            <a:noFill/>
          </a:ln>
        </p:spPr>
      </p:pic>
      <p:pic>
        <p:nvPicPr>
          <p:cNvPr id="1759" name="Shape 1759"/>
          <p:cNvPicPr preferRelativeResize="0"/>
          <p:nvPr/>
        </p:nvPicPr>
        <p:blipFill>
          <a:blip r:embed="rId4">
            <a:alphaModFix/>
          </a:blip>
          <a:stretch>
            <a:fillRect/>
          </a:stretch>
        </p:blipFill>
        <p:spPr>
          <a:xfrm>
            <a:off x="2697425" y="2501613"/>
            <a:ext cx="552450" cy="495300"/>
          </a:xfrm>
          <a:prstGeom prst="rect">
            <a:avLst/>
          </a:prstGeom>
          <a:noFill/>
          <a:ln>
            <a:noFill/>
          </a:ln>
        </p:spPr>
      </p:pic>
      <p:pic>
        <p:nvPicPr>
          <p:cNvPr id="1760" name="Shape 1760"/>
          <p:cNvPicPr preferRelativeResize="0"/>
          <p:nvPr/>
        </p:nvPicPr>
        <p:blipFill>
          <a:blip r:embed="rId4">
            <a:alphaModFix/>
          </a:blip>
          <a:stretch>
            <a:fillRect/>
          </a:stretch>
        </p:blipFill>
        <p:spPr>
          <a:xfrm>
            <a:off x="5669225" y="2501613"/>
            <a:ext cx="552450" cy="495300"/>
          </a:xfrm>
          <a:prstGeom prst="rect">
            <a:avLst/>
          </a:prstGeom>
          <a:noFill/>
          <a:ln>
            <a:noFill/>
          </a:ln>
        </p:spPr>
      </p:pic>
      <p:pic>
        <p:nvPicPr>
          <p:cNvPr id="1761" name="Shape 1761"/>
          <p:cNvPicPr preferRelativeResize="0"/>
          <p:nvPr/>
        </p:nvPicPr>
        <p:blipFill>
          <a:blip r:embed="rId5">
            <a:alphaModFix/>
          </a:blip>
          <a:stretch>
            <a:fillRect/>
          </a:stretch>
        </p:blipFill>
        <p:spPr>
          <a:xfrm>
            <a:off x="2763838" y="4209525"/>
            <a:ext cx="3322862" cy="410100"/>
          </a:xfrm>
          <a:prstGeom prst="rect">
            <a:avLst/>
          </a:prstGeom>
          <a:noFill/>
          <a:ln>
            <a:noFill/>
          </a:ln>
        </p:spPr>
      </p:pic>
      <p:sp>
        <p:nvSpPr>
          <p:cNvPr id="1762" name="Shape 1762"/>
          <p:cNvSpPr txBox="1"/>
          <p:nvPr/>
        </p:nvSpPr>
        <p:spPr>
          <a:xfrm>
            <a:off x="931650" y="4262625"/>
            <a:ext cx="3541200" cy="456300"/>
          </a:xfrm>
          <a:prstGeom prst="rect">
            <a:avLst/>
          </a:prstGeom>
          <a:no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None/>
            </a:pPr>
            <a:r>
              <a:rPr lang="en" sz="1600">
                <a:solidFill>
                  <a:srgbClr val="48737F"/>
                </a:solidFill>
                <a:latin typeface="Exo"/>
                <a:ea typeface="Exo"/>
                <a:cs typeface="Exo"/>
                <a:sym typeface="Exo"/>
              </a:rPr>
              <a:t>Basis states:</a:t>
            </a:r>
            <a:endParaRPr sz="1600">
              <a:solidFill>
                <a:srgbClr val="48737F"/>
              </a:solidFill>
              <a:latin typeface="Exo"/>
              <a:ea typeface="Exo"/>
              <a:cs typeface="Exo"/>
              <a:sym typeface="Exo"/>
            </a:endParaRPr>
          </a:p>
        </p:txBody>
      </p:sp>
      <p:sp>
        <p:nvSpPr>
          <p:cNvPr id="1763" name="Shape 1763"/>
          <p:cNvSpPr/>
          <p:nvPr/>
        </p:nvSpPr>
        <p:spPr>
          <a:xfrm>
            <a:off x="1656000" y="1876800"/>
            <a:ext cx="369000" cy="2502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4" name="Shape 1764"/>
          <p:cNvSpPr/>
          <p:nvPr/>
        </p:nvSpPr>
        <p:spPr>
          <a:xfrm>
            <a:off x="4625400" y="1885800"/>
            <a:ext cx="369000" cy="2502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5" name="Shape 1765"/>
          <p:cNvSpPr/>
          <p:nvPr/>
        </p:nvSpPr>
        <p:spPr>
          <a:xfrm>
            <a:off x="7522800" y="1894800"/>
            <a:ext cx="369000" cy="2502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66" name="Shape 1766"/>
          <p:cNvPicPr preferRelativeResize="0"/>
          <p:nvPr/>
        </p:nvPicPr>
        <p:blipFill>
          <a:blip r:embed="rId6">
            <a:alphaModFix/>
          </a:blip>
          <a:stretch>
            <a:fillRect/>
          </a:stretch>
        </p:blipFill>
        <p:spPr>
          <a:xfrm>
            <a:off x="8344775" y="75000"/>
            <a:ext cx="622225" cy="1268500"/>
          </a:xfrm>
          <a:prstGeom prst="rect">
            <a:avLst/>
          </a:prstGeom>
          <a:noFill/>
          <a:ln>
            <a:noFill/>
          </a:ln>
        </p:spPr>
      </p:pic>
      <p:pic>
        <p:nvPicPr>
          <p:cNvPr id="1767" name="Shape 1767"/>
          <p:cNvPicPr preferRelativeResize="0"/>
          <p:nvPr/>
        </p:nvPicPr>
        <p:blipFill>
          <a:blip r:embed="rId7">
            <a:alphaModFix/>
          </a:blip>
          <a:stretch>
            <a:fillRect/>
          </a:stretch>
        </p:blipFill>
        <p:spPr>
          <a:xfrm>
            <a:off x="7739050" y="609600"/>
            <a:ext cx="552450" cy="250232"/>
          </a:xfrm>
          <a:prstGeom prst="rect">
            <a:avLst/>
          </a:prstGeom>
          <a:noFill/>
          <a:ln>
            <a:noFill/>
          </a:ln>
        </p:spPr>
      </p:pic>
      <p:grpSp>
        <p:nvGrpSpPr>
          <p:cNvPr id="1768" name="Shape 1768"/>
          <p:cNvGrpSpPr/>
          <p:nvPr/>
        </p:nvGrpSpPr>
        <p:grpSpPr>
          <a:xfrm>
            <a:off x="274650" y="856200"/>
            <a:ext cx="7656300" cy="473100"/>
            <a:chOff x="274650" y="856200"/>
            <a:chExt cx="7656300" cy="473100"/>
          </a:xfrm>
        </p:grpSpPr>
        <p:sp>
          <p:nvSpPr>
            <p:cNvPr id="1769" name="Shape 1769"/>
            <p:cNvSpPr txBox="1"/>
            <p:nvPr/>
          </p:nvSpPr>
          <p:spPr>
            <a:xfrm>
              <a:off x="274650" y="873000"/>
              <a:ext cx="7656300" cy="456300"/>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None/>
              </a:pPr>
              <a:r>
                <a:rPr lang="en" sz="1600">
                  <a:solidFill>
                    <a:srgbClr val="48737F"/>
                  </a:solidFill>
                  <a:latin typeface="Exo"/>
                  <a:ea typeface="Exo"/>
                  <a:cs typeface="Exo"/>
                  <a:sym typeface="Exo"/>
                </a:rPr>
                <a:t>Arbitrary state</a:t>
              </a:r>
              <a:endParaRPr sz="1600">
                <a:solidFill>
                  <a:srgbClr val="48737F"/>
                </a:solidFill>
                <a:latin typeface="Exo"/>
                <a:ea typeface="Exo"/>
                <a:cs typeface="Exo"/>
                <a:sym typeface="Exo"/>
              </a:endParaRPr>
            </a:p>
            <a:p>
              <a:pPr indent="0" lvl="0" marL="0" marR="0" rtl="0" algn="ctr">
                <a:lnSpc>
                  <a:spcPct val="120000"/>
                </a:lnSpc>
                <a:spcBef>
                  <a:spcPts val="0"/>
                </a:spcBef>
                <a:spcAft>
                  <a:spcPts val="0"/>
                </a:spcAft>
                <a:buNone/>
              </a:pPr>
              <a:r>
                <a:t/>
              </a:r>
              <a:endParaRPr sz="1600">
                <a:solidFill>
                  <a:srgbClr val="48737F"/>
                </a:solidFill>
                <a:latin typeface="Exo"/>
                <a:ea typeface="Exo"/>
                <a:cs typeface="Exo"/>
                <a:sym typeface="Exo"/>
              </a:endParaRPr>
            </a:p>
          </p:txBody>
        </p:sp>
        <p:pic>
          <p:nvPicPr>
            <p:cNvPr id="1770" name="Shape 1770"/>
            <p:cNvPicPr preferRelativeResize="0"/>
            <p:nvPr/>
          </p:nvPicPr>
          <p:blipFill>
            <a:blip r:embed="rId8">
              <a:alphaModFix/>
            </a:blip>
            <a:stretch>
              <a:fillRect/>
            </a:stretch>
          </p:blipFill>
          <p:spPr>
            <a:xfrm>
              <a:off x="4838230" y="856200"/>
              <a:ext cx="499470" cy="410100"/>
            </a:xfrm>
            <a:prstGeom prst="rect">
              <a:avLst/>
            </a:prstGeom>
            <a:noFill/>
            <a:ln>
              <a:noFill/>
            </a:ln>
          </p:spPr>
        </p:pic>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4" name="Shape 1774"/>
        <p:cNvGrpSpPr/>
        <p:nvPr/>
      </p:nvGrpSpPr>
      <p:grpSpPr>
        <a:xfrm>
          <a:off x="0" y="0"/>
          <a:ext cx="0" cy="0"/>
          <a:chOff x="0" y="0"/>
          <a:chExt cx="0" cy="0"/>
        </a:xfrm>
      </p:grpSpPr>
      <p:pic>
        <p:nvPicPr>
          <p:cNvPr id="1775" name="Shape 1775"/>
          <p:cNvPicPr preferRelativeResize="0"/>
          <p:nvPr/>
        </p:nvPicPr>
        <p:blipFill>
          <a:blip r:embed="rId3">
            <a:alphaModFix/>
          </a:blip>
          <a:stretch>
            <a:fillRect/>
          </a:stretch>
        </p:blipFill>
        <p:spPr>
          <a:xfrm>
            <a:off x="3249863" y="1277638"/>
            <a:ext cx="2581275" cy="2943225"/>
          </a:xfrm>
          <a:prstGeom prst="rect">
            <a:avLst/>
          </a:prstGeom>
          <a:noFill/>
          <a:ln>
            <a:noFill/>
          </a:ln>
        </p:spPr>
      </p:pic>
      <p:sp>
        <p:nvSpPr>
          <p:cNvPr id="1776" name="Shape 1776"/>
          <p:cNvSpPr/>
          <p:nvPr/>
        </p:nvSpPr>
        <p:spPr>
          <a:xfrm>
            <a:off x="326350" y="0"/>
            <a:ext cx="54315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Multi-qubit state</a:t>
            </a:r>
            <a:endParaRPr sz="1800"/>
          </a:p>
        </p:txBody>
      </p:sp>
      <p:pic>
        <p:nvPicPr>
          <p:cNvPr id="1777" name="Shape 1777"/>
          <p:cNvPicPr preferRelativeResize="0"/>
          <p:nvPr/>
        </p:nvPicPr>
        <p:blipFill>
          <a:blip r:embed="rId3">
            <a:alphaModFix/>
          </a:blip>
          <a:stretch>
            <a:fillRect/>
          </a:stretch>
        </p:blipFill>
        <p:spPr>
          <a:xfrm>
            <a:off x="316163" y="1277638"/>
            <a:ext cx="2581275" cy="2943225"/>
          </a:xfrm>
          <a:prstGeom prst="rect">
            <a:avLst/>
          </a:prstGeom>
          <a:noFill/>
          <a:ln>
            <a:noFill/>
          </a:ln>
        </p:spPr>
      </p:pic>
      <p:pic>
        <p:nvPicPr>
          <p:cNvPr id="1778" name="Shape 1778"/>
          <p:cNvPicPr preferRelativeResize="0"/>
          <p:nvPr/>
        </p:nvPicPr>
        <p:blipFill>
          <a:blip r:embed="rId3">
            <a:alphaModFix/>
          </a:blip>
          <a:stretch>
            <a:fillRect/>
          </a:stretch>
        </p:blipFill>
        <p:spPr>
          <a:xfrm>
            <a:off x="6183563" y="1277638"/>
            <a:ext cx="2581275" cy="2943225"/>
          </a:xfrm>
          <a:prstGeom prst="rect">
            <a:avLst/>
          </a:prstGeom>
          <a:noFill/>
          <a:ln>
            <a:noFill/>
          </a:ln>
        </p:spPr>
      </p:pic>
      <p:pic>
        <p:nvPicPr>
          <p:cNvPr id="1779" name="Shape 1779"/>
          <p:cNvPicPr preferRelativeResize="0"/>
          <p:nvPr/>
        </p:nvPicPr>
        <p:blipFill>
          <a:blip r:embed="rId4">
            <a:alphaModFix/>
          </a:blip>
          <a:stretch>
            <a:fillRect/>
          </a:stretch>
        </p:blipFill>
        <p:spPr>
          <a:xfrm>
            <a:off x="2697425" y="2501613"/>
            <a:ext cx="552450" cy="495300"/>
          </a:xfrm>
          <a:prstGeom prst="rect">
            <a:avLst/>
          </a:prstGeom>
          <a:noFill/>
          <a:ln>
            <a:noFill/>
          </a:ln>
        </p:spPr>
      </p:pic>
      <p:pic>
        <p:nvPicPr>
          <p:cNvPr id="1780" name="Shape 1780"/>
          <p:cNvPicPr preferRelativeResize="0"/>
          <p:nvPr/>
        </p:nvPicPr>
        <p:blipFill>
          <a:blip r:embed="rId4">
            <a:alphaModFix/>
          </a:blip>
          <a:stretch>
            <a:fillRect/>
          </a:stretch>
        </p:blipFill>
        <p:spPr>
          <a:xfrm>
            <a:off x="5669225" y="2501613"/>
            <a:ext cx="552450" cy="495300"/>
          </a:xfrm>
          <a:prstGeom prst="rect">
            <a:avLst/>
          </a:prstGeom>
          <a:noFill/>
          <a:ln>
            <a:noFill/>
          </a:ln>
        </p:spPr>
      </p:pic>
      <p:pic>
        <p:nvPicPr>
          <p:cNvPr id="1781" name="Shape 1781"/>
          <p:cNvPicPr preferRelativeResize="0"/>
          <p:nvPr/>
        </p:nvPicPr>
        <p:blipFill>
          <a:blip r:embed="rId5">
            <a:alphaModFix/>
          </a:blip>
          <a:stretch>
            <a:fillRect/>
          </a:stretch>
        </p:blipFill>
        <p:spPr>
          <a:xfrm>
            <a:off x="2763838" y="4209525"/>
            <a:ext cx="3322862" cy="410100"/>
          </a:xfrm>
          <a:prstGeom prst="rect">
            <a:avLst/>
          </a:prstGeom>
          <a:noFill/>
          <a:ln>
            <a:noFill/>
          </a:ln>
        </p:spPr>
      </p:pic>
      <p:sp>
        <p:nvSpPr>
          <p:cNvPr id="1782" name="Shape 1782"/>
          <p:cNvSpPr txBox="1"/>
          <p:nvPr/>
        </p:nvSpPr>
        <p:spPr>
          <a:xfrm>
            <a:off x="931650" y="4262625"/>
            <a:ext cx="3541200" cy="456300"/>
          </a:xfrm>
          <a:prstGeom prst="rect">
            <a:avLst/>
          </a:prstGeom>
          <a:no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None/>
            </a:pPr>
            <a:r>
              <a:rPr lang="en" sz="1600">
                <a:solidFill>
                  <a:srgbClr val="48737F"/>
                </a:solidFill>
                <a:latin typeface="Exo"/>
                <a:ea typeface="Exo"/>
                <a:cs typeface="Exo"/>
                <a:sym typeface="Exo"/>
              </a:rPr>
              <a:t>Basis states:</a:t>
            </a:r>
            <a:endParaRPr sz="1600">
              <a:solidFill>
                <a:srgbClr val="48737F"/>
              </a:solidFill>
              <a:latin typeface="Exo"/>
              <a:ea typeface="Exo"/>
              <a:cs typeface="Exo"/>
              <a:sym typeface="Exo"/>
            </a:endParaRPr>
          </a:p>
        </p:txBody>
      </p:sp>
      <p:sp>
        <p:nvSpPr>
          <p:cNvPr id="1783" name="Shape 1783"/>
          <p:cNvSpPr txBox="1"/>
          <p:nvPr/>
        </p:nvSpPr>
        <p:spPr>
          <a:xfrm>
            <a:off x="931650" y="4719825"/>
            <a:ext cx="3541200" cy="456300"/>
          </a:xfrm>
          <a:prstGeom prst="rect">
            <a:avLst/>
          </a:prstGeom>
          <a:no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None/>
            </a:pPr>
            <a:r>
              <a:rPr lang="en" sz="1600">
                <a:solidFill>
                  <a:srgbClr val="48737F"/>
                </a:solidFill>
                <a:latin typeface="Exo"/>
                <a:ea typeface="Exo"/>
                <a:cs typeface="Exo"/>
                <a:sym typeface="Exo"/>
              </a:rPr>
              <a:t>General states:</a:t>
            </a:r>
            <a:endParaRPr sz="1600">
              <a:solidFill>
                <a:srgbClr val="48737F"/>
              </a:solidFill>
              <a:latin typeface="Exo"/>
              <a:ea typeface="Exo"/>
              <a:cs typeface="Exo"/>
              <a:sym typeface="Exo"/>
            </a:endParaRPr>
          </a:p>
        </p:txBody>
      </p:sp>
      <p:sp>
        <p:nvSpPr>
          <p:cNvPr id="1784" name="Shape 1784"/>
          <p:cNvSpPr txBox="1"/>
          <p:nvPr/>
        </p:nvSpPr>
        <p:spPr>
          <a:xfrm>
            <a:off x="6566400" y="4701825"/>
            <a:ext cx="1917900" cy="456300"/>
          </a:xfrm>
          <a:prstGeom prst="rect">
            <a:avLst/>
          </a:prstGeom>
          <a:no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None/>
            </a:pPr>
            <a:r>
              <a:rPr lang="en" sz="1600">
                <a:solidFill>
                  <a:srgbClr val="48737F"/>
                </a:solidFill>
                <a:latin typeface="Exo"/>
                <a:ea typeface="Exo"/>
                <a:cs typeface="Exo"/>
                <a:sym typeface="Exo"/>
              </a:rPr>
              <a:t>(entanglement)</a:t>
            </a:r>
            <a:endParaRPr sz="1600">
              <a:solidFill>
                <a:srgbClr val="48737F"/>
              </a:solidFill>
              <a:latin typeface="Exo"/>
              <a:ea typeface="Exo"/>
              <a:cs typeface="Exo"/>
              <a:sym typeface="Exo"/>
            </a:endParaRPr>
          </a:p>
        </p:txBody>
      </p:sp>
      <p:pic>
        <p:nvPicPr>
          <p:cNvPr id="1785" name="Shape 1785"/>
          <p:cNvPicPr preferRelativeResize="0"/>
          <p:nvPr/>
        </p:nvPicPr>
        <p:blipFill>
          <a:blip r:embed="rId6">
            <a:alphaModFix/>
          </a:blip>
          <a:stretch>
            <a:fillRect/>
          </a:stretch>
        </p:blipFill>
        <p:spPr>
          <a:xfrm>
            <a:off x="3211558" y="4666725"/>
            <a:ext cx="3117812" cy="410100"/>
          </a:xfrm>
          <a:prstGeom prst="rect">
            <a:avLst/>
          </a:prstGeom>
          <a:noFill/>
          <a:ln>
            <a:noFill/>
          </a:ln>
        </p:spPr>
      </p:pic>
      <p:sp>
        <p:nvSpPr>
          <p:cNvPr id="1786" name="Shape 1786"/>
          <p:cNvSpPr/>
          <p:nvPr/>
        </p:nvSpPr>
        <p:spPr>
          <a:xfrm>
            <a:off x="1656000" y="1876800"/>
            <a:ext cx="369000" cy="2502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7" name="Shape 1787"/>
          <p:cNvSpPr/>
          <p:nvPr/>
        </p:nvSpPr>
        <p:spPr>
          <a:xfrm>
            <a:off x="4625400" y="1885800"/>
            <a:ext cx="369000" cy="2502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8" name="Shape 1788"/>
          <p:cNvSpPr/>
          <p:nvPr/>
        </p:nvSpPr>
        <p:spPr>
          <a:xfrm>
            <a:off x="7522800" y="1894800"/>
            <a:ext cx="369000" cy="2502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89" name="Shape 1789"/>
          <p:cNvPicPr preferRelativeResize="0"/>
          <p:nvPr/>
        </p:nvPicPr>
        <p:blipFill>
          <a:blip r:embed="rId7">
            <a:alphaModFix/>
          </a:blip>
          <a:stretch>
            <a:fillRect/>
          </a:stretch>
        </p:blipFill>
        <p:spPr>
          <a:xfrm>
            <a:off x="8344775" y="75000"/>
            <a:ext cx="622225" cy="1268500"/>
          </a:xfrm>
          <a:prstGeom prst="rect">
            <a:avLst/>
          </a:prstGeom>
          <a:noFill/>
          <a:ln>
            <a:noFill/>
          </a:ln>
        </p:spPr>
      </p:pic>
      <p:pic>
        <p:nvPicPr>
          <p:cNvPr id="1790" name="Shape 1790"/>
          <p:cNvPicPr preferRelativeResize="0"/>
          <p:nvPr/>
        </p:nvPicPr>
        <p:blipFill>
          <a:blip r:embed="rId8">
            <a:alphaModFix/>
          </a:blip>
          <a:stretch>
            <a:fillRect/>
          </a:stretch>
        </p:blipFill>
        <p:spPr>
          <a:xfrm>
            <a:off x="7739050" y="609600"/>
            <a:ext cx="552450" cy="250232"/>
          </a:xfrm>
          <a:prstGeom prst="rect">
            <a:avLst/>
          </a:prstGeom>
          <a:noFill/>
          <a:ln>
            <a:noFill/>
          </a:ln>
        </p:spPr>
      </p:pic>
      <p:grpSp>
        <p:nvGrpSpPr>
          <p:cNvPr id="1791" name="Shape 1791"/>
          <p:cNvGrpSpPr/>
          <p:nvPr/>
        </p:nvGrpSpPr>
        <p:grpSpPr>
          <a:xfrm>
            <a:off x="274650" y="856200"/>
            <a:ext cx="7656300" cy="473100"/>
            <a:chOff x="274650" y="856200"/>
            <a:chExt cx="7656300" cy="473100"/>
          </a:xfrm>
        </p:grpSpPr>
        <p:sp>
          <p:nvSpPr>
            <p:cNvPr id="1792" name="Shape 1792"/>
            <p:cNvSpPr txBox="1"/>
            <p:nvPr/>
          </p:nvSpPr>
          <p:spPr>
            <a:xfrm>
              <a:off x="274650" y="873000"/>
              <a:ext cx="7656300" cy="456300"/>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None/>
              </a:pPr>
              <a:r>
                <a:rPr lang="en" sz="1600">
                  <a:solidFill>
                    <a:srgbClr val="48737F"/>
                  </a:solidFill>
                  <a:latin typeface="Exo"/>
                  <a:ea typeface="Exo"/>
                  <a:cs typeface="Exo"/>
                  <a:sym typeface="Exo"/>
                </a:rPr>
                <a:t>Arbitrary state</a:t>
              </a:r>
              <a:endParaRPr sz="1600">
                <a:solidFill>
                  <a:srgbClr val="48737F"/>
                </a:solidFill>
                <a:latin typeface="Exo"/>
                <a:ea typeface="Exo"/>
                <a:cs typeface="Exo"/>
                <a:sym typeface="Exo"/>
              </a:endParaRPr>
            </a:p>
            <a:p>
              <a:pPr indent="0" lvl="0" marL="0" marR="0" rtl="0" algn="ctr">
                <a:lnSpc>
                  <a:spcPct val="120000"/>
                </a:lnSpc>
                <a:spcBef>
                  <a:spcPts val="0"/>
                </a:spcBef>
                <a:spcAft>
                  <a:spcPts val="0"/>
                </a:spcAft>
                <a:buNone/>
              </a:pPr>
              <a:r>
                <a:t/>
              </a:r>
              <a:endParaRPr sz="1600">
                <a:solidFill>
                  <a:srgbClr val="48737F"/>
                </a:solidFill>
                <a:latin typeface="Exo"/>
                <a:ea typeface="Exo"/>
                <a:cs typeface="Exo"/>
                <a:sym typeface="Exo"/>
              </a:endParaRPr>
            </a:p>
          </p:txBody>
        </p:sp>
        <p:pic>
          <p:nvPicPr>
            <p:cNvPr id="1793" name="Shape 1793"/>
            <p:cNvPicPr preferRelativeResize="0"/>
            <p:nvPr/>
          </p:nvPicPr>
          <p:blipFill>
            <a:blip r:embed="rId9">
              <a:alphaModFix/>
            </a:blip>
            <a:stretch>
              <a:fillRect/>
            </a:stretch>
          </p:blipFill>
          <p:spPr>
            <a:xfrm>
              <a:off x="4838230" y="856200"/>
              <a:ext cx="499470" cy="410100"/>
            </a:xfrm>
            <a:prstGeom prst="rect">
              <a:avLst/>
            </a:prstGeom>
            <a:noFill/>
            <a:ln>
              <a:noFill/>
            </a:ln>
          </p:spPr>
        </p:pic>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7" name="Shape 1797"/>
        <p:cNvGrpSpPr/>
        <p:nvPr/>
      </p:nvGrpSpPr>
      <p:grpSpPr>
        <a:xfrm>
          <a:off x="0" y="0"/>
          <a:ext cx="0" cy="0"/>
          <a:chOff x="0" y="0"/>
          <a:chExt cx="0" cy="0"/>
        </a:xfrm>
      </p:grpSpPr>
      <p:sp>
        <p:nvSpPr>
          <p:cNvPr id="1798" name="Shape 1798"/>
          <p:cNvSpPr txBox="1"/>
          <p:nvPr/>
        </p:nvSpPr>
        <p:spPr>
          <a:xfrm>
            <a:off x="283650" y="900000"/>
            <a:ext cx="7159200" cy="40860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rPr lang="en" sz="1600">
                <a:solidFill>
                  <a:srgbClr val="48737F"/>
                </a:solidFill>
                <a:latin typeface="Exo"/>
                <a:ea typeface="Exo"/>
                <a:cs typeface="Exo"/>
                <a:sym typeface="Exo"/>
              </a:rPr>
              <a:t>“</a:t>
            </a:r>
            <a:r>
              <a:rPr lang="en" sz="1600">
                <a:solidFill>
                  <a:srgbClr val="48737F"/>
                </a:solidFill>
                <a:latin typeface="Exo"/>
                <a:ea typeface="Exo"/>
                <a:cs typeface="Exo"/>
                <a:sym typeface="Exo"/>
              </a:rPr>
              <a:t>Machine that natively executes unitary operations on quantum systems”</a:t>
            </a:r>
            <a:endParaRPr sz="1600">
              <a:solidFill>
                <a:srgbClr val="48737F"/>
              </a:solidFill>
              <a:latin typeface="Exo"/>
              <a:ea typeface="Exo"/>
              <a:cs typeface="Exo"/>
              <a:sym typeface="Exo"/>
            </a:endParaRPr>
          </a:p>
          <a:p>
            <a:pPr indent="0" lvl="0" marL="0" marR="0" rtl="0" algn="ctr">
              <a:lnSpc>
                <a:spcPct val="120000"/>
              </a:lnSpc>
              <a:spcBef>
                <a:spcPts val="0"/>
              </a:spcBef>
              <a:spcAft>
                <a:spcPts val="0"/>
              </a:spcAft>
              <a:buClr>
                <a:srgbClr val="48737F"/>
              </a:buClr>
              <a:buFont typeface="Exo"/>
              <a:buNone/>
            </a:pPr>
            <a:r>
              <a:t/>
            </a:r>
            <a:endParaRPr sz="1600">
              <a:solidFill>
                <a:srgbClr val="48737F"/>
              </a:solidFill>
              <a:latin typeface="Exo"/>
              <a:ea typeface="Exo"/>
              <a:cs typeface="Exo"/>
              <a:sym typeface="Exo"/>
            </a:endParaRPr>
          </a:p>
          <a:p>
            <a:pPr indent="0" lvl="0" marL="0" marR="0" rtl="0" algn="ctr">
              <a:lnSpc>
                <a:spcPct val="120000"/>
              </a:lnSpc>
              <a:spcBef>
                <a:spcPts val="0"/>
              </a:spcBef>
              <a:spcAft>
                <a:spcPts val="0"/>
              </a:spcAft>
              <a:buClr>
                <a:srgbClr val="48737F"/>
              </a:buClr>
              <a:buFont typeface="Exo"/>
              <a:buNone/>
            </a:pPr>
            <a:r>
              <a:rPr lang="en" sz="1600">
                <a:solidFill>
                  <a:srgbClr val="48737F"/>
                </a:solidFill>
                <a:latin typeface="Exo"/>
                <a:ea typeface="Exo"/>
                <a:cs typeface="Exo"/>
                <a:sym typeface="Exo"/>
              </a:rPr>
              <a:t>Unitaries are rotations</a:t>
            </a:r>
            <a:endParaRPr sz="1600">
              <a:solidFill>
                <a:srgbClr val="48737F"/>
              </a:solidFill>
              <a:latin typeface="Exo"/>
              <a:ea typeface="Exo"/>
              <a:cs typeface="Exo"/>
              <a:sym typeface="Exo"/>
            </a:endParaRPr>
          </a:p>
          <a:p>
            <a:pPr indent="0" lvl="0" marL="0" rtl="0">
              <a:lnSpc>
                <a:spcPct val="120000"/>
              </a:lnSpc>
              <a:spcBef>
                <a:spcPts val="0"/>
              </a:spcBef>
              <a:spcAft>
                <a:spcPts val="0"/>
              </a:spcAft>
              <a:buNone/>
            </a:pPr>
            <a:r>
              <a:t/>
            </a:r>
            <a:endParaRPr sz="1600">
              <a:solidFill>
                <a:schemeClr val="dk2"/>
              </a:solidFill>
              <a:latin typeface="Exo"/>
              <a:ea typeface="Exo"/>
              <a:cs typeface="Exo"/>
              <a:sym typeface="Exo"/>
            </a:endParaRPr>
          </a:p>
          <a:p>
            <a:pPr indent="0" lvl="0" marL="0" marR="0" rtl="0" algn="l">
              <a:lnSpc>
                <a:spcPct val="120000"/>
              </a:lnSpc>
              <a:spcBef>
                <a:spcPts val="0"/>
              </a:spcBef>
              <a:spcAft>
                <a:spcPts val="0"/>
              </a:spcAft>
              <a:buNone/>
            </a:pPr>
            <a:r>
              <a:t/>
            </a:r>
            <a:endParaRPr sz="1600">
              <a:solidFill>
                <a:srgbClr val="48737F"/>
              </a:solidFill>
              <a:latin typeface="Exo"/>
              <a:ea typeface="Exo"/>
              <a:cs typeface="Exo"/>
              <a:sym typeface="Exo"/>
            </a:endParaRPr>
          </a:p>
        </p:txBody>
      </p:sp>
      <p:sp>
        <p:nvSpPr>
          <p:cNvPr id="1799" name="Shape 1799"/>
          <p:cNvSpPr/>
          <p:nvPr/>
        </p:nvSpPr>
        <p:spPr>
          <a:xfrm>
            <a:off x="326350" y="0"/>
            <a:ext cx="54315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Controlling a quantum state</a:t>
            </a:r>
            <a:endParaRPr sz="1800"/>
          </a:p>
        </p:txBody>
      </p:sp>
      <p:sp>
        <p:nvSpPr>
          <p:cNvPr id="1800" name="Shape 1800"/>
          <p:cNvSpPr txBox="1"/>
          <p:nvPr/>
        </p:nvSpPr>
        <p:spPr>
          <a:xfrm>
            <a:off x="390000" y="4648800"/>
            <a:ext cx="3000000" cy="465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600">
                <a:solidFill>
                  <a:schemeClr val="dk2"/>
                </a:solidFill>
                <a:latin typeface="Exo"/>
                <a:ea typeface="Exo"/>
                <a:cs typeface="Exo"/>
                <a:sym typeface="Exo"/>
              </a:rPr>
              <a:t>X and Y rotations by driving</a:t>
            </a:r>
            <a:endParaRPr/>
          </a:p>
        </p:txBody>
      </p:sp>
      <p:pic>
        <p:nvPicPr>
          <p:cNvPr descr="Bloch-Precession.png" id="1801" name="Shape 1801"/>
          <p:cNvPicPr preferRelativeResize="0"/>
          <p:nvPr/>
        </p:nvPicPr>
        <p:blipFill>
          <a:blip r:embed="rId3">
            <a:alphaModFix/>
          </a:blip>
          <a:stretch>
            <a:fillRect/>
          </a:stretch>
        </p:blipFill>
        <p:spPr>
          <a:xfrm>
            <a:off x="3897975" y="1871850"/>
            <a:ext cx="2797650" cy="2797650"/>
          </a:xfrm>
          <a:prstGeom prst="rect">
            <a:avLst/>
          </a:prstGeom>
          <a:noFill/>
          <a:ln>
            <a:noFill/>
          </a:ln>
        </p:spPr>
      </p:pic>
      <p:sp>
        <p:nvSpPr>
          <p:cNvPr id="1802" name="Shape 1802"/>
          <p:cNvSpPr txBox="1"/>
          <p:nvPr/>
        </p:nvSpPr>
        <p:spPr>
          <a:xfrm>
            <a:off x="3796800" y="4648800"/>
            <a:ext cx="3000000" cy="465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600">
                <a:solidFill>
                  <a:schemeClr val="dk2"/>
                </a:solidFill>
                <a:latin typeface="Exo"/>
                <a:ea typeface="Exo"/>
                <a:cs typeface="Exo"/>
                <a:sym typeface="Exo"/>
              </a:rPr>
              <a:t>Z</a:t>
            </a:r>
            <a:r>
              <a:rPr lang="en" sz="1600">
                <a:solidFill>
                  <a:schemeClr val="dk2"/>
                </a:solidFill>
                <a:latin typeface="Exo"/>
                <a:ea typeface="Exo"/>
                <a:cs typeface="Exo"/>
                <a:sym typeface="Exo"/>
              </a:rPr>
              <a:t> rotations by waiting</a:t>
            </a:r>
            <a:endParaRPr/>
          </a:p>
        </p:txBody>
      </p:sp>
      <p:pic>
        <p:nvPicPr>
          <p:cNvPr descr="Bloch-Rotations.png" id="1803" name="Shape 1803"/>
          <p:cNvPicPr preferRelativeResize="0"/>
          <p:nvPr/>
        </p:nvPicPr>
        <p:blipFill>
          <a:blip r:embed="rId4">
            <a:alphaModFix/>
          </a:blip>
          <a:stretch>
            <a:fillRect/>
          </a:stretch>
        </p:blipFill>
        <p:spPr>
          <a:xfrm>
            <a:off x="491175" y="1871850"/>
            <a:ext cx="2797650" cy="2797650"/>
          </a:xfrm>
          <a:prstGeom prst="rect">
            <a:avLst/>
          </a:prstGeom>
          <a:noFill/>
          <a:ln>
            <a:noFill/>
          </a:ln>
        </p:spPr>
      </p:pic>
      <p:sp>
        <p:nvSpPr>
          <p:cNvPr id="1804" name="Shape 1804"/>
          <p:cNvSpPr txBox="1"/>
          <p:nvPr/>
        </p:nvSpPr>
        <p:spPr>
          <a:xfrm>
            <a:off x="6625275" y="1871850"/>
            <a:ext cx="2446800" cy="2797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20000"/>
              </a:lnSpc>
              <a:spcBef>
                <a:spcPts val="0"/>
              </a:spcBef>
              <a:spcAft>
                <a:spcPts val="0"/>
              </a:spcAft>
              <a:buClr>
                <a:srgbClr val="48737F"/>
              </a:buClr>
              <a:buSzPts val="1200"/>
              <a:buFont typeface="Exo"/>
              <a:buChar char="●"/>
            </a:pPr>
            <a:r>
              <a:rPr lang="en" sz="1200">
                <a:solidFill>
                  <a:srgbClr val="48737F"/>
                </a:solidFill>
                <a:latin typeface="Exo"/>
                <a:ea typeface="Exo"/>
                <a:cs typeface="Exo"/>
                <a:sym typeface="Exo"/>
              </a:rPr>
              <a:t>Qubit frequency </a:t>
            </a:r>
            <a:r>
              <a:rPr i="1" lang="en" sz="1200">
                <a:solidFill>
                  <a:srgbClr val="48737F"/>
                </a:solidFill>
                <a:latin typeface="Exo"/>
                <a:ea typeface="Exo"/>
                <a:cs typeface="Exo"/>
                <a:sym typeface="Exo"/>
              </a:rPr>
              <a:t>f</a:t>
            </a:r>
            <a:r>
              <a:rPr baseline="-25000" lang="en" sz="1200">
                <a:solidFill>
                  <a:srgbClr val="48737F"/>
                </a:solidFill>
                <a:latin typeface="Exo"/>
                <a:ea typeface="Exo"/>
                <a:cs typeface="Exo"/>
                <a:sym typeface="Exo"/>
              </a:rPr>
              <a:t>q</a:t>
            </a:r>
            <a:endParaRPr sz="1200">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sz="1200">
              <a:solidFill>
                <a:srgbClr val="48737F"/>
              </a:solidFill>
              <a:latin typeface="Exo"/>
              <a:ea typeface="Exo"/>
              <a:cs typeface="Exo"/>
              <a:sym typeface="Exo"/>
            </a:endParaRPr>
          </a:p>
          <a:p>
            <a:pPr indent="-304800" lvl="0" marL="457200" marR="0" rtl="0" algn="l">
              <a:lnSpc>
                <a:spcPct val="120000"/>
              </a:lnSpc>
              <a:spcBef>
                <a:spcPts val="0"/>
              </a:spcBef>
              <a:spcAft>
                <a:spcPts val="0"/>
              </a:spcAft>
              <a:buClr>
                <a:srgbClr val="48737F"/>
              </a:buClr>
              <a:buSzPts val="1200"/>
              <a:buFont typeface="Exo"/>
              <a:buChar char="●"/>
            </a:pPr>
            <a:r>
              <a:rPr lang="en" sz="1200">
                <a:solidFill>
                  <a:srgbClr val="48737F"/>
                </a:solidFill>
                <a:latin typeface="Exo"/>
                <a:ea typeface="Exo"/>
                <a:cs typeface="Exo"/>
                <a:sym typeface="Exo"/>
              </a:rPr>
              <a:t>Qubit precesses in xy (complex) plane at </a:t>
            </a:r>
            <a:r>
              <a:rPr i="1" lang="en" sz="1200">
                <a:solidFill>
                  <a:srgbClr val="48737F"/>
                </a:solidFill>
                <a:latin typeface="Exo"/>
                <a:ea typeface="Exo"/>
                <a:cs typeface="Exo"/>
                <a:sym typeface="Exo"/>
              </a:rPr>
              <a:t>f</a:t>
            </a:r>
            <a:r>
              <a:rPr baseline="-25000" lang="en" sz="1200">
                <a:solidFill>
                  <a:srgbClr val="48737F"/>
                </a:solidFill>
                <a:latin typeface="Exo"/>
                <a:ea typeface="Exo"/>
                <a:cs typeface="Exo"/>
                <a:sym typeface="Exo"/>
              </a:rPr>
              <a:t>q</a:t>
            </a:r>
            <a:endParaRPr sz="1200">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sz="1200">
              <a:solidFill>
                <a:srgbClr val="48737F"/>
              </a:solidFill>
              <a:latin typeface="Exo"/>
              <a:ea typeface="Exo"/>
              <a:cs typeface="Exo"/>
              <a:sym typeface="Exo"/>
            </a:endParaRPr>
          </a:p>
          <a:p>
            <a:pPr indent="-304800" lvl="0" marL="457200" marR="0" rtl="0" algn="l">
              <a:lnSpc>
                <a:spcPct val="120000"/>
              </a:lnSpc>
              <a:spcBef>
                <a:spcPts val="0"/>
              </a:spcBef>
              <a:spcAft>
                <a:spcPts val="0"/>
              </a:spcAft>
              <a:buClr>
                <a:srgbClr val="48737F"/>
              </a:buClr>
              <a:buSzPts val="1200"/>
              <a:buFont typeface="Exo"/>
              <a:buChar char="●"/>
            </a:pPr>
            <a:r>
              <a:rPr lang="en" sz="1200">
                <a:solidFill>
                  <a:srgbClr val="48737F"/>
                </a:solidFill>
                <a:latin typeface="Exo"/>
                <a:ea typeface="Exo"/>
                <a:cs typeface="Exo"/>
                <a:sym typeface="Exo"/>
              </a:rPr>
              <a:t>X and Y rotations driven with external fields</a:t>
            </a:r>
            <a:endParaRPr sz="1200">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sz="1200">
              <a:solidFill>
                <a:srgbClr val="48737F"/>
              </a:solidFill>
              <a:latin typeface="Exo"/>
              <a:ea typeface="Exo"/>
              <a:cs typeface="Exo"/>
              <a:sym typeface="Ex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a:solidFill>
                  <a:srgbClr val="4E4E4E"/>
                </a:solidFill>
              </a:rPr>
              <a:t>FOREST:</a:t>
            </a:r>
            <a:r>
              <a:rPr b="0" lang="en" sz="1400">
                <a:solidFill>
                  <a:srgbClr val="4E4E4E"/>
                </a:solidFill>
              </a:rPr>
              <a:t> </a:t>
            </a:r>
            <a:r>
              <a:rPr b="0" lang="en" sz="1800">
                <a:solidFill>
                  <a:srgbClr val="4E4E4E"/>
                </a:solidFill>
              </a:rPr>
              <a:t>Tools for experimental quantum programming</a:t>
            </a:r>
            <a:endParaRPr b="0" sz="1800">
              <a:solidFill>
                <a:srgbClr val="4E4E4E"/>
              </a:solidFill>
            </a:endParaRPr>
          </a:p>
        </p:txBody>
      </p:sp>
      <p:sp>
        <p:nvSpPr>
          <p:cNvPr id="321" name="Shape 321"/>
          <p:cNvSpPr/>
          <p:nvPr/>
        </p:nvSpPr>
        <p:spPr>
          <a:xfrm>
            <a:off x="2019531" y="2040717"/>
            <a:ext cx="2380500" cy="428100"/>
          </a:xfrm>
          <a:prstGeom prst="rect">
            <a:avLst/>
          </a:prstGeom>
          <a:solidFill>
            <a:srgbClr val="48737F"/>
          </a:solidFill>
          <a:ln cap="flat" cmpd="sng" w="9525">
            <a:solidFill>
              <a:srgbClr val="D7DDDE"/>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QUANTUM INSTRUCTION LANGUAGE: Quil</a:t>
            </a:r>
            <a:endParaRPr sz="1000">
              <a:solidFill>
                <a:srgbClr val="FFFFFF"/>
              </a:solidFill>
            </a:endParaRPr>
          </a:p>
        </p:txBody>
      </p:sp>
      <p:sp>
        <p:nvSpPr>
          <p:cNvPr id="322" name="Shape 322"/>
          <p:cNvSpPr/>
          <p:nvPr/>
        </p:nvSpPr>
        <p:spPr>
          <a:xfrm>
            <a:off x="2019500" y="3775824"/>
            <a:ext cx="2380500" cy="710700"/>
          </a:xfrm>
          <a:prstGeom prst="rect">
            <a:avLst/>
          </a:prstGeom>
          <a:solidFill>
            <a:srgbClr val="48737F"/>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QUANTUM VIRTUAL MACHINE / QUANTUM COMPUTER</a:t>
            </a:r>
            <a:endParaRPr sz="1000">
              <a:solidFill>
                <a:srgbClr val="FFFFFF"/>
              </a:solidFill>
              <a:latin typeface="Exo"/>
              <a:ea typeface="Exo"/>
              <a:cs typeface="Exo"/>
              <a:sym typeface="Exo"/>
            </a:endParaRPr>
          </a:p>
        </p:txBody>
      </p:sp>
      <p:sp>
        <p:nvSpPr>
          <p:cNvPr id="323" name="Shape 323"/>
          <p:cNvSpPr/>
          <p:nvPr/>
        </p:nvSpPr>
        <p:spPr>
          <a:xfrm>
            <a:off x="2019507" y="3218981"/>
            <a:ext cx="2380500" cy="232200"/>
          </a:xfrm>
          <a:prstGeom prst="rect">
            <a:avLst/>
          </a:prstGeom>
          <a:solidFill>
            <a:srgbClr val="A6CE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COMPILER</a:t>
            </a:r>
            <a:endParaRPr sz="1000">
              <a:solidFill>
                <a:srgbClr val="FFFFFF"/>
              </a:solidFill>
              <a:latin typeface="Exo"/>
              <a:ea typeface="Exo"/>
              <a:cs typeface="Exo"/>
              <a:sym typeface="Exo"/>
            </a:endParaRPr>
          </a:p>
        </p:txBody>
      </p:sp>
      <p:cxnSp>
        <p:nvCxnSpPr>
          <p:cNvPr id="324" name="Shape 324"/>
          <p:cNvCxnSpPr>
            <a:stCxn id="321" idx="2"/>
            <a:endCxn id="323" idx="0"/>
          </p:cNvCxnSpPr>
          <p:nvPr/>
        </p:nvCxnSpPr>
        <p:spPr>
          <a:xfrm>
            <a:off x="3209781" y="2468817"/>
            <a:ext cx="0" cy="750300"/>
          </a:xfrm>
          <a:prstGeom prst="straightConnector1">
            <a:avLst/>
          </a:prstGeom>
          <a:noFill/>
          <a:ln cap="flat" cmpd="sng" w="19050">
            <a:solidFill>
              <a:srgbClr val="48737F"/>
            </a:solidFill>
            <a:prstDash val="solid"/>
            <a:round/>
            <a:headEnd len="lg" w="lg" type="none"/>
            <a:tailEnd len="lg" w="lg" type="triangle"/>
          </a:ln>
        </p:spPr>
      </p:cxnSp>
      <p:cxnSp>
        <p:nvCxnSpPr>
          <p:cNvPr id="325" name="Shape 325"/>
          <p:cNvCxnSpPr>
            <a:stCxn id="323" idx="2"/>
            <a:endCxn id="322" idx="0"/>
          </p:cNvCxnSpPr>
          <p:nvPr/>
        </p:nvCxnSpPr>
        <p:spPr>
          <a:xfrm>
            <a:off x="3209757" y="3451181"/>
            <a:ext cx="0" cy="324600"/>
          </a:xfrm>
          <a:prstGeom prst="straightConnector1">
            <a:avLst/>
          </a:prstGeom>
          <a:noFill/>
          <a:ln cap="flat" cmpd="sng" w="19050">
            <a:solidFill>
              <a:srgbClr val="48737F"/>
            </a:solidFill>
            <a:prstDash val="solid"/>
            <a:round/>
            <a:headEnd len="lg" w="lg" type="none"/>
            <a:tailEnd len="lg" w="lg" type="triangle"/>
          </a:ln>
        </p:spPr>
      </p:cxnSp>
      <p:pic>
        <p:nvPicPr>
          <p:cNvPr descr="This image rendered as PNG in ..." id="326" name="Shape 326"/>
          <p:cNvPicPr preferRelativeResize="0"/>
          <p:nvPr/>
        </p:nvPicPr>
        <p:blipFill>
          <a:blip r:embed="rId3">
            <a:alphaModFix/>
          </a:blip>
          <a:stretch>
            <a:fillRect/>
          </a:stretch>
        </p:blipFill>
        <p:spPr>
          <a:xfrm flipH="1">
            <a:off x="4541662" y="1666036"/>
            <a:ext cx="662580" cy="667922"/>
          </a:xfrm>
          <a:prstGeom prst="rect">
            <a:avLst/>
          </a:prstGeom>
          <a:noFill/>
          <a:ln>
            <a:noFill/>
          </a:ln>
        </p:spPr>
      </p:pic>
      <p:pic>
        <p:nvPicPr>
          <p:cNvPr descr="This image rendered as PNG in ..." id="327" name="Shape 327"/>
          <p:cNvPicPr preferRelativeResize="0"/>
          <p:nvPr/>
        </p:nvPicPr>
        <p:blipFill rotWithShape="1">
          <a:blip r:embed="rId4">
            <a:alphaModFix/>
          </a:blip>
          <a:srcRect b="7570" l="0" r="0" t="-7570"/>
          <a:stretch/>
        </p:blipFill>
        <p:spPr>
          <a:xfrm>
            <a:off x="4399848" y="3061297"/>
            <a:ext cx="947503" cy="1303875"/>
          </a:xfrm>
          <a:prstGeom prst="rect">
            <a:avLst/>
          </a:prstGeom>
          <a:noFill/>
          <a:ln>
            <a:noFill/>
          </a:ln>
        </p:spPr>
      </p:pic>
      <p:sp>
        <p:nvSpPr>
          <p:cNvPr id="328" name="Shape 328"/>
          <p:cNvSpPr/>
          <p:nvPr/>
        </p:nvSpPr>
        <p:spPr>
          <a:xfrm>
            <a:off x="2019531" y="1607009"/>
            <a:ext cx="2380500" cy="428100"/>
          </a:xfrm>
          <a:prstGeom prst="rect">
            <a:avLst/>
          </a:prstGeom>
          <a:solidFill>
            <a:srgbClr val="48737F">
              <a:alpha val="61340"/>
            </a:srgbClr>
          </a:solidFill>
          <a:ln cap="flat" cmpd="sng" w="9525">
            <a:solidFill>
              <a:srgbClr val="D7DDDE"/>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DEVELOPMENT: pyQuil</a:t>
            </a:r>
            <a:endParaRPr sz="1000">
              <a:solidFill>
                <a:srgbClr val="FFFFFF"/>
              </a:solidFill>
              <a:latin typeface="Exo"/>
              <a:ea typeface="Exo"/>
              <a:cs typeface="Exo"/>
              <a:sym typeface="Exo"/>
            </a:endParaRPr>
          </a:p>
        </p:txBody>
      </p:sp>
      <p:sp>
        <p:nvSpPr>
          <p:cNvPr id="329" name="Shape 329"/>
          <p:cNvSpPr/>
          <p:nvPr/>
        </p:nvSpPr>
        <p:spPr>
          <a:xfrm>
            <a:off x="2019531" y="1173300"/>
            <a:ext cx="2380500" cy="428100"/>
          </a:xfrm>
          <a:prstGeom prst="rect">
            <a:avLst/>
          </a:prstGeom>
          <a:solidFill>
            <a:srgbClr val="B9407D">
              <a:alpha val="73650"/>
            </a:srgbClr>
          </a:solidFill>
          <a:ln cap="flat" cmpd="sng" w="9525">
            <a:solidFill>
              <a:srgbClr val="D7DDDE"/>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APPLICATIONS: Grove</a:t>
            </a:r>
            <a:endParaRPr sz="1000">
              <a:solidFill>
                <a:srgbClr val="FFFFFF"/>
              </a:solidFill>
              <a:latin typeface="Exo"/>
              <a:ea typeface="Exo"/>
              <a:cs typeface="Exo"/>
              <a:sym typeface="Exo"/>
            </a:endParaRPr>
          </a:p>
        </p:txBody>
      </p:sp>
      <p:sp>
        <p:nvSpPr>
          <p:cNvPr id="330" name="Shape 330"/>
          <p:cNvSpPr txBox="1"/>
          <p:nvPr/>
        </p:nvSpPr>
        <p:spPr>
          <a:xfrm>
            <a:off x="4444868" y="2253451"/>
            <a:ext cx="787800" cy="21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Exo"/>
                <a:ea typeface="Exo"/>
                <a:cs typeface="Exo"/>
                <a:sym typeface="Exo"/>
              </a:rPr>
              <a:t>Client</a:t>
            </a:r>
            <a:endParaRPr sz="1000">
              <a:latin typeface="Exo"/>
              <a:ea typeface="Exo"/>
              <a:cs typeface="Exo"/>
              <a:sym typeface="Exo"/>
            </a:endParaRPr>
          </a:p>
        </p:txBody>
      </p:sp>
      <p:sp>
        <p:nvSpPr>
          <p:cNvPr id="331" name="Shape 331"/>
          <p:cNvSpPr txBox="1"/>
          <p:nvPr/>
        </p:nvSpPr>
        <p:spPr>
          <a:xfrm>
            <a:off x="4512826" y="4269234"/>
            <a:ext cx="787800" cy="217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Exo"/>
                <a:ea typeface="Exo"/>
                <a:cs typeface="Exo"/>
                <a:sym typeface="Exo"/>
              </a:rPr>
              <a:t>Server</a:t>
            </a:r>
            <a:endParaRPr sz="1000">
              <a:latin typeface="Exo"/>
              <a:ea typeface="Exo"/>
              <a:cs typeface="Exo"/>
              <a:sym typeface="Exo"/>
            </a:endParaRPr>
          </a:p>
        </p:txBody>
      </p:sp>
      <p:pic>
        <p:nvPicPr>
          <p:cNvPr descr="Rigetti-Icon-Teal.png" id="332" name="Shape 332"/>
          <p:cNvPicPr preferRelativeResize="0"/>
          <p:nvPr/>
        </p:nvPicPr>
        <p:blipFill>
          <a:blip r:embed="rId5">
            <a:alphaModFix/>
          </a:blip>
          <a:stretch>
            <a:fillRect/>
          </a:stretch>
        </p:blipFill>
        <p:spPr>
          <a:xfrm>
            <a:off x="4104608" y="4208785"/>
            <a:ext cx="217282" cy="217266"/>
          </a:xfrm>
          <a:prstGeom prst="rect">
            <a:avLst/>
          </a:prstGeom>
          <a:noFill/>
          <a:ln>
            <a:noFill/>
          </a:ln>
        </p:spPr>
      </p:pic>
      <p:sp>
        <p:nvSpPr>
          <p:cNvPr id="333" name="Shape 333"/>
          <p:cNvSpPr txBox="1"/>
          <p:nvPr/>
        </p:nvSpPr>
        <p:spPr>
          <a:xfrm>
            <a:off x="309200" y="1137100"/>
            <a:ext cx="2267400" cy="555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accent5"/>
                </a:solidFill>
                <a:latin typeface="Exo"/>
                <a:ea typeface="Exo"/>
                <a:cs typeface="Exo"/>
                <a:sym typeface="Exo"/>
              </a:rPr>
              <a:t>&gt; Write applications...</a:t>
            </a:r>
            <a:endParaRPr sz="1200">
              <a:solidFill>
                <a:schemeClr val="accent5"/>
              </a:solidFill>
              <a:latin typeface="Exo"/>
              <a:ea typeface="Exo"/>
              <a:cs typeface="Exo"/>
              <a:sym typeface="Exo"/>
            </a:endParaRPr>
          </a:p>
        </p:txBody>
      </p:sp>
      <p:sp>
        <p:nvSpPr>
          <p:cNvPr id="334" name="Shape 334"/>
          <p:cNvSpPr txBox="1"/>
          <p:nvPr/>
        </p:nvSpPr>
        <p:spPr>
          <a:xfrm>
            <a:off x="309200" y="1587525"/>
            <a:ext cx="2267400" cy="555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rgbClr val="48737F"/>
                </a:solidFill>
                <a:latin typeface="Exo"/>
                <a:ea typeface="Exo"/>
                <a:cs typeface="Exo"/>
                <a:sym typeface="Exo"/>
              </a:rPr>
              <a:t>&gt; using tools...</a:t>
            </a:r>
            <a:endParaRPr sz="1200">
              <a:solidFill>
                <a:srgbClr val="48737F"/>
              </a:solidFill>
              <a:latin typeface="Exo"/>
              <a:ea typeface="Exo"/>
              <a:cs typeface="Exo"/>
              <a:sym typeface="Exo"/>
            </a:endParaRPr>
          </a:p>
        </p:txBody>
      </p:sp>
      <p:sp>
        <p:nvSpPr>
          <p:cNvPr id="335" name="Shape 335"/>
          <p:cNvSpPr txBox="1"/>
          <p:nvPr/>
        </p:nvSpPr>
        <p:spPr>
          <a:xfrm>
            <a:off x="309200" y="2051500"/>
            <a:ext cx="3114600" cy="555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rgbClr val="48737F"/>
                </a:solidFill>
                <a:latin typeface="Exo"/>
                <a:ea typeface="Exo"/>
                <a:cs typeface="Exo"/>
                <a:sym typeface="Exo"/>
              </a:rPr>
              <a:t>&gt; that build quantum </a:t>
            </a:r>
            <a:endParaRPr sz="1200">
              <a:solidFill>
                <a:srgbClr val="48737F"/>
              </a:solidFill>
              <a:latin typeface="Exo"/>
              <a:ea typeface="Exo"/>
              <a:cs typeface="Exo"/>
              <a:sym typeface="Exo"/>
            </a:endParaRPr>
          </a:p>
          <a:p>
            <a:pPr indent="0" lvl="0" marL="0" rtl="0">
              <a:lnSpc>
                <a:spcPct val="115000"/>
              </a:lnSpc>
              <a:spcBef>
                <a:spcPts val="0"/>
              </a:spcBef>
              <a:spcAft>
                <a:spcPts val="0"/>
              </a:spcAft>
              <a:buNone/>
            </a:pPr>
            <a:r>
              <a:rPr lang="en" sz="1200">
                <a:solidFill>
                  <a:srgbClr val="48737F"/>
                </a:solidFill>
                <a:latin typeface="Exo"/>
                <a:ea typeface="Exo"/>
                <a:cs typeface="Exo"/>
                <a:sym typeface="Exo"/>
              </a:rPr>
              <a:t>   programs...</a:t>
            </a:r>
            <a:endParaRPr sz="1200">
              <a:solidFill>
                <a:srgbClr val="48737F"/>
              </a:solidFill>
              <a:latin typeface="Exo"/>
              <a:ea typeface="Exo"/>
              <a:cs typeface="Exo"/>
              <a:sym typeface="Exo"/>
            </a:endParaRPr>
          </a:p>
        </p:txBody>
      </p:sp>
      <p:sp>
        <p:nvSpPr>
          <p:cNvPr id="336" name="Shape 336"/>
          <p:cNvSpPr txBox="1"/>
          <p:nvPr/>
        </p:nvSpPr>
        <p:spPr>
          <a:xfrm>
            <a:off x="309200" y="3089425"/>
            <a:ext cx="3263400" cy="555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rgbClr val="48737F"/>
                </a:solidFill>
                <a:latin typeface="Exo"/>
                <a:ea typeface="Exo"/>
                <a:cs typeface="Exo"/>
                <a:sym typeface="Exo"/>
              </a:rPr>
              <a:t>&gt; that compile onto </a:t>
            </a:r>
            <a:endParaRPr sz="1200">
              <a:solidFill>
                <a:srgbClr val="48737F"/>
              </a:solidFill>
              <a:latin typeface="Exo"/>
              <a:ea typeface="Exo"/>
              <a:cs typeface="Exo"/>
              <a:sym typeface="Exo"/>
            </a:endParaRPr>
          </a:p>
          <a:p>
            <a:pPr indent="0" lvl="0" marL="0" rtl="0">
              <a:lnSpc>
                <a:spcPct val="115000"/>
              </a:lnSpc>
              <a:spcBef>
                <a:spcPts val="0"/>
              </a:spcBef>
              <a:spcAft>
                <a:spcPts val="0"/>
              </a:spcAft>
              <a:buNone/>
            </a:pPr>
            <a:r>
              <a:rPr lang="en" sz="1200">
                <a:solidFill>
                  <a:srgbClr val="48737F"/>
                </a:solidFill>
                <a:latin typeface="Exo"/>
                <a:ea typeface="Exo"/>
                <a:cs typeface="Exo"/>
                <a:sym typeface="Exo"/>
              </a:rPr>
              <a:t>   quantum hardware...</a:t>
            </a:r>
            <a:endParaRPr sz="1200">
              <a:solidFill>
                <a:srgbClr val="48737F"/>
              </a:solidFill>
              <a:latin typeface="Exo"/>
              <a:ea typeface="Exo"/>
              <a:cs typeface="Exo"/>
              <a:sym typeface="Exo"/>
            </a:endParaRPr>
          </a:p>
        </p:txBody>
      </p:sp>
      <p:sp>
        <p:nvSpPr>
          <p:cNvPr id="337" name="Shape 337"/>
          <p:cNvSpPr txBox="1"/>
          <p:nvPr/>
        </p:nvSpPr>
        <p:spPr>
          <a:xfrm>
            <a:off x="309200" y="3775825"/>
            <a:ext cx="3263400" cy="710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accent2"/>
                </a:solidFill>
                <a:latin typeface="Exo"/>
                <a:ea typeface="Exo"/>
                <a:cs typeface="Exo"/>
                <a:sym typeface="Exo"/>
              </a:rPr>
              <a:t>&gt; that execute on a </a:t>
            </a:r>
            <a:endParaRPr sz="1200">
              <a:solidFill>
                <a:schemeClr val="accent2"/>
              </a:solidFill>
              <a:latin typeface="Exo"/>
              <a:ea typeface="Exo"/>
              <a:cs typeface="Exo"/>
              <a:sym typeface="Exo"/>
            </a:endParaRPr>
          </a:p>
          <a:p>
            <a:pPr indent="0" lvl="0" marL="0" rtl="0">
              <a:lnSpc>
                <a:spcPct val="115000"/>
              </a:lnSpc>
              <a:spcBef>
                <a:spcPts val="0"/>
              </a:spcBef>
              <a:spcAft>
                <a:spcPts val="0"/>
              </a:spcAft>
              <a:buNone/>
            </a:pPr>
            <a:r>
              <a:rPr lang="en" sz="1200">
                <a:solidFill>
                  <a:schemeClr val="accent2"/>
                </a:solidFill>
                <a:latin typeface="Exo"/>
                <a:ea typeface="Exo"/>
                <a:cs typeface="Exo"/>
                <a:sym typeface="Exo"/>
              </a:rPr>
              <a:t>   real or virtual </a:t>
            </a:r>
            <a:endParaRPr sz="1200">
              <a:solidFill>
                <a:schemeClr val="accent2"/>
              </a:solidFill>
              <a:latin typeface="Exo"/>
              <a:ea typeface="Exo"/>
              <a:cs typeface="Exo"/>
              <a:sym typeface="Exo"/>
            </a:endParaRPr>
          </a:p>
          <a:p>
            <a:pPr indent="0" lvl="0" marL="0" rtl="0">
              <a:lnSpc>
                <a:spcPct val="115000"/>
              </a:lnSpc>
              <a:spcBef>
                <a:spcPts val="0"/>
              </a:spcBef>
              <a:spcAft>
                <a:spcPts val="0"/>
              </a:spcAft>
              <a:buNone/>
            </a:pPr>
            <a:r>
              <a:rPr lang="en" sz="1200">
                <a:solidFill>
                  <a:schemeClr val="accent2"/>
                </a:solidFill>
                <a:latin typeface="Exo"/>
                <a:ea typeface="Exo"/>
                <a:cs typeface="Exo"/>
                <a:sym typeface="Exo"/>
              </a:rPr>
              <a:t>   quantum processor.</a:t>
            </a:r>
            <a:endParaRPr sz="1200">
              <a:solidFill>
                <a:srgbClr val="48737F"/>
              </a:solidFill>
              <a:latin typeface="Exo"/>
              <a:ea typeface="Exo"/>
              <a:cs typeface="Exo"/>
              <a:sym typeface="Exo"/>
            </a:endParaRPr>
          </a:p>
          <a:p>
            <a:pPr indent="0" lvl="0" marL="0" rtl="0">
              <a:lnSpc>
                <a:spcPct val="115000"/>
              </a:lnSpc>
              <a:spcBef>
                <a:spcPts val="0"/>
              </a:spcBef>
              <a:spcAft>
                <a:spcPts val="0"/>
              </a:spcAft>
              <a:buNone/>
            </a:pPr>
            <a:r>
              <a:t/>
            </a:r>
            <a:endParaRPr sz="1200">
              <a:solidFill>
                <a:srgbClr val="48737F"/>
              </a:solidFill>
              <a:latin typeface="Exo"/>
              <a:ea typeface="Exo"/>
              <a:cs typeface="Exo"/>
              <a:sym typeface="Exo"/>
            </a:endParaRPr>
          </a:p>
        </p:txBody>
      </p:sp>
      <p:sp>
        <p:nvSpPr>
          <p:cNvPr id="338" name="Shape 338"/>
          <p:cNvSpPr txBox="1"/>
          <p:nvPr>
            <p:ph idx="1" type="body"/>
          </p:nvPr>
        </p:nvSpPr>
        <p:spPr>
          <a:xfrm>
            <a:off x="235850" y="511625"/>
            <a:ext cx="8908200" cy="511800"/>
          </a:xfrm>
          <a:prstGeom prst="rect">
            <a:avLst/>
          </a:prstGeom>
        </p:spPr>
        <p:txBody>
          <a:bodyPr anchorCtr="0" anchor="t" bIns="91425" lIns="91425" spcFirstLastPara="1" rIns="91425" wrap="square" tIns="91425">
            <a:noAutofit/>
          </a:bodyPr>
          <a:lstStyle/>
          <a:p>
            <a:pPr indent="-114300" lvl="0" marL="177800" rtl="0">
              <a:spcBef>
                <a:spcPts val="1500"/>
              </a:spcBef>
              <a:spcAft>
                <a:spcPts val="0"/>
              </a:spcAft>
              <a:buNone/>
            </a:pPr>
            <a:r>
              <a:rPr lang="en" u="sng">
                <a:solidFill>
                  <a:schemeClr val="dk2"/>
                </a:solidFill>
              </a:rPr>
              <a:t>forest.rigetti.com</a:t>
            </a:r>
            <a:r>
              <a:rPr lang="en">
                <a:solidFill>
                  <a:schemeClr val="dk1"/>
                </a:solidFill>
              </a:rPr>
              <a:t> </a:t>
            </a:r>
            <a:endParaRPr u="sng">
              <a:solidFill>
                <a:schemeClr val="dk1"/>
              </a:solidFill>
            </a:endParaRPr>
          </a:p>
          <a:p>
            <a:pPr indent="-114300" lvl="0" marL="177800" rtl="0">
              <a:spcBef>
                <a:spcPts val="1600"/>
              </a:spcBef>
              <a:spcAft>
                <a:spcPts val="1600"/>
              </a:spcAft>
              <a:buNone/>
            </a:pPr>
            <a:r>
              <a:rPr lang="en">
                <a:solidFill>
                  <a:schemeClr val="accent3"/>
                </a:solidFill>
              </a:rPr>
              <a:t> </a:t>
            </a:r>
            <a:endParaRPr>
              <a:solidFill>
                <a:schemeClr val="accent3"/>
              </a:solidFill>
            </a:endParaRPr>
          </a:p>
        </p:txBody>
      </p:sp>
      <p:sp>
        <p:nvSpPr>
          <p:cNvPr id="339" name="Shape 339"/>
          <p:cNvSpPr txBox="1"/>
          <p:nvPr/>
        </p:nvSpPr>
        <p:spPr>
          <a:xfrm>
            <a:off x="5797000" y="1144200"/>
            <a:ext cx="2575200" cy="13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Exo"/>
                <a:ea typeface="Exo"/>
                <a:cs typeface="Exo"/>
                <a:sym typeface="Exo"/>
              </a:rPr>
              <a:t>Open-sourced on github under Apache v2.0 license</a:t>
            </a:r>
            <a:endParaRPr b="1">
              <a:solidFill>
                <a:schemeClr val="dk1"/>
              </a:solidFill>
              <a:latin typeface="Exo"/>
              <a:ea typeface="Exo"/>
              <a:cs typeface="Exo"/>
              <a:sym typeface="Exo"/>
            </a:endParaRPr>
          </a:p>
          <a:p>
            <a:pPr indent="0" lvl="0" marL="0" rtl="0">
              <a:lnSpc>
                <a:spcPct val="115000"/>
              </a:lnSpc>
              <a:spcBef>
                <a:spcPts val="1500"/>
              </a:spcBef>
              <a:spcAft>
                <a:spcPts val="0"/>
              </a:spcAft>
              <a:buNone/>
            </a:pPr>
            <a:r>
              <a:rPr lang="en" sz="1100">
                <a:solidFill>
                  <a:schemeClr val="dk1"/>
                </a:solidFill>
                <a:latin typeface="Exo"/>
                <a:ea typeface="Exo"/>
                <a:cs typeface="Exo"/>
                <a:sym typeface="Exo"/>
              </a:rPr>
              <a:t>github.com/rigetticomputing/pyquil</a:t>
            </a:r>
            <a:endParaRPr sz="1100">
              <a:solidFill>
                <a:schemeClr val="dk1"/>
              </a:solidFill>
              <a:latin typeface="Exo"/>
              <a:ea typeface="Exo"/>
              <a:cs typeface="Exo"/>
              <a:sym typeface="Exo"/>
            </a:endParaRPr>
          </a:p>
          <a:p>
            <a:pPr indent="0" lvl="0" marL="0" rtl="0">
              <a:lnSpc>
                <a:spcPct val="115000"/>
              </a:lnSpc>
              <a:spcBef>
                <a:spcPts val="1500"/>
              </a:spcBef>
              <a:spcAft>
                <a:spcPts val="0"/>
              </a:spcAft>
              <a:buNone/>
            </a:pPr>
            <a:r>
              <a:rPr lang="en" sz="1100">
                <a:solidFill>
                  <a:schemeClr val="dk1"/>
                </a:solidFill>
                <a:latin typeface="Exo"/>
                <a:ea typeface="Exo"/>
                <a:cs typeface="Exo"/>
                <a:sym typeface="Exo"/>
              </a:rPr>
              <a:t>github.com/rigetticomputing/grove</a:t>
            </a:r>
            <a:endParaRPr sz="1100">
              <a:solidFill>
                <a:schemeClr val="dk1"/>
              </a:solidFill>
              <a:latin typeface="Exo"/>
              <a:ea typeface="Exo"/>
              <a:cs typeface="Exo"/>
              <a:sym typeface="Exo"/>
            </a:endParaRPr>
          </a:p>
        </p:txBody>
      </p:sp>
      <p:sp>
        <p:nvSpPr>
          <p:cNvPr id="340" name="Shape 340"/>
          <p:cNvSpPr/>
          <p:nvPr/>
        </p:nvSpPr>
        <p:spPr>
          <a:xfrm rot="10800000">
            <a:off x="5410924" y="1137000"/>
            <a:ext cx="217200" cy="1447500"/>
          </a:xfrm>
          <a:prstGeom prst="leftBrace">
            <a:avLst>
              <a:gd fmla="val 8333" name="adj1"/>
              <a:gd fmla="val 50162" name="adj2"/>
            </a:avLst>
          </a:prstGeom>
          <a:no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txBox="1"/>
          <p:nvPr/>
        </p:nvSpPr>
        <p:spPr>
          <a:xfrm>
            <a:off x="5797000" y="3125400"/>
            <a:ext cx="2967300" cy="13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Exo"/>
                <a:ea typeface="Exo"/>
                <a:cs typeface="Exo"/>
                <a:sym typeface="Exo"/>
              </a:rPr>
              <a:t>Simulator in public-beta</a:t>
            </a:r>
            <a:endParaRPr b="1">
              <a:solidFill>
                <a:schemeClr val="dk1"/>
              </a:solidFill>
              <a:latin typeface="Exo"/>
              <a:ea typeface="Exo"/>
              <a:cs typeface="Exo"/>
              <a:sym typeface="Exo"/>
            </a:endParaRPr>
          </a:p>
          <a:p>
            <a:pPr indent="0" lvl="0" marL="0" rtl="0">
              <a:spcBef>
                <a:spcPts val="0"/>
              </a:spcBef>
              <a:spcAft>
                <a:spcPts val="0"/>
              </a:spcAft>
              <a:buNone/>
            </a:pPr>
            <a:r>
              <a:rPr b="1" lang="en">
                <a:solidFill>
                  <a:schemeClr val="dk1"/>
                </a:solidFill>
                <a:latin typeface="Exo"/>
                <a:ea typeface="Exo"/>
                <a:cs typeface="Exo"/>
                <a:sym typeface="Exo"/>
              </a:rPr>
              <a:t>Quantum HW</a:t>
            </a:r>
            <a:endParaRPr b="1">
              <a:solidFill>
                <a:schemeClr val="dk1"/>
              </a:solidFill>
              <a:latin typeface="Exo"/>
              <a:ea typeface="Exo"/>
              <a:cs typeface="Exo"/>
              <a:sym typeface="Exo"/>
            </a:endParaRPr>
          </a:p>
          <a:p>
            <a:pPr indent="0" lvl="0" marL="0" rtl="0">
              <a:spcBef>
                <a:spcPts val="0"/>
              </a:spcBef>
              <a:spcAft>
                <a:spcPts val="0"/>
              </a:spcAft>
              <a:buNone/>
            </a:pPr>
            <a:r>
              <a:t/>
            </a:r>
            <a:endParaRPr b="1">
              <a:solidFill>
                <a:schemeClr val="dk1"/>
              </a:solidFill>
              <a:latin typeface="Exo"/>
              <a:ea typeface="Exo"/>
              <a:cs typeface="Exo"/>
              <a:sym typeface="Exo"/>
            </a:endParaRPr>
          </a:p>
          <a:p>
            <a:pPr indent="0" lvl="0" marL="0" rtl="0">
              <a:spcBef>
                <a:spcPts val="0"/>
              </a:spcBef>
              <a:spcAft>
                <a:spcPts val="0"/>
              </a:spcAft>
              <a:buNone/>
            </a:pPr>
            <a:r>
              <a:rPr lang="en" sz="1100">
                <a:solidFill>
                  <a:schemeClr val="dk1"/>
                </a:solidFill>
                <a:latin typeface="Exo"/>
                <a:ea typeface="Exo"/>
                <a:cs typeface="Exo"/>
                <a:sym typeface="Exo"/>
              </a:rPr>
              <a:t>forest.rigetti.com</a:t>
            </a:r>
            <a:endParaRPr sz="1100">
              <a:solidFill>
                <a:schemeClr val="dk1"/>
              </a:solidFill>
              <a:latin typeface="Exo"/>
              <a:ea typeface="Exo"/>
              <a:cs typeface="Exo"/>
              <a:sym typeface="Exo"/>
            </a:endParaRPr>
          </a:p>
        </p:txBody>
      </p:sp>
      <p:sp>
        <p:nvSpPr>
          <p:cNvPr id="342" name="Shape 342"/>
          <p:cNvSpPr/>
          <p:nvPr/>
        </p:nvSpPr>
        <p:spPr>
          <a:xfrm rot="10800000">
            <a:off x="5410924" y="3118200"/>
            <a:ext cx="217200" cy="1447500"/>
          </a:xfrm>
          <a:prstGeom prst="leftBrace">
            <a:avLst>
              <a:gd fmla="val 8333" name="adj1"/>
              <a:gd fmla="val 50162" name="adj2"/>
            </a:avLst>
          </a:prstGeom>
          <a:no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txBox="1"/>
          <p:nvPr/>
        </p:nvSpPr>
        <p:spPr>
          <a:xfrm>
            <a:off x="176625" y="4754400"/>
            <a:ext cx="8195700" cy="23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chemeClr val="dk1"/>
                </a:solidFill>
                <a:latin typeface="Exo"/>
                <a:ea typeface="Exo"/>
                <a:cs typeface="Exo"/>
                <a:sym typeface="Exo"/>
              </a:rPr>
              <a:t>Robert Smith, Michael Curtis, William Zeng. </a:t>
            </a:r>
            <a:r>
              <a:rPr i="1" lang="en" sz="1200">
                <a:solidFill>
                  <a:schemeClr val="dk1"/>
                </a:solidFill>
                <a:latin typeface="Exo"/>
                <a:ea typeface="Exo"/>
                <a:cs typeface="Exo"/>
                <a:sym typeface="Exo"/>
              </a:rPr>
              <a:t>A Practical Quantum Instruction Set Architecture</a:t>
            </a:r>
            <a:r>
              <a:rPr lang="en" sz="1200">
                <a:solidFill>
                  <a:schemeClr val="dk1"/>
                </a:solidFill>
                <a:latin typeface="Exo"/>
                <a:ea typeface="Exo"/>
                <a:cs typeface="Exo"/>
                <a:sym typeface="Exo"/>
              </a:rPr>
              <a:t>. arXiv:1608.03355</a:t>
            </a:r>
            <a:endParaRPr sz="1200">
              <a:solidFill>
                <a:schemeClr val="dk1"/>
              </a:solidFill>
              <a:latin typeface="Exo"/>
              <a:ea typeface="Exo"/>
              <a:cs typeface="Exo"/>
              <a:sym typeface="Ex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879600" y="96050"/>
            <a:ext cx="47184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Quantum Algorithms</a:t>
            </a:r>
            <a:endParaRPr b="0" sz="2400">
              <a:solidFill>
                <a:srgbClr val="4E4E4E"/>
              </a:solidFill>
            </a:endParaRPr>
          </a:p>
        </p:txBody>
      </p:sp>
      <p:sp>
        <p:nvSpPr>
          <p:cNvPr id="349" name="Shape 349"/>
          <p:cNvSpPr txBox="1"/>
          <p:nvPr/>
        </p:nvSpPr>
        <p:spPr>
          <a:xfrm>
            <a:off x="-41556" y="54791"/>
            <a:ext cx="830100" cy="3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Exo"/>
              <a:buNone/>
            </a:pPr>
            <a:r>
              <a:rPr b="1" lang="en" sz="1000">
                <a:solidFill>
                  <a:srgbClr val="FFFFFF"/>
                </a:solidFill>
                <a:latin typeface="Exo"/>
                <a:ea typeface="Exo"/>
                <a:cs typeface="Exo"/>
                <a:sym typeface="Exo"/>
              </a:rPr>
              <a:t>1990</a:t>
            </a:r>
            <a:endParaRPr/>
          </a:p>
        </p:txBody>
      </p:sp>
      <p:sp>
        <p:nvSpPr>
          <p:cNvPr id="350" name="Shape 350"/>
          <p:cNvSpPr txBox="1"/>
          <p:nvPr/>
        </p:nvSpPr>
        <p:spPr>
          <a:xfrm>
            <a:off x="4558444" y="829666"/>
            <a:ext cx="830100" cy="3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Exo"/>
              <a:buNone/>
            </a:pPr>
            <a:r>
              <a:rPr b="1" lang="en" sz="1000">
                <a:solidFill>
                  <a:srgbClr val="FFFFFF"/>
                </a:solidFill>
                <a:latin typeface="Exo"/>
                <a:ea typeface="Exo"/>
                <a:cs typeface="Exo"/>
                <a:sym typeface="Exo"/>
              </a:rPr>
              <a:t>2013</a:t>
            </a:r>
            <a:endParaRPr/>
          </a:p>
        </p:txBody>
      </p:sp>
      <p:sp>
        <p:nvSpPr>
          <p:cNvPr id="351" name="Shape 351"/>
          <p:cNvSpPr txBox="1"/>
          <p:nvPr/>
        </p:nvSpPr>
        <p:spPr>
          <a:xfrm>
            <a:off x="5203150" y="1396875"/>
            <a:ext cx="3485100" cy="420600"/>
          </a:xfrm>
          <a:prstGeom prst="rect">
            <a:avLst/>
          </a:prstGeom>
          <a:solidFill>
            <a:srgbClr val="4873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a:ea typeface="Exo"/>
                <a:cs typeface="Exo"/>
                <a:sym typeface="Exo"/>
              </a:rPr>
              <a:t>Simulating quantum systems</a:t>
            </a:r>
            <a:endParaRPr sz="1100">
              <a:solidFill>
                <a:schemeClr val="lt1"/>
              </a:solidFill>
              <a:latin typeface="Exo"/>
              <a:ea typeface="Exo"/>
              <a:cs typeface="Exo"/>
              <a:sym typeface="Exo"/>
            </a:endParaRPr>
          </a:p>
        </p:txBody>
      </p:sp>
      <p:sp>
        <p:nvSpPr>
          <p:cNvPr id="352" name="Shape 352"/>
          <p:cNvSpPr txBox="1"/>
          <p:nvPr/>
        </p:nvSpPr>
        <p:spPr>
          <a:xfrm>
            <a:off x="5203150" y="2082675"/>
            <a:ext cx="3485100" cy="176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100">
                <a:solidFill>
                  <a:srgbClr val="48737F"/>
                </a:solidFill>
                <a:latin typeface="Exo"/>
                <a:ea typeface="Exo"/>
                <a:cs typeface="Exo"/>
                <a:sym typeface="Exo"/>
              </a:rPr>
              <a:t>1981</a:t>
            </a:r>
            <a:endParaRPr b="1" sz="1100">
              <a:solidFill>
                <a:srgbClr val="48737F"/>
              </a:solidFill>
              <a:latin typeface="Exo"/>
              <a:ea typeface="Exo"/>
              <a:cs typeface="Exo"/>
              <a:sym typeface="Exo"/>
            </a:endParaRPr>
          </a:p>
          <a:p>
            <a:pPr indent="0" lvl="0" marL="0" rtl="0">
              <a:spcBef>
                <a:spcPts val="0"/>
              </a:spcBef>
              <a:spcAft>
                <a:spcPts val="0"/>
              </a:spcAft>
              <a:buNone/>
            </a:pPr>
            <a:r>
              <a:rPr lang="en" sz="1100">
                <a:solidFill>
                  <a:srgbClr val="48737F"/>
                </a:solidFill>
                <a:latin typeface="Exo"/>
                <a:ea typeface="Exo"/>
                <a:cs typeface="Exo"/>
                <a:sym typeface="Exo"/>
              </a:rPr>
              <a:t>Original proposal by Feynman:</a:t>
            </a:r>
            <a:endParaRPr sz="1100">
              <a:solidFill>
                <a:srgbClr val="48737F"/>
              </a:solidFill>
              <a:latin typeface="Exo"/>
              <a:ea typeface="Exo"/>
              <a:cs typeface="Exo"/>
              <a:sym typeface="Exo"/>
            </a:endParaRPr>
          </a:p>
          <a:p>
            <a:pPr indent="0" lvl="0" marL="0" rtl="0">
              <a:spcBef>
                <a:spcPts val="0"/>
              </a:spcBef>
              <a:spcAft>
                <a:spcPts val="0"/>
              </a:spcAft>
              <a:buNone/>
            </a:pPr>
            <a:r>
              <a:rPr i="1" lang="en" sz="1100">
                <a:solidFill>
                  <a:srgbClr val="48737F"/>
                </a:solidFill>
                <a:latin typeface="Exo"/>
                <a:ea typeface="Exo"/>
                <a:cs typeface="Exo"/>
                <a:sym typeface="Exo"/>
              </a:rPr>
              <a:t>Simulating physics with computers</a:t>
            </a:r>
            <a:endParaRPr sz="1100">
              <a:solidFill>
                <a:srgbClr val="48737F"/>
              </a:solidFill>
              <a:latin typeface="Exo"/>
              <a:ea typeface="Exo"/>
              <a:cs typeface="Exo"/>
              <a:sym typeface="Exo"/>
            </a:endParaRPr>
          </a:p>
          <a:p>
            <a:pPr indent="0" lvl="0" marL="0" rtl="0">
              <a:spcBef>
                <a:spcPts val="0"/>
              </a:spcBef>
              <a:spcAft>
                <a:spcPts val="0"/>
              </a:spcAft>
              <a:buNone/>
            </a:pPr>
            <a:r>
              <a:t/>
            </a:r>
            <a:endParaRPr sz="1100">
              <a:solidFill>
                <a:srgbClr val="48737F"/>
              </a:solidFill>
              <a:latin typeface="Exo"/>
              <a:ea typeface="Exo"/>
              <a:cs typeface="Exo"/>
              <a:sym typeface="Exo"/>
            </a:endParaRPr>
          </a:p>
          <a:p>
            <a:pPr indent="0" lvl="0" marL="0" rtl="0">
              <a:spcBef>
                <a:spcPts val="0"/>
              </a:spcBef>
              <a:spcAft>
                <a:spcPts val="0"/>
              </a:spcAft>
              <a:buNone/>
            </a:pPr>
            <a:r>
              <a:rPr lang="en" sz="1100">
                <a:solidFill>
                  <a:srgbClr val="48737F"/>
                </a:solidFill>
                <a:latin typeface="Exo"/>
                <a:ea typeface="Exo"/>
                <a:cs typeface="Exo"/>
                <a:sym typeface="Exo"/>
              </a:rPr>
              <a:t>“The physical world is quantum mechanical, and therefore the proper problem is the simulation of quantum physics.”</a:t>
            </a:r>
            <a:endParaRPr sz="1100">
              <a:solidFill>
                <a:srgbClr val="48737F"/>
              </a:solidFill>
              <a:latin typeface="Exo"/>
              <a:ea typeface="Exo"/>
              <a:cs typeface="Exo"/>
              <a:sym typeface="Exo"/>
            </a:endParaRPr>
          </a:p>
          <a:p>
            <a:pPr indent="0" lvl="0" marL="0" rtl="0">
              <a:spcBef>
                <a:spcPts val="0"/>
              </a:spcBef>
              <a:spcAft>
                <a:spcPts val="0"/>
              </a:spcAft>
              <a:buNone/>
            </a:pPr>
            <a:r>
              <a:t/>
            </a:r>
            <a:endParaRPr sz="1100">
              <a:solidFill>
                <a:srgbClr val="48737F"/>
              </a:solidFill>
              <a:latin typeface="Exo"/>
              <a:ea typeface="Exo"/>
              <a:cs typeface="Exo"/>
              <a:sym typeface="Exo"/>
            </a:endParaRPr>
          </a:p>
          <a:p>
            <a:pPr indent="0" lvl="0" marL="0" rtl="0">
              <a:spcBef>
                <a:spcPts val="0"/>
              </a:spcBef>
              <a:spcAft>
                <a:spcPts val="0"/>
              </a:spcAft>
              <a:buNone/>
            </a:pPr>
            <a:r>
              <a:t/>
            </a:r>
            <a:endParaRPr sz="1100">
              <a:solidFill>
                <a:srgbClr val="48737F"/>
              </a:solidFill>
              <a:latin typeface="Exo"/>
              <a:ea typeface="Exo"/>
              <a:cs typeface="Exo"/>
              <a:sym typeface="Ex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879600" y="96050"/>
            <a:ext cx="47184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Algorithms</a:t>
            </a:r>
            <a:endParaRPr b="0" sz="2400">
              <a:solidFill>
                <a:schemeClr val="dk1"/>
              </a:solidFill>
            </a:endParaRPr>
          </a:p>
        </p:txBody>
      </p:sp>
      <p:cxnSp>
        <p:nvCxnSpPr>
          <p:cNvPr id="358" name="Shape 358"/>
          <p:cNvCxnSpPr/>
          <p:nvPr/>
        </p:nvCxnSpPr>
        <p:spPr>
          <a:xfrm>
            <a:off x="368871" y="6509"/>
            <a:ext cx="0" cy="4446000"/>
          </a:xfrm>
          <a:prstGeom prst="straightConnector1">
            <a:avLst/>
          </a:prstGeom>
          <a:noFill/>
          <a:ln cap="flat" cmpd="sng" w="12700">
            <a:solidFill>
              <a:schemeClr val="accent3"/>
            </a:solidFill>
            <a:prstDash val="dash"/>
            <a:round/>
            <a:headEnd len="med" w="med" type="none"/>
            <a:tailEnd len="med" w="med" type="none"/>
          </a:ln>
        </p:spPr>
      </p:cxnSp>
      <p:sp>
        <p:nvSpPr>
          <p:cNvPr id="359" name="Shape 359"/>
          <p:cNvSpPr/>
          <p:nvPr/>
        </p:nvSpPr>
        <p:spPr>
          <a:xfrm rot="10800000">
            <a:off x="-12793" y="-16"/>
            <a:ext cx="759900" cy="704700"/>
          </a:xfrm>
          <a:prstGeom prst="snip2SameRect">
            <a:avLst>
              <a:gd fmla="val 5000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360" name="Shape 360"/>
          <p:cNvSpPr txBox="1"/>
          <p:nvPr/>
        </p:nvSpPr>
        <p:spPr>
          <a:xfrm>
            <a:off x="-41556" y="54791"/>
            <a:ext cx="830100" cy="3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Exo"/>
              <a:buNone/>
            </a:pPr>
            <a:r>
              <a:rPr b="1" lang="en" sz="1000">
                <a:solidFill>
                  <a:srgbClr val="FFFFFF"/>
                </a:solidFill>
                <a:latin typeface="Exo"/>
                <a:ea typeface="Exo"/>
                <a:cs typeface="Exo"/>
                <a:sym typeface="Exo"/>
              </a:rPr>
              <a:t>1990</a:t>
            </a:r>
            <a:endParaRPr/>
          </a:p>
        </p:txBody>
      </p:sp>
      <p:sp>
        <p:nvSpPr>
          <p:cNvPr id="361" name="Shape 361"/>
          <p:cNvSpPr/>
          <p:nvPr/>
        </p:nvSpPr>
        <p:spPr>
          <a:xfrm>
            <a:off x="-6965" y="4452471"/>
            <a:ext cx="759900" cy="702000"/>
          </a:xfrm>
          <a:prstGeom prst="snip2SameRect">
            <a:avLst>
              <a:gd fmla="val 5000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362" name="Shape 362"/>
          <p:cNvSpPr txBox="1"/>
          <p:nvPr/>
        </p:nvSpPr>
        <p:spPr>
          <a:xfrm>
            <a:off x="-48111" y="4645380"/>
            <a:ext cx="830100" cy="3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Exo"/>
              <a:buNone/>
            </a:pPr>
            <a:r>
              <a:rPr b="1" i="0" lang="en" sz="1000" u="none" cap="none" strike="noStrike">
                <a:solidFill>
                  <a:srgbClr val="FFFFFF"/>
                </a:solidFill>
                <a:latin typeface="Exo"/>
                <a:ea typeface="Exo"/>
                <a:cs typeface="Exo"/>
                <a:sym typeface="Exo"/>
              </a:rPr>
              <a:t>TODAY</a:t>
            </a:r>
            <a:endParaRPr/>
          </a:p>
        </p:txBody>
      </p:sp>
      <p:sp>
        <p:nvSpPr>
          <p:cNvPr id="363" name="Shape 363"/>
          <p:cNvSpPr txBox="1"/>
          <p:nvPr/>
        </p:nvSpPr>
        <p:spPr>
          <a:xfrm>
            <a:off x="1243474" y="667338"/>
            <a:ext cx="32712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1994</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Shor’s factoring algorithm (Shor)</a:t>
            </a:r>
            <a:endParaRPr sz="1000"/>
          </a:p>
        </p:txBody>
      </p:sp>
      <p:sp>
        <p:nvSpPr>
          <p:cNvPr id="364" name="Shape 364"/>
          <p:cNvSpPr txBox="1"/>
          <p:nvPr/>
        </p:nvSpPr>
        <p:spPr>
          <a:xfrm>
            <a:off x="1243474" y="1087938"/>
            <a:ext cx="32712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1995</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Phase Estimation (PE) introduced (Kitaev)</a:t>
            </a:r>
            <a:endParaRPr sz="1000"/>
          </a:p>
        </p:txBody>
      </p:sp>
      <p:sp>
        <p:nvSpPr>
          <p:cNvPr id="365" name="Shape 365"/>
          <p:cNvSpPr txBox="1"/>
          <p:nvPr/>
        </p:nvSpPr>
        <p:spPr>
          <a:xfrm>
            <a:off x="1243475" y="1564675"/>
            <a:ext cx="3485100" cy="543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1997</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Hamiltonian Simulation by PE (Lloyd)</a:t>
            </a:r>
            <a:endParaRPr sz="1000"/>
          </a:p>
        </p:txBody>
      </p:sp>
      <p:sp>
        <p:nvSpPr>
          <p:cNvPr id="366" name="Shape 366"/>
          <p:cNvSpPr txBox="1"/>
          <p:nvPr/>
        </p:nvSpPr>
        <p:spPr>
          <a:xfrm>
            <a:off x="1243474" y="2108225"/>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2002</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Map of fermions to paulis (Somma)</a:t>
            </a:r>
            <a:endParaRPr sz="1000"/>
          </a:p>
        </p:txBody>
      </p:sp>
      <p:sp>
        <p:nvSpPr>
          <p:cNvPr id="367" name="Shape 367"/>
          <p:cNvSpPr txBox="1"/>
          <p:nvPr/>
        </p:nvSpPr>
        <p:spPr>
          <a:xfrm>
            <a:off x="1243474" y="2651763"/>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2005</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Molecular ground states w/ PE (Aspuru-Guzik)</a:t>
            </a:r>
            <a:endParaRPr sz="1000"/>
          </a:p>
        </p:txBody>
      </p:sp>
      <p:sp>
        <p:nvSpPr>
          <p:cNvPr id="368" name="Shape 368"/>
          <p:cNvSpPr txBox="1"/>
          <p:nvPr/>
        </p:nvSpPr>
        <p:spPr>
          <a:xfrm>
            <a:off x="1243474" y="3302138"/>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2010</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H</a:t>
            </a:r>
            <a:r>
              <a:rPr baseline="-25000" lang="en" sz="1000">
                <a:solidFill>
                  <a:schemeClr val="dk2"/>
                </a:solidFill>
                <a:latin typeface="Exo"/>
                <a:ea typeface="Exo"/>
                <a:cs typeface="Exo"/>
                <a:sym typeface="Exo"/>
              </a:rPr>
              <a:t>2</a:t>
            </a:r>
            <a:r>
              <a:rPr lang="en" sz="1000">
                <a:solidFill>
                  <a:schemeClr val="dk2"/>
                </a:solidFill>
                <a:latin typeface="Exo"/>
                <a:ea typeface="Exo"/>
                <a:cs typeface="Exo"/>
                <a:sym typeface="Exo"/>
              </a:rPr>
              <a:t> ground state using simulated QC (Whitfield)</a:t>
            </a:r>
            <a:endParaRPr sz="1000"/>
          </a:p>
        </p:txBody>
      </p:sp>
      <p:sp>
        <p:nvSpPr>
          <p:cNvPr id="369" name="Shape 369"/>
          <p:cNvSpPr txBox="1"/>
          <p:nvPr/>
        </p:nvSpPr>
        <p:spPr>
          <a:xfrm>
            <a:off x="1243474" y="3782138"/>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2013</a:t>
            </a:r>
            <a:endParaRPr/>
          </a:p>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Hybrid Quantum-Classical Algorithms VQE (McClean)</a:t>
            </a:r>
            <a:endParaRPr b="1" sz="1000"/>
          </a:p>
        </p:txBody>
      </p:sp>
      <p:sp>
        <p:nvSpPr>
          <p:cNvPr id="370" name="Shape 370"/>
          <p:cNvSpPr txBox="1"/>
          <p:nvPr/>
        </p:nvSpPr>
        <p:spPr>
          <a:xfrm>
            <a:off x="1243474" y="4321138"/>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2015</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Approximate Combinatorial Optimization (Farhi)</a:t>
            </a:r>
            <a:endParaRPr sz="1000"/>
          </a:p>
        </p:txBody>
      </p:sp>
      <p:cxnSp>
        <p:nvCxnSpPr>
          <p:cNvPr id="371" name="Shape 371"/>
          <p:cNvCxnSpPr>
            <a:stCxn id="363" idx="1"/>
          </p:cNvCxnSpPr>
          <p:nvPr/>
        </p:nvCxnSpPr>
        <p:spPr>
          <a:xfrm rot="10800000">
            <a:off x="371974" y="869838"/>
            <a:ext cx="871500" cy="7800"/>
          </a:xfrm>
          <a:prstGeom prst="straightConnector1">
            <a:avLst/>
          </a:prstGeom>
          <a:noFill/>
          <a:ln cap="flat" cmpd="sng" w="9525">
            <a:solidFill>
              <a:schemeClr val="dk2"/>
            </a:solidFill>
            <a:prstDash val="dash"/>
            <a:round/>
            <a:headEnd len="lg" w="lg" type="oval"/>
            <a:tailEnd len="lg" w="lg" type="none"/>
          </a:ln>
        </p:spPr>
      </p:cxnSp>
      <p:cxnSp>
        <p:nvCxnSpPr>
          <p:cNvPr id="372" name="Shape 372"/>
          <p:cNvCxnSpPr/>
          <p:nvPr/>
        </p:nvCxnSpPr>
        <p:spPr>
          <a:xfrm rot="10800000">
            <a:off x="371974" y="1250838"/>
            <a:ext cx="871500" cy="7800"/>
          </a:xfrm>
          <a:prstGeom prst="straightConnector1">
            <a:avLst/>
          </a:prstGeom>
          <a:noFill/>
          <a:ln cap="flat" cmpd="sng" w="9525">
            <a:solidFill>
              <a:schemeClr val="dk2"/>
            </a:solidFill>
            <a:prstDash val="dash"/>
            <a:round/>
            <a:headEnd len="lg" w="lg" type="oval"/>
            <a:tailEnd len="lg" w="lg" type="none"/>
          </a:ln>
        </p:spPr>
      </p:cxnSp>
      <p:cxnSp>
        <p:nvCxnSpPr>
          <p:cNvPr id="373" name="Shape 373"/>
          <p:cNvCxnSpPr/>
          <p:nvPr/>
        </p:nvCxnSpPr>
        <p:spPr>
          <a:xfrm rot="10800000">
            <a:off x="371974" y="1708038"/>
            <a:ext cx="871500" cy="7800"/>
          </a:xfrm>
          <a:prstGeom prst="straightConnector1">
            <a:avLst/>
          </a:prstGeom>
          <a:noFill/>
          <a:ln cap="flat" cmpd="sng" w="9525">
            <a:solidFill>
              <a:schemeClr val="dk2"/>
            </a:solidFill>
            <a:prstDash val="dash"/>
            <a:round/>
            <a:headEnd len="lg" w="lg" type="oval"/>
            <a:tailEnd len="lg" w="lg" type="none"/>
          </a:ln>
        </p:spPr>
      </p:cxnSp>
      <p:cxnSp>
        <p:nvCxnSpPr>
          <p:cNvPr id="374" name="Shape 374"/>
          <p:cNvCxnSpPr/>
          <p:nvPr/>
        </p:nvCxnSpPr>
        <p:spPr>
          <a:xfrm rot="10800000">
            <a:off x="371974" y="2241438"/>
            <a:ext cx="871500" cy="7800"/>
          </a:xfrm>
          <a:prstGeom prst="straightConnector1">
            <a:avLst/>
          </a:prstGeom>
          <a:noFill/>
          <a:ln cap="flat" cmpd="sng" w="9525">
            <a:solidFill>
              <a:schemeClr val="dk2"/>
            </a:solidFill>
            <a:prstDash val="dash"/>
            <a:round/>
            <a:headEnd len="lg" w="lg" type="oval"/>
            <a:tailEnd len="lg" w="lg" type="none"/>
          </a:ln>
        </p:spPr>
      </p:cxnSp>
      <p:cxnSp>
        <p:nvCxnSpPr>
          <p:cNvPr id="375" name="Shape 375"/>
          <p:cNvCxnSpPr/>
          <p:nvPr/>
        </p:nvCxnSpPr>
        <p:spPr>
          <a:xfrm rot="10800000">
            <a:off x="371974" y="2774838"/>
            <a:ext cx="871500" cy="7800"/>
          </a:xfrm>
          <a:prstGeom prst="straightConnector1">
            <a:avLst/>
          </a:prstGeom>
          <a:noFill/>
          <a:ln cap="flat" cmpd="sng" w="9525">
            <a:solidFill>
              <a:schemeClr val="dk2"/>
            </a:solidFill>
            <a:prstDash val="dash"/>
            <a:round/>
            <a:headEnd len="lg" w="lg" type="oval"/>
            <a:tailEnd len="lg" w="lg" type="none"/>
          </a:ln>
        </p:spPr>
      </p:cxnSp>
      <p:cxnSp>
        <p:nvCxnSpPr>
          <p:cNvPr id="376" name="Shape 376"/>
          <p:cNvCxnSpPr/>
          <p:nvPr/>
        </p:nvCxnSpPr>
        <p:spPr>
          <a:xfrm rot="10800000">
            <a:off x="371974" y="3384438"/>
            <a:ext cx="871500" cy="7800"/>
          </a:xfrm>
          <a:prstGeom prst="straightConnector1">
            <a:avLst/>
          </a:prstGeom>
          <a:noFill/>
          <a:ln cap="flat" cmpd="sng" w="9525">
            <a:solidFill>
              <a:schemeClr val="dk2"/>
            </a:solidFill>
            <a:prstDash val="dash"/>
            <a:round/>
            <a:headEnd len="lg" w="lg" type="oval"/>
            <a:tailEnd len="lg" w="lg" type="none"/>
          </a:ln>
        </p:spPr>
      </p:cxnSp>
      <p:cxnSp>
        <p:nvCxnSpPr>
          <p:cNvPr id="377" name="Shape 377"/>
          <p:cNvCxnSpPr/>
          <p:nvPr/>
        </p:nvCxnSpPr>
        <p:spPr>
          <a:xfrm rot="10800000">
            <a:off x="371974" y="3917838"/>
            <a:ext cx="871500" cy="7800"/>
          </a:xfrm>
          <a:prstGeom prst="straightConnector1">
            <a:avLst/>
          </a:prstGeom>
          <a:noFill/>
          <a:ln cap="flat" cmpd="sng" w="9525">
            <a:solidFill>
              <a:schemeClr val="dk2"/>
            </a:solidFill>
            <a:prstDash val="dash"/>
            <a:round/>
            <a:headEnd len="lg" w="lg" type="oval"/>
            <a:tailEnd len="lg" w="lg" type="none"/>
          </a:ln>
        </p:spPr>
      </p:cxnSp>
      <p:cxnSp>
        <p:nvCxnSpPr>
          <p:cNvPr id="378" name="Shape 378"/>
          <p:cNvCxnSpPr/>
          <p:nvPr/>
        </p:nvCxnSpPr>
        <p:spPr>
          <a:xfrm rot="10800000">
            <a:off x="371974" y="4451238"/>
            <a:ext cx="871500" cy="7800"/>
          </a:xfrm>
          <a:prstGeom prst="straightConnector1">
            <a:avLst/>
          </a:prstGeom>
          <a:noFill/>
          <a:ln cap="flat" cmpd="sng" w="9525">
            <a:solidFill>
              <a:schemeClr val="dk2"/>
            </a:solidFill>
            <a:prstDash val="dash"/>
            <a:round/>
            <a:headEnd len="lg" w="lg" type="oval"/>
            <a:tailEnd len="lg" w="lg" type="none"/>
          </a:ln>
        </p:spPr>
      </p:cxnSp>
      <p:sp>
        <p:nvSpPr>
          <p:cNvPr id="379" name="Shape 379"/>
          <p:cNvSpPr txBox="1"/>
          <p:nvPr/>
        </p:nvSpPr>
        <p:spPr>
          <a:xfrm>
            <a:off x="4558444" y="829666"/>
            <a:ext cx="830100" cy="3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Exo"/>
              <a:buNone/>
            </a:pPr>
            <a:r>
              <a:rPr b="1" lang="en" sz="1000">
                <a:solidFill>
                  <a:srgbClr val="FFFFFF"/>
                </a:solidFill>
                <a:latin typeface="Exo"/>
                <a:ea typeface="Exo"/>
                <a:cs typeface="Exo"/>
                <a:sym typeface="Exo"/>
              </a:rPr>
              <a:t>2013</a:t>
            </a:r>
            <a:endParaRPr/>
          </a:p>
        </p:txBody>
      </p:sp>
      <p:sp>
        <p:nvSpPr>
          <p:cNvPr id="380" name="Shape 380"/>
          <p:cNvSpPr txBox="1"/>
          <p:nvPr/>
        </p:nvSpPr>
        <p:spPr>
          <a:xfrm>
            <a:off x="5203150" y="1396875"/>
            <a:ext cx="3485100" cy="420600"/>
          </a:xfrm>
          <a:prstGeom prst="rect">
            <a:avLst/>
          </a:prstGeom>
          <a:solidFill>
            <a:srgbClr val="4873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a:ea typeface="Exo"/>
                <a:cs typeface="Exo"/>
                <a:sym typeface="Exo"/>
              </a:rPr>
              <a:t>Simulating quantum systems</a:t>
            </a:r>
            <a:endParaRPr sz="1100">
              <a:solidFill>
                <a:schemeClr val="lt1"/>
              </a:solidFill>
              <a:latin typeface="Exo"/>
              <a:ea typeface="Exo"/>
              <a:cs typeface="Exo"/>
              <a:sym typeface="Exo"/>
            </a:endParaRPr>
          </a:p>
        </p:txBody>
      </p:sp>
      <p:sp>
        <p:nvSpPr>
          <p:cNvPr id="381" name="Shape 381"/>
          <p:cNvSpPr txBox="1"/>
          <p:nvPr/>
        </p:nvSpPr>
        <p:spPr>
          <a:xfrm>
            <a:off x="5203150" y="2082675"/>
            <a:ext cx="3485100" cy="176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100">
                <a:solidFill>
                  <a:srgbClr val="48737F"/>
                </a:solidFill>
                <a:latin typeface="Exo"/>
                <a:ea typeface="Exo"/>
                <a:cs typeface="Exo"/>
                <a:sym typeface="Exo"/>
              </a:rPr>
              <a:t>1981</a:t>
            </a:r>
            <a:endParaRPr b="1" sz="1100">
              <a:solidFill>
                <a:srgbClr val="48737F"/>
              </a:solidFill>
              <a:latin typeface="Exo"/>
              <a:ea typeface="Exo"/>
              <a:cs typeface="Exo"/>
              <a:sym typeface="Exo"/>
            </a:endParaRPr>
          </a:p>
          <a:p>
            <a:pPr indent="0" lvl="0" marL="0">
              <a:spcBef>
                <a:spcPts val="0"/>
              </a:spcBef>
              <a:spcAft>
                <a:spcPts val="0"/>
              </a:spcAft>
              <a:buNone/>
            </a:pPr>
            <a:r>
              <a:rPr lang="en" sz="1100">
                <a:solidFill>
                  <a:srgbClr val="48737F"/>
                </a:solidFill>
                <a:latin typeface="Exo"/>
                <a:ea typeface="Exo"/>
                <a:cs typeface="Exo"/>
                <a:sym typeface="Exo"/>
              </a:rPr>
              <a:t>Original proposal by Feynman:</a:t>
            </a:r>
            <a:endParaRPr sz="1100">
              <a:solidFill>
                <a:srgbClr val="48737F"/>
              </a:solidFill>
              <a:latin typeface="Exo"/>
              <a:ea typeface="Exo"/>
              <a:cs typeface="Exo"/>
              <a:sym typeface="Exo"/>
            </a:endParaRPr>
          </a:p>
          <a:p>
            <a:pPr indent="0" lvl="0" marL="0">
              <a:spcBef>
                <a:spcPts val="0"/>
              </a:spcBef>
              <a:spcAft>
                <a:spcPts val="0"/>
              </a:spcAft>
              <a:buNone/>
            </a:pPr>
            <a:r>
              <a:rPr i="1" lang="en" sz="1100">
                <a:solidFill>
                  <a:srgbClr val="48737F"/>
                </a:solidFill>
                <a:latin typeface="Exo"/>
                <a:ea typeface="Exo"/>
                <a:cs typeface="Exo"/>
                <a:sym typeface="Exo"/>
              </a:rPr>
              <a:t>Simulating physics with computers</a:t>
            </a:r>
            <a:endParaRPr sz="1100">
              <a:solidFill>
                <a:srgbClr val="48737F"/>
              </a:solidFill>
              <a:latin typeface="Exo"/>
              <a:ea typeface="Exo"/>
              <a:cs typeface="Exo"/>
              <a:sym typeface="Exo"/>
            </a:endParaRPr>
          </a:p>
          <a:p>
            <a:pPr indent="0" lvl="0" marL="0">
              <a:spcBef>
                <a:spcPts val="0"/>
              </a:spcBef>
              <a:spcAft>
                <a:spcPts val="0"/>
              </a:spcAft>
              <a:buNone/>
            </a:pPr>
            <a:r>
              <a:t/>
            </a:r>
            <a:endParaRPr sz="1100">
              <a:solidFill>
                <a:srgbClr val="48737F"/>
              </a:solidFill>
              <a:latin typeface="Exo"/>
              <a:ea typeface="Exo"/>
              <a:cs typeface="Exo"/>
              <a:sym typeface="Exo"/>
            </a:endParaRPr>
          </a:p>
          <a:p>
            <a:pPr indent="0" lvl="0" marL="0">
              <a:spcBef>
                <a:spcPts val="0"/>
              </a:spcBef>
              <a:spcAft>
                <a:spcPts val="0"/>
              </a:spcAft>
              <a:buNone/>
            </a:pPr>
            <a:r>
              <a:rPr lang="en" sz="1100">
                <a:solidFill>
                  <a:srgbClr val="48737F"/>
                </a:solidFill>
                <a:latin typeface="Exo"/>
                <a:ea typeface="Exo"/>
                <a:cs typeface="Exo"/>
                <a:sym typeface="Exo"/>
              </a:rPr>
              <a:t>“The physical world is quantum mechanical, and therefore the proper problem is the simulation of quantum physics.”</a:t>
            </a:r>
            <a:endParaRPr sz="1100">
              <a:solidFill>
                <a:srgbClr val="48737F"/>
              </a:solidFill>
              <a:latin typeface="Exo"/>
              <a:ea typeface="Exo"/>
              <a:cs typeface="Exo"/>
              <a:sym typeface="Exo"/>
            </a:endParaRPr>
          </a:p>
          <a:p>
            <a:pPr indent="0" lvl="0" marL="0" rtl="0">
              <a:spcBef>
                <a:spcPts val="0"/>
              </a:spcBef>
              <a:spcAft>
                <a:spcPts val="0"/>
              </a:spcAft>
              <a:buNone/>
            </a:pPr>
            <a:r>
              <a:t/>
            </a:r>
            <a:endParaRPr sz="1100">
              <a:solidFill>
                <a:srgbClr val="48737F"/>
              </a:solidFill>
              <a:latin typeface="Exo"/>
              <a:ea typeface="Exo"/>
              <a:cs typeface="Exo"/>
              <a:sym typeface="Exo"/>
            </a:endParaRPr>
          </a:p>
          <a:p>
            <a:pPr indent="0" lvl="0" marL="0" rtl="0">
              <a:spcBef>
                <a:spcPts val="0"/>
              </a:spcBef>
              <a:spcAft>
                <a:spcPts val="0"/>
              </a:spcAft>
              <a:buNone/>
            </a:pPr>
            <a:r>
              <a:t/>
            </a:r>
            <a:endParaRPr sz="1100">
              <a:solidFill>
                <a:srgbClr val="48737F"/>
              </a:solidFill>
              <a:latin typeface="Exo"/>
              <a:ea typeface="Exo"/>
              <a:cs typeface="Exo"/>
              <a:sym typeface="Ex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879600" y="96050"/>
            <a:ext cx="47184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Algorithms</a:t>
            </a:r>
            <a:endParaRPr b="0" sz="2400">
              <a:solidFill>
                <a:schemeClr val="dk1"/>
              </a:solidFill>
            </a:endParaRPr>
          </a:p>
        </p:txBody>
      </p:sp>
      <p:sp>
        <p:nvSpPr>
          <p:cNvPr id="387" name="Shape 387"/>
          <p:cNvSpPr txBox="1"/>
          <p:nvPr/>
        </p:nvSpPr>
        <p:spPr>
          <a:xfrm>
            <a:off x="5203150" y="4673475"/>
            <a:ext cx="3485100" cy="420600"/>
          </a:xfrm>
          <a:prstGeom prst="rect">
            <a:avLst/>
          </a:prstGeom>
          <a:solidFill>
            <a:srgbClr val="4873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a:ea typeface="Exo"/>
                <a:cs typeface="Exo"/>
                <a:sym typeface="Exo"/>
              </a:rPr>
              <a:t>Simulating quantum systems</a:t>
            </a:r>
            <a:endParaRPr sz="1100">
              <a:solidFill>
                <a:schemeClr val="lt1"/>
              </a:solidFill>
              <a:latin typeface="Exo"/>
              <a:ea typeface="Exo"/>
              <a:cs typeface="Exo"/>
              <a:sym typeface="Exo"/>
            </a:endParaRPr>
          </a:p>
        </p:txBody>
      </p:sp>
      <p:cxnSp>
        <p:nvCxnSpPr>
          <p:cNvPr id="388" name="Shape 388"/>
          <p:cNvCxnSpPr/>
          <p:nvPr/>
        </p:nvCxnSpPr>
        <p:spPr>
          <a:xfrm>
            <a:off x="368871" y="6509"/>
            <a:ext cx="0" cy="4446000"/>
          </a:xfrm>
          <a:prstGeom prst="straightConnector1">
            <a:avLst/>
          </a:prstGeom>
          <a:noFill/>
          <a:ln cap="flat" cmpd="sng" w="12700">
            <a:solidFill>
              <a:schemeClr val="accent3"/>
            </a:solidFill>
            <a:prstDash val="dash"/>
            <a:round/>
            <a:headEnd len="med" w="med" type="none"/>
            <a:tailEnd len="med" w="med" type="none"/>
          </a:ln>
        </p:spPr>
      </p:cxnSp>
      <p:sp>
        <p:nvSpPr>
          <p:cNvPr id="389" name="Shape 389"/>
          <p:cNvSpPr/>
          <p:nvPr/>
        </p:nvSpPr>
        <p:spPr>
          <a:xfrm rot="10800000">
            <a:off x="-12793" y="-16"/>
            <a:ext cx="759900" cy="704700"/>
          </a:xfrm>
          <a:prstGeom prst="snip2SameRect">
            <a:avLst>
              <a:gd fmla="val 5000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390" name="Shape 390"/>
          <p:cNvSpPr txBox="1"/>
          <p:nvPr/>
        </p:nvSpPr>
        <p:spPr>
          <a:xfrm>
            <a:off x="-41556" y="54791"/>
            <a:ext cx="830100" cy="3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Exo"/>
              <a:buNone/>
            </a:pPr>
            <a:r>
              <a:rPr b="1" lang="en" sz="1000">
                <a:solidFill>
                  <a:srgbClr val="FFFFFF"/>
                </a:solidFill>
                <a:latin typeface="Exo"/>
                <a:ea typeface="Exo"/>
                <a:cs typeface="Exo"/>
                <a:sym typeface="Exo"/>
              </a:rPr>
              <a:t>1990</a:t>
            </a:r>
            <a:endParaRPr/>
          </a:p>
        </p:txBody>
      </p:sp>
      <p:sp>
        <p:nvSpPr>
          <p:cNvPr id="391" name="Shape 391"/>
          <p:cNvSpPr/>
          <p:nvPr/>
        </p:nvSpPr>
        <p:spPr>
          <a:xfrm>
            <a:off x="-6965" y="4452471"/>
            <a:ext cx="759900" cy="702000"/>
          </a:xfrm>
          <a:prstGeom prst="snip2SameRect">
            <a:avLst>
              <a:gd fmla="val 5000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392" name="Shape 392"/>
          <p:cNvSpPr txBox="1"/>
          <p:nvPr/>
        </p:nvSpPr>
        <p:spPr>
          <a:xfrm>
            <a:off x="-48111" y="4645380"/>
            <a:ext cx="830100" cy="3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Exo"/>
              <a:buNone/>
            </a:pPr>
            <a:r>
              <a:rPr b="1" i="0" lang="en" sz="1000" u="none" cap="none" strike="noStrike">
                <a:solidFill>
                  <a:srgbClr val="FFFFFF"/>
                </a:solidFill>
                <a:latin typeface="Exo"/>
                <a:ea typeface="Exo"/>
                <a:cs typeface="Exo"/>
                <a:sym typeface="Exo"/>
              </a:rPr>
              <a:t>TODAY</a:t>
            </a:r>
            <a:endParaRPr/>
          </a:p>
        </p:txBody>
      </p:sp>
      <p:sp>
        <p:nvSpPr>
          <p:cNvPr id="393" name="Shape 393"/>
          <p:cNvSpPr txBox="1"/>
          <p:nvPr/>
        </p:nvSpPr>
        <p:spPr>
          <a:xfrm>
            <a:off x="1243474" y="667338"/>
            <a:ext cx="32712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1994</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Shor’s factoring algorithm (Shor)</a:t>
            </a:r>
            <a:endParaRPr sz="1000"/>
          </a:p>
        </p:txBody>
      </p:sp>
      <p:sp>
        <p:nvSpPr>
          <p:cNvPr id="394" name="Shape 394"/>
          <p:cNvSpPr txBox="1"/>
          <p:nvPr/>
        </p:nvSpPr>
        <p:spPr>
          <a:xfrm>
            <a:off x="1243474" y="1087938"/>
            <a:ext cx="32712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1995</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Phase Estimation (PE) introduced (Kitaev)</a:t>
            </a:r>
            <a:endParaRPr sz="1000"/>
          </a:p>
        </p:txBody>
      </p:sp>
      <p:sp>
        <p:nvSpPr>
          <p:cNvPr id="395" name="Shape 395"/>
          <p:cNvSpPr txBox="1"/>
          <p:nvPr/>
        </p:nvSpPr>
        <p:spPr>
          <a:xfrm>
            <a:off x="1243475" y="1564675"/>
            <a:ext cx="3485100" cy="543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1997</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Hamiltonian Simulation by PE (Lloyd)</a:t>
            </a:r>
            <a:endParaRPr sz="1000"/>
          </a:p>
        </p:txBody>
      </p:sp>
      <p:sp>
        <p:nvSpPr>
          <p:cNvPr id="396" name="Shape 396"/>
          <p:cNvSpPr txBox="1"/>
          <p:nvPr/>
        </p:nvSpPr>
        <p:spPr>
          <a:xfrm>
            <a:off x="1243474" y="2108225"/>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2002</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Map of fermions to paulis (Somma)</a:t>
            </a:r>
            <a:endParaRPr sz="1000"/>
          </a:p>
        </p:txBody>
      </p:sp>
      <p:sp>
        <p:nvSpPr>
          <p:cNvPr id="397" name="Shape 397"/>
          <p:cNvSpPr txBox="1"/>
          <p:nvPr/>
        </p:nvSpPr>
        <p:spPr>
          <a:xfrm>
            <a:off x="1243474" y="2651763"/>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2005</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Molecular ground states w/ PE (Aspuru-Guzik)</a:t>
            </a:r>
            <a:endParaRPr sz="1000"/>
          </a:p>
        </p:txBody>
      </p:sp>
      <p:sp>
        <p:nvSpPr>
          <p:cNvPr id="398" name="Shape 398"/>
          <p:cNvSpPr txBox="1"/>
          <p:nvPr/>
        </p:nvSpPr>
        <p:spPr>
          <a:xfrm>
            <a:off x="1243474" y="3302138"/>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2010</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H</a:t>
            </a:r>
            <a:r>
              <a:rPr baseline="-25000" lang="en" sz="1000">
                <a:solidFill>
                  <a:schemeClr val="dk2"/>
                </a:solidFill>
                <a:latin typeface="Exo"/>
                <a:ea typeface="Exo"/>
                <a:cs typeface="Exo"/>
                <a:sym typeface="Exo"/>
              </a:rPr>
              <a:t>2</a:t>
            </a:r>
            <a:r>
              <a:rPr lang="en" sz="1000">
                <a:solidFill>
                  <a:schemeClr val="dk2"/>
                </a:solidFill>
                <a:latin typeface="Exo"/>
                <a:ea typeface="Exo"/>
                <a:cs typeface="Exo"/>
                <a:sym typeface="Exo"/>
              </a:rPr>
              <a:t> ground state using simulated QC (Whitfield)</a:t>
            </a:r>
            <a:endParaRPr sz="1000"/>
          </a:p>
        </p:txBody>
      </p:sp>
      <p:sp>
        <p:nvSpPr>
          <p:cNvPr id="399" name="Shape 399"/>
          <p:cNvSpPr txBox="1"/>
          <p:nvPr/>
        </p:nvSpPr>
        <p:spPr>
          <a:xfrm>
            <a:off x="1243474" y="3782138"/>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2013</a:t>
            </a:r>
            <a:endParaRPr/>
          </a:p>
          <a:p>
            <a:pPr indent="0" lvl="0" marL="0" marR="0" rtl="0" algn="l">
              <a:lnSpc>
                <a:spcPct val="120000"/>
              </a:lnSpc>
              <a:spcBef>
                <a:spcPts val="0"/>
              </a:spcBef>
              <a:spcAft>
                <a:spcPts val="0"/>
              </a:spcAft>
              <a:buClr>
                <a:schemeClr val="dk2"/>
              </a:buClr>
              <a:buFont typeface="Exo"/>
              <a:buNone/>
            </a:pPr>
            <a:r>
              <a:rPr lang="en" sz="1000">
                <a:solidFill>
                  <a:schemeClr val="dk2"/>
                </a:solidFill>
                <a:latin typeface="Exo"/>
                <a:ea typeface="Exo"/>
                <a:cs typeface="Exo"/>
                <a:sym typeface="Exo"/>
              </a:rPr>
              <a:t>Hybrid Quantum-Classical Algorithms VQE (McClean)</a:t>
            </a:r>
            <a:endParaRPr sz="1000"/>
          </a:p>
        </p:txBody>
      </p:sp>
      <p:sp>
        <p:nvSpPr>
          <p:cNvPr id="400" name="Shape 400"/>
          <p:cNvSpPr txBox="1"/>
          <p:nvPr/>
        </p:nvSpPr>
        <p:spPr>
          <a:xfrm>
            <a:off x="1243474" y="4321138"/>
            <a:ext cx="34851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2015</a:t>
            </a:r>
            <a:endParaRPr/>
          </a:p>
          <a:p>
            <a:pPr indent="0" lvl="0" marL="0" marR="0" rtl="0" algn="l">
              <a:lnSpc>
                <a:spcPct val="120000"/>
              </a:lnSpc>
              <a:spcBef>
                <a:spcPts val="0"/>
              </a:spcBef>
              <a:spcAft>
                <a:spcPts val="0"/>
              </a:spcAft>
              <a:buClr>
                <a:schemeClr val="dk2"/>
              </a:buClr>
              <a:buFont typeface="Exo"/>
              <a:buNone/>
            </a:pPr>
            <a:r>
              <a:rPr b="1" lang="en" sz="1000">
                <a:solidFill>
                  <a:schemeClr val="dk2"/>
                </a:solidFill>
                <a:latin typeface="Exo"/>
                <a:ea typeface="Exo"/>
                <a:cs typeface="Exo"/>
                <a:sym typeface="Exo"/>
              </a:rPr>
              <a:t>Approximate Combinatorial Optimization (Farhi)</a:t>
            </a:r>
            <a:endParaRPr b="1" sz="1000"/>
          </a:p>
        </p:txBody>
      </p:sp>
      <p:cxnSp>
        <p:nvCxnSpPr>
          <p:cNvPr id="401" name="Shape 401"/>
          <p:cNvCxnSpPr>
            <a:stCxn id="393" idx="1"/>
          </p:cNvCxnSpPr>
          <p:nvPr/>
        </p:nvCxnSpPr>
        <p:spPr>
          <a:xfrm rot="10800000">
            <a:off x="371974" y="869838"/>
            <a:ext cx="871500" cy="7800"/>
          </a:xfrm>
          <a:prstGeom prst="straightConnector1">
            <a:avLst/>
          </a:prstGeom>
          <a:noFill/>
          <a:ln cap="flat" cmpd="sng" w="9525">
            <a:solidFill>
              <a:schemeClr val="dk2"/>
            </a:solidFill>
            <a:prstDash val="dash"/>
            <a:round/>
            <a:headEnd len="lg" w="lg" type="oval"/>
            <a:tailEnd len="lg" w="lg" type="none"/>
          </a:ln>
        </p:spPr>
      </p:cxnSp>
      <p:cxnSp>
        <p:nvCxnSpPr>
          <p:cNvPr id="402" name="Shape 402"/>
          <p:cNvCxnSpPr/>
          <p:nvPr/>
        </p:nvCxnSpPr>
        <p:spPr>
          <a:xfrm rot="10800000">
            <a:off x="371974" y="1250838"/>
            <a:ext cx="871500" cy="7800"/>
          </a:xfrm>
          <a:prstGeom prst="straightConnector1">
            <a:avLst/>
          </a:prstGeom>
          <a:noFill/>
          <a:ln cap="flat" cmpd="sng" w="9525">
            <a:solidFill>
              <a:schemeClr val="dk2"/>
            </a:solidFill>
            <a:prstDash val="dash"/>
            <a:round/>
            <a:headEnd len="lg" w="lg" type="oval"/>
            <a:tailEnd len="lg" w="lg" type="none"/>
          </a:ln>
        </p:spPr>
      </p:cxnSp>
      <p:cxnSp>
        <p:nvCxnSpPr>
          <p:cNvPr id="403" name="Shape 403"/>
          <p:cNvCxnSpPr/>
          <p:nvPr/>
        </p:nvCxnSpPr>
        <p:spPr>
          <a:xfrm rot="10800000">
            <a:off x="371974" y="1708038"/>
            <a:ext cx="871500" cy="7800"/>
          </a:xfrm>
          <a:prstGeom prst="straightConnector1">
            <a:avLst/>
          </a:prstGeom>
          <a:noFill/>
          <a:ln cap="flat" cmpd="sng" w="9525">
            <a:solidFill>
              <a:schemeClr val="dk2"/>
            </a:solidFill>
            <a:prstDash val="dash"/>
            <a:round/>
            <a:headEnd len="lg" w="lg" type="oval"/>
            <a:tailEnd len="lg" w="lg" type="none"/>
          </a:ln>
        </p:spPr>
      </p:cxnSp>
      <p:cxnSp>
        <p:nvCxnSpPr>
          <p:cNvPr id="404" name="Shape 404"/>
          <p:cNvCxnSpPr/>
          <p:nvPr/>
        </p:nvCxnSpPr>
        <p:spPr>
          <a:xfrm rot="10800000">
            <a:off x="371974" y="2241438"/>
            <a:ext cx="871500" cy="7800"/>
          </a:xfrm>
          <a:prstGeom prst="straightConnector1">
            <a:avLst/>
          </a:prstGeom>
          <a:noFill/>
          <a:ln cap="flat" cmpd="sng" w="9525">
            <a:solidFill>
              <a:schemeClr val="dk2"/>
            </a:solidFill>
            <a:prstDash val="dash"/>
            <a:round/>
            <a:headEnd len="lg" w="lg" type="oval"/>
            <a:tailEnd len="lg" w="lg" type="none"/>
          </a:ln>
        </p:spPr>
      </p:cxnSp>
      <p:cxnSp>
        <p:nvCxnSpPr>
          <p:cNvPr id="405" name="Shape 405"/>
          <p:cNvCxnSpPr/>
          <p:nvPr/>
        </p:nvCxnSpPr>
        <p:spPr>
          <a:xfrm rot="10800000">
            <a:off x="371974" y="2774838"/>
            <a:ext cx="871500" cy="7800"/>
          </a:xfrm>
          <a:prstGeom prst="straightConnector1">
            <a:avLst/>
          </a:prstGeom>
          <a:noFill/>
          <a:ln cap="flat" cmpd="sng" w="9525">
            <a:solidFill>
              <a:schemeClr val="dk2"/>
            </a:solidFill>
            <a:prstDash val="dash"/>
            <a:round/>
            <a:headEnd len="lg" w="lg" type="oval"/>
            <a:tailEnd len="lg" w="lg" type="none"/>
          </a:ln>
        </p:spPr>
      </p:cxnSp>
      <p:cxnSp>
        <p:nvCxnSpPr>
          <p:cNvPr id="406" name="Shape 406"/>
          <p:cNvCxnSpPr/>
          <p:nvPr/>
        </p:nvCxnSpPr>
        <p:spPr>
          <a:xfrm rot="10800000">
            <a:off x="371974" y="3384438"/>
            <a:ext cx="871500" cy="7800"/>
          </a:xfrm>
          <a:prstGeom prst="straightConnector1">
            <a:avLst/>
          </a:prstGeom>
          <a:noFill/>
          <a:ln cap="flat" cmpd="sng" w="9525">
            <a:solidFill>
              <a:schemeClr val="dk2"/>
            </a:solidFill>
            <a:prstDash val="dash"/>
            <a:round/>
            <a:headEnd len="lg" w="lg" type="oval"/>
            <a:tailEnd len="lg" w="lg" type="none"/>
          </a:ln>
        </p:spPr>
      </p:cxnSp>
      <p:cxnSp>
        <p:nvCxnSpPr>
          <p:cNvPr id="407" name="Shape 407"/>
          <p:cNvCxnSpPr/>
          <p:nvPr/>
        </p:nvCxnSpPr>
        <p:spPr>
          <a:xfrm rot="10800000">
            <a:off x="371974" y="3917838"/>
            <a:ext cx="871500" cy="7800"/>
          </a:xfrm>
          <a:prstGeom prst="straightConnector1">
            <a:avLst/>
          </a:prstGeom>
          <a:noFill/>
          <a:ln cap="flat" cmpd="sng" w="9525">
            <a:solidFill>
              <a:schemeClr val="dk2"/>
            </a:solidFill>
            <a:prstDash val="dash"/>
            <a:round/>
            <a:headEnd len="lg" w="lg" type="oval"/>
            <a:tailEnd len="lg" w="lg" type="none"/>
          </a:ln>
        </p:spPr>
      </p:cxnSp>
      <p:cxnSp>
        <p:nvCxnSpPr>
          <p:cNvPr id="408" name="Shape 408"/>
          <p:cNvCxnSpPr/>
          <p:nvPr/>
        </p:nvCxnSpPr>
        <p:spPr>
          <a:xfrm rot="10800000">
            <a:off x="371974" y="4451238"/>
            <a:ext cx="871500" cy="7800"/>
          </a:xfrm>
          <a:prstGeom prst="straightConnector1">
            <a:avLst/>
          </a:prstGeom>
          <a:noFill/>
          <a:ln cap="flat" cmpd="sng" w="9525">
            <a:solidFill>
              <a:schemeClr val="dk2"/>
            </a:solidFill>
            <a:prstDash val="dash"/>
            <a:round/>
            <a:headEnd len="lg" w="lg" type="oval"/>
            <a:tailEnd len="lg" w="lg" type="none"/>
          </a:ln>
        </p:spPr>
      </p:cxnSp>
      <p:sp>
        <p:nvSpPr>
          <p:cNvPr id="409" name="Shape 409"/>
          <p:cNvSpPr txBox="1"/>
          <p:nvPr/>
        </p:nvSpPr>
        <p:spPr>
          <a:xfrm>
            <a:off x="5792726" y="2380565"/>
            <a:ext cx="2187300" cy="236100"/>
          </a:xfrm>
          <a:prstGeom prst="rect">
            <a:avLst/>
          </a:prstGeom>
          <a:noFill/>
          <a:ln>
            <a:noFill/>
          </a:ln>
        </p:spPr>
        <p:txBody>
          <a:bodyPr anchorCtr="0" anchor="ctr" bIns="45700" lIns="91425" spcFirstLastPara="1" rIns="91425" wrap="square" tIns="45700">
            <a:noAutofit/>
          </a:bodyPr>
          <a:lstStyle/>
          <a:p>
            <a:pPr indent="0" lvl="0" marL="0" marR="0" rtl="0" algn="r">
              <a:lnSpc>
                <a:spcPct val="120000"/>
              </a:lnSpc>
              <a:spcBef>
                <a:spcPts val="0"/>
              </a:spcBef>
              <a:spcAft>
                <a:spcPts val="0"/>
              </a:spcAft>
              <a:buClr>
                <a:srgbClr val="000000"/>
              </a:buClr>
              <a:buFont typeface="Arial"/>
              <a:buNone/>
            </a:pPr>
            <a:r>
              <a:t/>
            </a:r>
            <a:endParaRPr b="0" i="0" sz="800" u="none" cap="none" strike="noStrike">
              <a:solidFill>
                <a:schemeClr val="dk2"/>
              </a:solidFill>
              <a:latin typeface="Exo"/>
              <a:ea typeface="Exo"/>
              <a:cs typeface="Exo"/>
              <a:sym typeface="Exo"/>
            </a:endParaRPr>
          </a:p>
        </p:txBody>
      </p:sp>
      <p:sp>
        <p:nvSpPr>
          <p:cNvPr id="410" name="Shape 410"/>
          <p:cNvSpPr/>
          <p:nvPr/>
        </p:nvSpPr>
        <p:spPr>
          <a:xfrm rot="10800000">
            <a:off x="4593557" y="801909"/>
            <a:ext cx="759900" cy="704700"/>
          </a:xfrm>
          <a:prstGeom prst="snip2SameRect">
            <a:avLst>
              <a:gd fmla="val 5000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411" name="Shape 411"/>
          <p:cNvSpPr txBox="1"/>
          <p:nvPr/>
        </p:nvSpPr>
        <p:spPr>
          <a:xfrm>
            <a:off x="4558444" y="829666"/>
            <a:ext cx="830100" cy="3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Exo"/>
              <a:buNone/>
            </a:pPr>
            <a:r>
              <a:rPr b="1" lang="en" sz="1000">
                <a:solidFill>
                  <a:srgbClr val="FFFFFF"/>
                </a:solidFill>
                <a:latin typeface="Exo"/>
                <a:ea typeface="Exo"/>
                <a:cs typeface="Exo"/>
                <a:sym typeface="Exo"/>
              </a:rPr>
              <a:t>2013</a:t>
            </a:r>
            <a:endParaRPr/>
          </a:p>
        </p:txBody>
      </p:sp>
      <p:sp>
        <p:nvSpPr>
          <p:cNvPr id="412" name="Shape 412"/>
          <p:cNvSpPr/>
          <p:nvPr/>
        </p:nvSpPr>
        <p:spPr>
          <a:xfrm>
            <a:off x="4599585" y="4452471"/>
            <a:ext cx="759900" cy="702000"/>
          </a:xfrm>
          <a:prstGeom prst="snip2SameRect">
            <a:avLst>
              <a:gd fmla="val 50000" name="adj1"/>
              <a:gd fmla="val 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413" name="Shape 413"/>
          <p:cNvSpPr txBox="1"/>
          <p:nvPr/>
        </p:nvSpPr>
        <p:spPr>
          <a:xfrm>
            <a:off x="4558439" y="4645380"/>
            <a:ext cx="830100" cy="3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Exo"/>
              <a:buNone/>
            </a:pPr>
            <a:r>
              <a:rPr b="1" i="0" lang="en" sz="1000" u="none" cap="none" strike="noStrike">
                <a:solidFill>
                  <a:srgbClr val="FFFFFF"/>
                </a:solidFill>
                <a:latin typeface="Exo"/>
                <a:ea typeface="Exo"/>
                <a:cs typeface="Exo"/>
                <a:sym typeface="Exo"/>
              </a:rPr>
              <a:t>TODAY</a:t>
            </a:r>
            <a:endParaRPr/>
          </a:p>
        </p:txBody>
      </p:sp>
      <p:cxnSp>
        <p:nvCxnSpPr>
          <p:cNvPr id="414" name="Shape 414"/>
          <p:cNvCxnSpPr>
            <a:stCxn id="410" idx="3"/>
            <a:endCxn id="412" idx="3"/>
          </p:cNvCxnSpPr>
          <p:nvPr/>
        </p:nvCxnSpPr>
        <p:spPr>
          <a:xfrm>
            <a:off x="4973507" y="1506609"/>
            <a:ext cx="6000" cy="2946000"/>
          </a:xfrm>
          <a:prstGeom prst="straightConnector1">
            <a:avLst/>
          </a:prstGeom>
          <a:noFill/>
          <a:ln cap="flat" cmpd="sng" w="9525">
            <a:solidFill>
              <a:schemeClr val="dk2"/>
            </a:solidFill>
            <a:prstDash val="dash"/>
            <a:round/>
            <a:headEnd len="lg" w="lg" type="none"/>
            <a:tailEnd len="lg" w="lg" type="none"/>
          </a:ln>
        </p:spPr>
      </p:cxnSp>
      <p:sp>
        <p:nvSpPr>
          <p:cNvPr id="415" name="Shape 415"/>
          <p:cNvSpPr txBox="1"/>
          <p:nvPr/>
        </p:nvSpPr>
        <p:spPr>
          <a:xfrm>
            <a:off x="5477750" y="1504199"/>
            <a:ext cx="3015300" cy="8019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rPr b="1" lang="en" sz="1000">
                <a:solidFill>
                  <a:srgbClr val="48737F"/>
                </a:solidFill>
                <a:latin typeface="Exo"/>
                <a:ea typeface="Exo"/>
                <a:cs typeface="Exo"/>
                <a:sym typeface="Exo"/>
              </a:rPr>
              <a:t>2013</a:t>
            </a:r>
            <a:endParaRPr/>
          </a:p>
          <a:p>
            <a:pPr indent="0" lvl="0" marL="0" marR="0" rtl="0" algn="l">
              <a:lnSpc>
                <a:spcPct val="120000"/>
              </a:lnSpc>
              <a:spcBef>
                <a:spcPts val="0"/>
              </a:spcBef>
              <a:spcAft>
                <a:spcPts val="0"/>
              </a:spcAft>
              <a:buClr>
                <a:srgbClr val="48737F"/>
              </a:buClr>
              <a:buFont typeface="Exo"/>
              <a:buNone/>
            </a:pPr>
            <a:r>
              <a:rPr lang="en" sz="1000">
                <a:solidFill>
                  <a:srgbClr val="48737F"/>
                </a:solidFill>
                <a:latin typeface="Exo"/>
                <a:ea typeface="Exo"/>
                <a:cs typeface="Exo"/>
                <a:sym typeface="Exo"/>
              </a:rPr>
              <a:t>Molecular ground states w/ VQE Implementation on a photonics processor (Peruzzo)</a:t>
            </a:r>
            <a:endParaRPr sz="1000"/>
          </a:p>
        </p:txBody>
      </p:sp>
      <p:cxnSp>
        <p:nvCxnSpPr>
          <p:cNvPr id="416" name="Shape 416"/>
          <p:cNvCxnSpPr/>
          <p:nvPr/>
        </p:nvCxnSpPr>
        <p:spPr>
          <a:xfrm rot="10800000">
            <a:off x="4981499" y="1636388"/>
            <a:ext cx="525900" cy="3000"/>
          </a:xfrm>
          <a:prstGeom prst="straightConnector1">
            <a:avLst/>
          </a:prstGeom>
          <a:noFill/>
          <a:ln cap="flat" cmpd="sng" w="9525">
            <a:solidFill>
              <a:schemeClr val="dk2"/>
            </a:solidFill>
            <a:prstDash val="dash"/>
            <a:round/>
            <a:headEnd len="lg" w="lg" type="oval"/>
            <a:tailEnd len="lg" w="lg" type="none"/>
          </a:ln>
        </p:spPr>
      </p:cxnSp>
      <p:sp>
        <p:nvSpPr>
          <p:cNvPr id="417" name="Shape 417"/>
          <p:cNvSpPr txBox="1"/>
          <p:nvPr/>
        </p:nvSpPr>
        <p:spPr>
          <a:xfrm>
            <a:off x="5477750" y="2300550"/>
            <a:ext cx="2976000" cy="642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rPr b="1" lang="en" sz="1000">
                <a:solidFill>
                  <a:srgbClr val="48737F"/>
                </a:solidFill>
                <a:latin typeface="Exo"/>
                <a:ea typeface="Exo"/>
                <a:cs typeface="Exo"/>
                <a:sym typeface="Exo"/>
              </a:rPr>
              <a:t>2014</a:t>
            </a:r>
            <a:endParaRPr/>
          </a:p>
          <a:p>
            <a:pPr indent="0" lvl="0" marL="0" marR="0" rtl="0" algn="l">
              <a:lnSpc>
                <a:spcPct val="120000"/>
              </a:lnSpc>
              <a:spcBef>
                <a:spcPts val="0"/>
              </a:spcBef>
              <a:spcAft>
                <a:spcPts val="0"/>
              </a:spcAft>
              <a:buClr>
                <a:srgbClr val="48737F"/>
              </a:buClr>
              <a:buFont typeface="Exo"/>
              <a:buNone/>
            </a:pPr>
            <a:r>
              <a:rPr b="1" lang="en" sz="1000">
                <a:solidFill>
                  <a:srgbClr val="48737F"/>
                </a:solidFill>
                <a:latin typeface="Exo"/>
                <a:ea typeface="Exo"/>
                <a:cs typeface="Exo"/>
                <a:sym typeface="Exo"/>
              </a:rPr>
              <a:t>Quantum Combinatorial Optimization (QAOA) </a:t>
            </a:r>
            <a:r>
              <a:rPr lang="en" sz="1000">
                <a:solidFill>
                  <a:srgbClr val="48737F"/>
                </a:solidFill>
                <a:latin typeface="Exo"/>
                <a:ea typeface="Exo"/>
                <a:cs typeface="Exo"/>
                <a:sym typeface="Exo"/>
              </a:rPr>
              <a:t>(Farhi), eg. MAX-CUT, MaxE3Lin2</a:t>
            </a:r>
            <a:endParaRPr sz="1000">
              <a:solidFill>
                <a:srgbClr val="48737F"/>
              </a:solidFill>
              <a:latin typeface="Exo"/>
              <a:ea typeface="Exo"/>
              <a:cs typeface="Exo"/>
              <a:sym typeface="Exo"/>
            </a:endParaRPr>
          </a:p>
        </p:txBody>
      </p:sp>
      <p:sp>
        <p:nvSpPr>
          <p:cNvPr id="418" name="Shape 418"/>
          <p:cNvSpPr txBox="1"/>
          <p:nvPr/>
        </p:nvSpPr>
        <p:spPr>
          <a:xfrm>
            <a:off x="5477750" y="2847462"/>
            <a:ext cx="2826300" cy="841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rPr b="1" lang="en" sz="1000">
                <a:solidFill>
                  <a:srgbClr val="48737F"/>
                </a:solidFill>
                <a:latin typeface="Exo"/>
                <a:ea typeface="Exo"/>
                <a:cs typeface="Exo"/>
                <a:sym typeface="Exo"/>
              </a:rPr>
              <a:t>2015</a:t>
            </a:r>
            <a:endParaRPr b="1"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rPr lang="en" sz="1000">
                <a:solidFill>
                  <a:srgbClr val="48737F"/>
                </a:solidFill>
                <a:latin typeface="Exo"/>
                <a:ea typeface="Exo"/>
                <a:cs typeface="Exo"/>
                <a:sym typeface="Exo"/>
              </a:rPr>
              <a:t>VQE + PE on superconducting qubits, </a:t>
            </a:r>
            <a:endParaRPr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rPr lang="en" sz="1000">
                <a:solidFill>
                  <a:schemeClr val="dk2"/>
                </a:solidFill>
                <a:latin typeface="Exo"/>
                <a:ea typeface="Exo"/>
                <a:cs typeface="Exo"/>
                <a:sym typeface="Exo"/>
              </a:rPr>
              <a:t>Small quantum machine learning examples</a:t>
            </a:r>
            <a:endParaRPr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t/>
            </a:r>
            <a:endParaRPr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t/>
            </a:r>
            <a:endParaRPr sz="1000">
              <a:solidFill>
                <a:srgbClr val="48737F"/>
              </a:solidFill>
              <a:latin typeface="Exo"/>
              <a:ea typeface="Exo"/>
              <a:cs typeface="Exo"/>
              <a:sym typeface="Exo"/>
            </a:endParaRPr>
          </a:p>
          <a:p>
            <a:pPr indent="0" lvl="0" marL="0" marR="0" rtl="0" algn="l">
              <a:lnSpc>
                <a:spcPct val="120000"/>
              </a:lnSpc>
              <a:spcBef>
                <a:spcPts val="0"/>
              </a:spcBef>
              <a:spcAft>
                <a:spcPts val="0"/>
              </a:spcAft>
              <a:buClr>
                <a:srgbClr val="48737F"/>
              </a:buClr>
              <a:buFont typeface="Exo"/>
              <a:buNone/>
            </a:pPr>
            <a:r>
              <a:t/>
            </a:r>
            <a:endParaRPr sz="1000"/>
          </a:p>
          <a:p>
            <a:pPr indent="0" lvl="0" marL="0" marR="0" rtl="0" algn="l">
              <a:lnSpc>
                <a:spcPct val="120000"/>
              </a:lnSpc>
              <a:spcBef>
                <a:spcPts val="0"/>
              </a:spcBef>
              <a:spcAft>
                <a:spcPts val="0"/>
              </a:spcAft>
              <a:buClr>
                <a:srgbClr val="000000"/>
              </a:buClr>
              <a:buFont typeface="Arial"/>
              <a:buNone/>
            </a:pPr>
            <a:r>
              <a:t/>
            </a:r>
            <a:endParaRPr b="0" i="0" sz="800" u="none" cap="none" strike="noStrike">
              <a:solidFill>
                <a:srgbClr val="48737F"/>
              </a:solidFill>
              <a:latin typeface="Exo"/>
              <a:ea typeface="Exo"/>
              <a:cs typeface="Exo"/>
              <a:sym typeface="Exo"/>
            </a:endParaRPr>
          </a:p>
        </p:txBody>
      </p:sp>
      <p:sp>
        <p:nvSpPr>
          <p:cNvPr id="419" name="Shape 419"/>
          <p:cNvSpPr txBox="1"/>
          <p:nvPr/>
        </p:nvSpPr>
        <p:spPr>
          <a:xfrm>
            <a:off x="5477755" y="3501013"/>
            <a:ext cx="28263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rPr b="1" lang="en" sz="1000">
                <a:solidFill>
                  <a:srgbClr val="48737F"/>
                </a:solidFill>
                <a:latin typeface="Exo"/>
                <a:ea typeface="Exo"/>
                <a:cs typeface="Exo"/>
                <a:sym typeface="Exo"/>
              </a:rPr>
              <a:t>2016</a:t>
            </a:r>
            <a:endParaRPr b="1"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rPr lang="en" sz="1000">
                <a:solidFill>
                  <a:srgbClr val="48737F"/>
                </a:solidFill>
                <a:latin typeface="Exo"/>
                <a:ea typeface="Exo"/>
                <a:cs typeface="Exo"/>
                <a:sym typeface="Exo"/>
              </a:rPr>
              <a:t>Broader applications of VQE (Troyer, </a:t>
            </a:r>
            <a:r>
              <a:rPr b="1" lang="en" sz="1000">
                <a:solidFill>
                  <a:srgbClr val="48737F"/>
                </a:solidFill>
                <a:latin typeface="Exo"/>
                <a:ea typeface="Exo"/>
                <a:cs typeface="Exo"/>
                <a:sym typeface="Exo"/>
              </a:rPr>
              <a:t>Rubin</a:t>
            </a:r>
            <a:r>
              <a:rPr lang="en" sz="1000">
                <a:solidFill>
                  <a:srgbClr val="48737F"/>
                </a:solidFill>
                <a:latin typeface="Exo"/>
                <a:ea typeface="Exo"/>
                <a:cs typeface="Exo"/>
                <a:sym typeface="Exo"/>
              </a:rPr>
              <a:t>)</a:t>
            </a:r>
            <a:endParaRPr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t/>
            </a:r>
            <a:endParaRPr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t/>
            </a:r>
            <a:endParaRPr sz="1000">
              <a:solidFill>
                <a:srgbClr val="48737F"/>
              </a:solidFill>
              <a:latin typeface="Exo"/>
              <a:ea typeface="Exo"/>
              <a:cs typeface="Exo"/>
              <a:sym typeface="Exo"/>
            </a:endParaRPr>
          </a:p>
          <a:p>
            <a:pPr indent="0" lvl="0" marL="0" marR="0" rtl="0" algn="l">
              <a:lnSpc>
                <a:spcPct val="120000"/>
              </a:lnSpc>
              <a:spcBef>
                <a:spcPts val="0"/>
              </a:spcBef>
              <a:spcAft>
                <a:spcPts val="0"/>
              </a:spcAft>
              <a:buClr>
                <a:srgbClr val="48737F"/>
              </a:buClr>
              <a:buFont typeface="Exo"/>
              <a:buNone/>
            </a:pPr>
            <a:r>
              <a:t/>
            </a:r>
            <a:endParaRPr sz="1000"/>
          </a:p>
          <a:p>
            <a:pPr indent="0" lvl="0" marL="0" marR="0" rtl="0" algn="l">
              <a:lnSpc>
                <a:spcPct val="120000"/>
              </a:lnSpc>
              <a:spcBef>
                <a:spcPts val="0"/>
              </a:spcBef>
              <a:spcAft>
                <a:spcPts val="0"/>
              </a:spcAft>
              <a:buClr>
                <a:srgbClr val="000000"/>
              </a:buClr>
              <a:buFont typeface="Arial"/>
              <a:buNone/>
            </a:pPr>
            <a:r>
              <a:t/>
            </a:r>
            <a:endParaRPr b="0" i="0" sz="800" u="none" cap="none" strike="noStrike">
              <a:solidFill>
                <a:srgbClr val="48737F"/>
              </a:solidFill>
              <a:latin typeface="Exo"/>
              <a:ea typeface="Exo"/>
              <a:cs typeface="Exo"/>
              <a:sym typeface="Exo"/>
            </a:endParaRPr>
          </a:p>
        </p:txBody>
      </p:sp>
      <p:cxnSp>
        <p:nvCxnSpPr>
          <p:cNvPr id="420" name="Shape 420"/>
          <p:cNvCxnSpPr/>
          <p:nvPr/>
        </p:nvCxnSpPr>
        <p:spPr>
          <a:xfrm rot="10800000">
            <a:off x="4981499" y="2474588"/>
            <a:ext cx="525900" cy="3000"/>
          </a:xfrm>
          <a:prstGeom prst="straightConnector1">
            <a:avLst/>
          </a:prstGeom>
          <a:noFill/>
          <a:ln cap="flat" cmpd="sng" w="9525">
            <a:solidFill>
              <a:schemeClr val="dk2"/>
            </a:solidFill>
            <a:prstDash val="dash"/>
            <a:round/>
            <a:headEnd len="lg" w="lg" type="oval"/>
            <a:tailEnd len="lg" w="lg" type="none"/>
          </a:ln>
        </p:spPr>
      </p:cxnSp>
      <p:cxnSp>
        <p:nvCxnSpPr>
          <p:cNvPr id="421" name="Shape 421"/>
          <p:cNvCxnSpPr/>
          <p:nvPr/>
        </p:nvCxnSpPr>
        <p:spPr>
          <a:xfrm rot="10800000">
            <a:off x="4981499" y="3007988"/>
            <a:ext cx="525900" cy="3000"/>
          </a:xfrm>
          <a:prstGeom prst="straightConnector1">
            <a:avLst/>
          </a:prstGeom>
          <a:noFill/>
          <a:ln cap="flat" cmpd="sng" w="9525">
            <a:solidFill>
              <a:schemeClr val="dk2"/>
            </a:solidFill>
            <a:prstDash val="dash"/>
            <a:round/>
            <a:headEnd len="lg" w="lg" type="oval"/>
            <a:tailEnd len="lg" w="lg" type="none"/>
          </a:ln>
        </p:spPr>
      </p:cxnSp>
      <p:cxnSp>
        <p:nvCxnSpPr>
          <p:cNvPr id="422" name="Shape 422"/>
          <p:cNvCxnSpPr/>
          <p:nvPr/>
        </p:nvCxnSpPr>
        <p:spPr>
          <a:xfrm rot="10800000">
            <a:off x="4981499" y="3617588"/>
            <a:ext cx="525900" cy="3000"/>
          </a:xfrm>
          <a:prstGeom prst="straightConnector1">
            <a:avLst/>
          </a:prstGeom>
          <a:noFill/>
          <a:ln cap="flat" cmpd="sng" w="9525">
            <a:solidFill>
              <a:schemeClr val="dk2"/>
            </a:solidFill>
            <a:prstDash val="dash"/>
            <a:round/>
            <a:headEnd len="lg" w="lg" type="oval"/>
            <a:tailEnd len="lg" w="lg" type="none"/>
          </a:ln>
        </p:spPr>
      </p:cxnSp>
      <p:sp>
        <p:nvSpPr>
          <p:cNvPr id="423" name="Shape 423"/>
          <p:cNvSpPr txBox="1"/>
          <p:nvPr/>
        </p:nvSpPr>
        <p:spPr>
          <a:xfrm>
            <a:off x="5469755" y="4009150"/>
            <a:ext cx="2826300" cy="42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rPr b="1" lang="en" sz="1000">
                <a:solidFill>
                  <a:srgbClr val="48737F"/>
                </a:solidFill>
                <a:latin typeface="Exo"/>
                <a:ea typeface="Exo"/>
                <a:cs typeface="Exo"/>
                <a:sym typeface="Exo"/>
              </a:rPr>
              <a:t>2017</a:t>
            </a:r>
            <a:endParaRPr b="1"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rPr lang="en" sz="1000">
                <a:solidFill>
                  <a:srgbClr val="48737F"/>
                </a:solidFill>
                <a:latin typeface="Exo"/>
                <a:ea typeface="Exo"/>
                <a:cs typeface="Exo"/>
                <a:sym typeface="Exo"/>
              </a:rPr>
              <a:t>Machine Learning</a:t>
            </a:r>
            <a:r>
              <a:rPr lang="en" sz="1000">
                <a:solidFill>
                  <a:srgbClr val="48737F"/>
                </a:solidFill>
                <a:latin typeface="Exo"/>
                <a:ea typeface="Exo"/>
                <a:cs typeface="Exo"/>
                <a:sym typeface="Exo"/>
              </a:rPr>
              <a:t> (Aspuru-Guzik, </a:t>
            </a:r>
            <a:r>
              <a:rPr b="1" lang="en" sz="1000">
                <a:solidFill>
                  <a:srgbClr val="48737F"/>
                </a:solidFill>
                <a:latin typeface="Exo"/>
                <a:ea typeface="Exo"/>
                <a:cs typeface="Exo"/>
                <a:sym typeface="Exo"/>
              </a:rPr>
              <a:t>Otterbach</a:t>
            </a:r>
            <a:r>
              <a:rPr lang="en" sz="1000">
                <a:solidFill>
                  <a:srgbClr val="48737F"/>
                </a:solidFill>
                <a:latin typeface="Exo"/>
                <a:ea typeface="Exo"/>
                <a:cs typeface="Exo"/>
                <a:sym typeface="Exo"/>
              </a:rPr>
              <a:t>)</a:t>
            </a:r>
            <a:endParaRPr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t/>
            </a:r>
            <a:endParaRPr sz="1000">
              <a:solidFill>
                <a:srgbClr val="48737F"/>
              </a:solidFill>
              <a:latin typeface="Exo"/>
              <a:ea typeface="Exo"/>
              <a:cs typeface="Exo"/>
              <a:sym typeface="Exo"/>
            </a:endParaRPr>
          </a:p>
          <a:p>
            <a:pPr indent="0" lvl="0" marL="0" rtl="0">
              <a:lnSpc>
                <a:spcPct val="120000"/>
              </a:lnSpc>
              <a:spcBef>
                <a:spcPts val="0"/>
              </a:spcBef>
              <a:spcAft>
                <a:spcPts val="0"/>
              </a:spcAft>
              <a:buClr>
                <a:srgbClr val="48737F"/>
              </a:buClr>
              <a:buFont typeface="Exo"/>
              <a:buNone/>
            </a:pPr>
            <a:r>
              <a:t/>
            </a:r>
            <a:endParaRPr sz="1000">
              <a:solidFill>
                <a:srgbClr val="48737F"/>
              </a:solidFill>
              <a:latin typeface="Exo"/>
              <a:ea typeface="Exo"/>
              <a:cs typeface="Exo"/>
              <a:sym typeface="Exo"/>
            </a:endParaRPr>
          </a:p>
          <a:p>
            <a:pPr indent="0" lvl="0" marL="0" marR="0" rtl="0" algn="l">
              <a:lnSpc>
                <a:spcPct val="120000"/>
              </a:lnSpc>
              <a:spcBef>
                <a:spcPts val="0"/>
              </a:spcBef>
              <a:spcAft>
                <a:spcPts val="0"/>
              </a:spcAft>
              <a:buClr>
                <a:srgbClr val="48737F"/>
              </a:buClr>
              <a:buFont typeface="Exo"/>
              <a:buNone/>
            </a:pPr>
            <a:r>
              <a:t/>
            </a:r>
            <a:endParaRPr sz="1000"/>
          </a:p>
          <a:p>
            <a:pPr indent="0" lvl="0" marL="0" marR="0" rtl="0" algn="l">
              <a:lnSpc>
                <a:spcPct val="120000"/>
              </a:lnSpc>
              <a:spcBef>
                <a:spcPts val="0"/>
              </a:spcBef>
              <a:spcAft>
                <a:spcPts val="0"/>
              </a:spcAft>
              <a:buClr>
                <a:srgbClr val="000000"/>
              </a:buClr>
              <a:buFont typeface="Arial"/>
              <a:buNone/>
            </a:pPr>
            <a:r>
              <a:t/>
            </a:r>
            <a:endParaRPr b="0" i="0" sz="800" u="none" cap="none" strike="noStrike">
              <a:solidFill>
                <a:srgbClr val="48737F"/>
              </a:solidFill>
              <a:latin typeface="Exo"/>
              <a:ea typeface="Exo"/>
              <a:cs typeface="Exo"/>
              <a:sym typeface="Exo"/>
            </a:endParaRPr>
          </a:p>
        </p:txBody>
      </p:sp>
      <p:cxnSp>
        <p:nvCxnSpPr>
          <p:cNvPr id="424" name="Shape 424"/>
          <p:cNvCxnSpPr/>
          <p:nvPr/>
        </p:nvCxnSpPr>
        <p:spPr>
          <a:xfrm rot="10800000">
            <a:off x="4973499" y="4125725"/>
            <a:ext cx="525900" cy="3000"/>
          </a:xfrm>
          <a:prstGeom prst="straightConnector1">
            <a:avLst/>
          </a:prstGeom>
          <a:noFill/>
          <a:ln cap="flat" cmpd="sng" w="9525">
            <a:solidFill>
              <a:schemeClr val="dk2"/>
            </a:solidFill>
            <a:prstDash val="dash"/>
            <a:round/>
            <a:headEnd len="lg" w="lg" type="oval"/>
            <a:tailEnd len="lg" w="lg"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0" name="Shape 430"/>
          <p:cNvSpPr txBox="1"/>
          <p:nvPr>
            <p:ph type="title"/>
          </p:nvPr>
        </p:nvSpPr>
        <p:spPr>
          <a:xfrm>
            <a:off x="727075" y="363094"/>
            <a:ext cx="7556400" cy="43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Transmons</a:t>
            </a:r>
            <a:br>
              <a:rPr lang="en" sz="4800">
                <a:solidFill>
                  <a:srgbClr val="FFFFFF"/>
                </a:solidFill>
              </a:rPr>
            </a:br>
            <a:r>
              <a:rPr lang="en" sz="4800">
                <a:solidFill>
                  <a:srgbClr val="FFFFFF"/>
                </a:solidFill>
              </a:rPr>
              <a:t>&amp;</a:t>
            </a:r>
            <a:br>
              <a:rPr lang="en" sz="4800">
                <a:solidFill>
                  <a:srgbClr val="FFFFFF"/>
                </a:solidFill>
              </a:rPr>
            </a:br>
            <a:r>
              <a:rPr lang="en" sz="4800">
                <a:solidFill>
                  <a:srgbClr val="FFFFFF"/>
                </a:solidFill>
              </a:rPr>
              <a:t>2-Qubit Gates</a:t>
            </a:r>
            <a:endParaRPr sz="48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p:nvPr/>
        </p:nvSpPr>
        <p:spPr>
          <a:xfrm>
            <a:off x="439125" y="704963"/>
            <a:ext cx="3791700" cy="1986900"/>
          </a:xfrm>
          <a:prstGeom prst="rect">
            <a:avLst/>
          </a:prstGeom>
          <a:noFill/>
          <a:ln cap="flat" cmpd="sng" w="38100">
            <a:solidFill>
              <a:schemeClr val="accent3"/>
            </a:solidFill>
            <a:prstDash val="solid"/>
            <a:round/>
            <a:headEnd len="med" w="med" type="none"/>
            <a:tailEnd len="med" w="med"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436" name="Shape 436"/>
          <p:cNvSpPr/>
          <p:nvPr/>
        </p:nvSpPr>
        <p:spPr>
          <a:xfrm>
            <a:off x="439125" y="2987156"/>
            <a:ext cx="3791700" cy="1986900"/>
          </a:xfrm>
          <a:prstGeom prst="rect">
            <a:avLst/>
          </a:prstGeom>
          <a:noFill/>
          <a:ln cap="flat" cmpd="sng" w="38100">
            <a:solidFill>
              <a:schemeClr val="accent3"/>
            </a:solidFill>
            <a:prstDash val="solid"/>
            <a:round/>
            <a:headEnd len="med" w="med" type="none"/>
            <a:tailEnd len="med" w="med"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437" name="Shape 437"/>
          <p:cNvSpPr/>
          <p:nvPr/>
        </p:nvSpPr>
        <p:spPr>
          <a:xfrm>
            <a:off x="4565344" y="704963"/>
            <a:ext cx="3791700" cy="1986900"/>
          </a:xfrm>
          <a:prstGeom prst="rect">
            <a:avLst/>
          </a:prstGeom>
          <a:noFill/>
          <a:ln cap="flat" cmpd="sng" w="38100">
            <a:solidFill>
              <a:schemeClr val="accent3"/>
            </a:solidFill>
            <a:prstDash val="solid"/>
            <a:round/>
            <a:headEnd len="med" w="med" type="none"/>
            <a:tailEnd len="med" w="med"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438" name="Shape 438"/>
          <p:cNvSpPr/>
          <p:nvPr/>
        </p:nvSpPr>
        <p:spPr>
          <a:xfrm>
            <a:off x="4565344" y="2987156"/>
            <a:ext cx="3791700" cy="1986900"/>
          </a:xfrm>
          <a:prstGeom prst="rect">
            <a:avLst/>
          </a:prstGeom>
          <a:noFill/>
          <a:ln cap="flat" cmpd="sng" w="38100">
            <a:solidFill>
              <a:schemeClr val="accent3"/>
            </a:solidFill>
            <a:prstDash val="solid"/>
            <a:round/>
            <a:headEnd len="med" w="med" type="none"/>
            <a:tailEnd len="med" w="med"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439" name="Shape 439"/>
          <p:cNvSpPr txBox="1"/>
          <p:nvPr>
            <p:ph type="title"/>
          </p:nvPr>
        </p:nvSpPr>
        <p:spPr>
          <a:xfrm>
            <a:off x="235946" y="172244"/>
            <a:ext cx="7896600" cy="484200"/>
          </a:xfrm>
          <a:prstGeom prst="rect">
            <a:avLst/>
          </a:prstGeom>
          <a:noFill/>
          <a:ln>
            <a:noFill/>
          </a:ln>
        </p:spPr>
        <p:txBody>
          <a:bodyPr anchorCtr="0" anchor="t" bIns="51425" lIns="51425" spcFirstLastPara="1" rIns="51425" wrap="square" tIns="51425">
            <a:noAutofit/>
          </a:bodyPr>
          <a:lstStyle/>
          <a:p>
            <a:pPr indent="0" lvl="0" marL="0" marR="0" rtl="0" algn="l">
              <a:spcBef>
                <a:spcPts val="0"/>
              </a:spcBef>
              <a:spcAft>
                <a:spcPts val="0"/>
              </a:spcAft>
              <a:buClr>
                <a:schemeClr val="dk1"/>
              </a:buClr>
              <a:buFont typeface="Exo"/>
              <a:buNone/>
            </a:pPr>
            <a:r>
              <a:rPr b="1" lang="en" sz="2400">
                <a:solidFill>
                  <a:srgbClr val="4E4E4E"/>
                </a:solidFill>
              </a:rPr>
              <a:t>Early years of superconducting qubits</a:t>
            </a:r>
            <a:endParaRPr b="1" i="0" sz="2400" u="none" cap="none" strike="noStrike">
              <a:solidFill>
                <a:srgbClr val="4E4E4E"/>
              </a:solidFill>
              <a:latin typeface="Exo"/>
              <a:ea typeface="Exo"/>
              <a:cs typeface="Exo"/>
              <a:sym typeface="Exo"/>
            </a:endParaRPr>
          </a:p>
        </p:txBody>
      </p:sp>
      <p:grpSp>
        <p:nvGrpSpPr>
          <p:cNvPr id="440" name="Shape 440"/>
          <p:cNvGrpSpPr/>
          <p:nvPr/>
        </p:nvGrpSpPr>
        <p:grpSpPr>
          <a:xfrm>
            <a:off x="671755" y="984197"/>
            <a:ext cx="2962651" cy="1428506"/>
            <a:chOff x="826874" y="1129925"/>
            <a:chExt cx="3950201" cy="1904675"/>
          </a:xfrm>
        </p:grpSpPr>
        <p:pic>
          <p:nvPicPr>
            <p:cNvPr descr="Screen Shot 2017-01-10 at 8.39.26 PM.png" id="441" name="Shape 441"/>
            <p:cNvPicPr preferRelativeResize="0"/>
            <p:nvPr/>
          </p:nvPicPr>
          <p:blipFill>
            <a:blip r:embed="rId3">
              <a:alphaModFix/>
            </a:blip>
            <a:stretch>
              <a:fillRect/>
            </a:stretch>
          </p:blipFill>
          <p:spPr>
            <a:xfrm>
              <a:off x="826875" y="1129925"/>
              <a:ext cx="3950200" cy="1904675"/>
            </a:xfrm>
            <a:prstGeom prst="rect">
              <a:avLst/>
            </a:prstGeom>
            <a:noFill/>
            <a:ln>
              <a:noFill/>
            </a:ln>
          </p:spPr>
        </p:pic>
        <p:sp>
          <p:nvSpPr>
            <p:cNvPr id="442" name="Shape 442"/>
            <p:cNvSpPr/>
            <p:nvPr/>
          </p:nvSpPr>
          <p:spPr>
            <a:xfrm>
              <a:off x="826874" y="1252735"/>
              <a:ext cx="411900" cy="411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443" name="Shape 443"/>
            <p:cNvSpPr/>
            <p:nvPr/>
          </p:nvSpPr>
          <p:spPr>
            <a:xfrm>
              <a:off x="2852133" y="1201686"/>
              <a:ext cx="411900" cy="411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grpSp>
      <p:sp>
        <p:nvSpPr>
          <p:cNvPr id="444" name="Shape 444"/>
          <p:cNvSpPr txBox="1"/>
          <p:nvPr/>
        </p:nvSpPr>
        <p:spPr>
          <a:xfrm>
            <a:off x="500625" y="2205938"/>
            <a:ext cx="2571000" cy="5103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t/>
            </a:r>
            <a:endParaRPr sz="1100">
              <a:solidFill>
                <a:schemeClr val="accent3"/>
              </a:solidFill>
              <a:latin typeface="Exo"/>
              <a:ea typeface="Exo"/>
              <a:cs typeface="Exo"/>
              <a:sym typeface="Exo"/>
            </a:endParaRPr>
          </a:p>
          <a:p>
            <a:pPr indent="0" lvl="0" marL="0" rtl="0">
              <a:spcBef>
                <a:spcPts val="0"/>
              </a:spcBef>
              <a:spcAft>
                <a:spcPts val="0"/>
              </a:spcAft>
              <a:buNone/>
            </a:pPr>
            <a:r>
              <a:rPr lang="en" sz="1100">
                <a:solidFill>
                  <a:schemeClr val="accent3"/>
                </a:solidFill>
                <a:latin typeface="Exo"/>
                <a:ea typeface="Exo"/>
                <a:cs typeface="Exo"/>
                <a:sym typeface="Exo"/>
              </a:rPr>
              <a:t>J. Clarke, 1966</a:t>
            </a:r>
            <a:endParaRPr sz="1100">
              <a:solidFill>
                <a:schemeClr val="accent3"/>
              </a:solidFill>
              <a:latin typeface="Exo"/>
              <a:ea typeface="Exo"/>
              <a:cs typeface="Exo"/>
              <a:sym typeface="Exo"/>
            </a:endParaRPr>
          </a:p>
        </p:txBody>
      </p:sp>
      <p:sp>
        <p:nvSpPr>
          <p:cNvPr id="445" name="Shape 445"/>
          <p:cNvSpPr txBox="1"/>
          <p:nvPr/>
        </p:nvSpPr>
        <p:spPr>
          <a:xfrm>
            <a:off x="500625" y="733106"/>
            <a:ext cx="2336400" cy="2970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rPr b="1" lang="en" sz="1400">
                <a:solidFill>
                  <a:srgbClr val="48737F"/>
                </a:solidFill>
                <a:latin typeface="Exo"/>
                <a:ea typeface="Exo"/>
                <a:cs typeface="Exo"/>
                <a:sym typeface="Exo"/>
              </a:rPr>
              <a:t>Josephson junctions</a:t>
            </a:r>
            <a:endParaRPr b="1" sz="1400">
              <a:solidFill>
                <a:srgbClr val="48737F"/>
              </a:solidFill>
              <a:latin typeface="Exo"/>
              <a:ea typeface="Exo"/>
              <a:cs typeface="Exo"/>
              <a:sym typeface="Exo"/>
            </a:endParaRPr>
          </a:p>
        </p:txBody>
      </p:sp>
      <p:pic>
        <p:nvPicPr>
          <p:cNvPr id="446" name="Shape 446"/>
          <p:cNvPicPr preferRelativeResize="0"/>
          <p:nvPr/>
        </p:nvPicPr>
        <p:blipFill rotWithShape="1">
          <a:blip r:embed="rId4">
            <a:alphaModFix/>
          </a:blip>
          <a:srcRect b="0" l="5292" r="5905" t="0"/>
          <a:stretch/>
        </p:blipFill>
        <p:spPr>
          <a:xfrm>
            <a:off x="4813744" y="3293550"/>
            <a:ext cx="3167643" cy="1138350"/>
          </a:xfrm>
          <a:prstGeom prst="rect">
            <a:avLst/>
          </a:prstGeom>
          <a:noFill/>
          <a:ln>
            <a:noFill/>
          </a:ln>
        </p:spPr>
      </p:pic>
      <p:sp>
        <p:nvSpPr>
          <p:cNvPr id="447" name="Shape 447"/>
          <p:cNvSpPr txBox="1"/>
          <p:nvPr/>
        </p:nvSpPr>
        <p:spPr>
          <a:xfrm>
            <a:off x="4624913" y="4134900"/>
            <a:ext cx="1176600" cy="297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solidFill>
                  <a:schemeClr val="accent2"/>
                </a:solidFill>
                <a:highlight>
                  <a:srgbClr val="FFFFFF"/>
                </a:highlight>
                <a:latin typeface="Exo"/>
                <a:ea typeface="Exo"/>
                <a:cs typeface="Exo"/>
                <a:sym typeface="Exo"/>
              </a:rPr>
              <a:t>Charge</a:t>
            </a:r>
            <a:endParaRPr sz="1100">
              <a:solidFill>
                <a:schemeClr val="accent2"/>
              </a:solidFill>
              <a:highlight>
                <a:srgbClr val="FFFFFF"/>
              </a:highlight>
              <a:latin typeface="Exo"/>
              <a:ea typeface="Exo"/>
              <a:cs typeface="Exo"/>
              <a:sym typeface="Exo"/>
            </a:endParaRPr>
          </a:p>
        </p:txBody>
      </p:sp>
      <p:sp>
        <p:nvSpPr>
          <p:cNvPr id="448" name="Shape 448"/>
          <p:cNvSpPr txBox="1"/>
          <p:nvPr/>
        </p:nvSpPr>
        <p:spPr>
          <a:xfrm>
            <a:off x="5855044" y="4134900"/>
            <a:ext cx="1176600" cy="297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solidFill>
                  <a:schemeClr val="accent2"/>
                </a:solidFill>
                <a:highlight>
                  <a:srgbClr val="FFFFFF"/>
                </a:highlight>
                <a:latin typeface="Exo"/>
                <a:ea typeface="Exo"/>
                <a:cs typeface="Exo"/>
                <a:sym typeface="Exo"/>
              </a:rPr>
              <a:t>Flux</a:t>
            </a:r>
            <a:endParaRPr sz="1100">
              <a:solidFill>
                <a:schemeClr val="accent2"/>
              </a:solidFill>
              <a:highlight>
                <a:srgbClr val="FFFFFF"/>
              </a:highlight>
              <a:latin typeface="Exo"/>
              <a:ea typeface="Exo"/>
              <a:cs typeface="Exo"/>
              <a:sym typeface="Exo"/>
            </a:endParaRPr>
          </a:p>
        </p:txBody>
      </p:sp>
      <p:sp>
        <p:nvSpPr>
          <p:cNvPr id="449" name="Shape 449"/>
          <p:cNvSpPr txBox="1"/>
          <p:nvPr/>
        </p:nvSpPr>
        <p:spPr>
          <a:xfrm>
            <a:off x="7031569" y="4134900"/>
            <a:ext cx="1176600" cy="297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solidFill>
                  <a:schemeClr val="accent2"/>
                </a:solidFill>
                <a:highlight>
                  <a:srgbClr val="FFFFFF"/>
                </a:highlight>
                <a:latin typeface="Exo"/>
                <a:ea typeface="Exo"/>
                <a:cs typeface="Exo"/>
                <a:sym typeface="Exo"/>
              </a:rPr>
              <a:t>Phase</a:t>
            </a:r>
            <a:endParaRPr sz="1100">
              <a:solidFill>
                <a:schemeClr val="accent2"/>
              </a:solidFill>
              <a:highlight>
                <a:srgbClr val="FFFFFF"/>
              </a:highlight>
              <a:latin typeface="Exo"/>
              <a:ea typeface="Exo"/>
              <a:cs typeface="Exo"/>
              <a:sym typeface="Exo"/>
            </a:endParaRPr>
          </a:p>
        </p:txBody>
      </p:sp>
      <p:pic>
        <p:nvPicPr>
          <p:cNvPr id="450" name="Shape 450"/>
          <p:cNvPicPr preferRelativeResize="0"/>
          <p:nvPr/>
        </p:nvPicPr>
        <p:blipFill>
          <a:blip r:embed="rId5">
            <a:alphaModFix/>
          </a:blip>
          <a:stretch>
            <a:fillRect/>
          </a:stretch>
        </p:blipFill>
        <p:spPr>
          <a:xfrm>
            <a:off x="6801338" y="913687"/>
            <a:ext cx="1522668" cy="1569535"/>
          </a:xfrm>
          <a:prstGeom prst="rect">
            <a:avLst/>
          </a:prstGeom>
          <a:noFill/>
          <a:ln>
            <a:noFill/>
          </a:ln>
        </p:spPr>
      </p:pic>
      <p:sp>
        <p:nvSpPr>
          <p:cNvPr id="451" name="Shape 451"/>
          <p:cNvSpPr txBox="1"/>
          <p:nvPr/>
        </p:nvSpPr>
        <p:spPr>
          <a:xfrm>
            <a:off x="4667719" y="2205938"/>
            <a:ext cx="3567000" cy="5103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t/>
            </a:r>
            <a:endParaRPr sz="1100">
              <a:solidFill>
                <a:schemeClr val="accent3"/>
              </a:solidFill>
              <a:latin typeface="Exo"/>
              <a:ea typeface="Exo"/>
              <a:cs typeface="Exo"/>
              <a:sym typeface="Exo"/>
            </a:endParaRPr>
          </a:p>
          <a:p>
            <a:pPr indent="0" lvl="0" marL="0" rtl="0">
              <a:spcBef>
                <a:spcPts val="0"/>
              </a:spcBef>
              <a:spcAft>
                <a:spcPts val="0"/>
              </a:spcAft>
              <a:buNone/>
            </a:pPr>
            <a:r>
              <a:rPr lang="en" sz="1100">
                <a:solidFill>
                  <a:schemeClr val="accent3"/>
                </a:solidFill>
                <a:latin typeface="Exo"/>
                <a:ea typeface="Exo"/>
                <a:cs typeface="Exo"/>
                <a:sym typeface="Exo"/>
              </a:rPr>
              <a:t>J. Martinis, M. Devoret, J. Clarke, </a:t>
            </a:r>
            <a:r>
              <a:rPr i="1" lang="en" sz="1100">
                <a:solidFill>
                  <a:schemeClr val="accent3"/>
                </a:solidFill>
                <a:latin typeface="Exo"/>
                <a:ea typeface="Exo"/>
                <a:cs typeface="Exo"/>
                <a:sym typeface="Exo"/>
              </a:rPr>
              <a:t>PRB</a:t>
            </a:r>
            <a:r>
              <a:rPr lang="en" sz="1100">
                <a:solidFill>
                  <a:schemeClr val="accent3"/>
                </a:solidFill>
                <a:latin typeface="Exo"/>
                <a:ea typeface="Exo"/>
                <a:cs typeface="Exo"/>
                <a:sym typeface="Exo"/>
              </a:rPr>
              <a:t>,  1987</a:t>
            </a:r>
            <a:endParaRPr sz="1100">
              <a:solidFill>
                <a:schemeClr val="accent3"/>
              </a:solidFill>
              <a:latin typeface="Exo"/>
              <a:ea typeface="Exo"/>
              <a:cs typeface="Exo"/>
              <a:sym typeface="Exo"/>
            </a:endParaRPr>
          </a:p>
        </p:txBody>
      </p:sp>
      <p:pic>
        <p:nvPicPr>
          <p:cNvPr id="452" name="Shape 452"/>
          <p:cNvPicPr preferRelativeResize="0"/>
          <p:nvPr/>
        </p:nvPicPr>
        <p:blipFill rotWithShape="1">
          <a:blip r:embed="rId6">
            <a:alphaModFix/>
          </a:blip>
          <a:srcRect b="0" l="2872" r="5367" t="0"/>
          <a:stretch/>
        </p:blipFill>
        <p:spPr>
          <a:xfrm>
            <a:off x="4620600" y="1134113"/>
            <a:ext cx="2143819" cy="910650"/>
          </a:xfrm>
          <a:prstGeom prst="rect">
            <a:avLst/>
          </a:prstGeom>
          <a:noFill/>
          <a:ln>
            <a:noFill/>
          </a:ln>
        </p:spPr>
      </p:pic>
      <p:sp>
        <p:nvSpPr>
          <p:cNvPr id="453" name="Shape 453"/>
          <p:cNvSpPr txBox="1"/>
          <p:nvPr/>
        </p:nvSpPr>
        <p:spPr>
          <a:xfrm>
            <a:off x="4667719" y="733106"/>
            <a:ext cx="2336400" cy="2970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rPr b="1" lang="en" sz="1400">
                <a:solidFill>
                  <a:srgbClr val="48737F"/>
                </a:solidFill>
                <a:latin typeface="Exo"/>
                <a:ea typeface="Exo"/>
                <a:cs typeface="Exo"/>
                <a:sym typeface="Exo"/>
              </a:rPr>
              <a:t>Macroscopic coherence</a:t>
            </a:r>
            <a:endParaRPr b="1" sz="1400">
              <a:solidFill>
                <a:srgbClr val="48737F"/>
              </a:solidFill>
              <a:latin typeface="Exo"/>
              <a:ea typeface="Exo"/>
              <a:cs typeface="Exo"/>
              <a:sym typeface="Exo"/>
            </a:endParaRPr>
          </a:p>
        </p:txBody>
      </p:sp>
      <p:pic>
        <p:nvPicPr>
          <p:cNvPr id="454" name="Shape 454"/>
          <p:cNvPicPr preferRelativeResize="0"/>
          <p:nvPr/>
        </p:nvPicPr>
        <p:blipFill>
          <a:blip r:embed="rId7">
            <a:alphaModFix/>
          </a:blip>
          <a:stretch>
            <a:fillRect/>
          </a:stretch>
        </p:blipFill>
        <p:spPr>
          <a:xfrm>
            <a:off x="644617" y="3541033"/>
            <a:ext cx="2048408" cy="879225"/>
          </a:xfrm>
          <a:prstGeom prst="rect">
            <a:avLst/>
          </a:prstGeom>
          <a:noFill/>
          <a:ln>
            <a:noFill/>
          </a:ln>
        </p:spPr>
      </p:pic>
      <p:pic>
        <p:nvPicPr>
          <p:cNvPr id="455" name="Shape 455"/>
          <p:cNvPicPr preferRelativeResize="0"/>
          <p:nvPr/>
        </p:nvPicPr>
        <p:blipFill>
          <a:blip r:embed="rId8">
            <a:alphaModFix/>
          </a:blip>
          <a:stretch>
            <a:fillRect/>
          </a:stretch>
        </p:blipFill>
        <p:spPr>
          <a:xfrm>
            <a:off x="2950275" y="3224606"/>
            <a:ext cx="1057294" cy="1612500"/>
          </a:xfrm>
          <a:prstGeom prst="rect">
            <a:avLst/>
          </a:prstGeom>
          <a:noFill/>
          <a:ln>
            <a:noFill/>
          </a:ln>
        </p:spPr>
      </p:pic>
      <p:sp>
        <p:nvSpPr>
          <p:cNvPr id="456" name="Shape 456"/>
          <p:cNvSpPr txBox="1"/>
          <p:nvPr/>
        </p:nvSpPr>
        <p:spPr>
          <a:xfrm>
            <a:off x="500625" y="2998003"/>
            <a:ext cx="2336400" cy="2970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rPr b="1" lang="en" sz="1400">
                <a:solidFill>
                  <a:srgbClr val="48737F"/>
                </a:solidFill>
                <a:latin typeface="Exo"/>
                <a:ea typeface="Exo"/>
                <a:cs typeface="Exo"/>
                <a:sym typeface="Exo"/>
              </a:rPr>
              <a:t>Coherent control</a:t>
            </a:r>
            <a:endParaRPr b="1" sz="1400">
              <a:solidFill>
                <a:srgbClr val="48737F"/>
              </a:solidFill>
              <a:latin typeface="Exo"/>
              <a:ea typeface="Exo"/>
              <a:cs typeface="Exo"/>
              <a:sym typeface="Exo"/>
            </a:endParaRPr>
          </a:p>
        </p:txBody>
      </p:sp>
      <p:sp>
        <p:nvSpPr>
          <p:cNvPr id="457" name="Shape 457"/>
          <p:cNvSpPr txBox="1"/>
          <p:nvPr/>
        </p:nvSpPr>
        <p:spPr>
          <a:xfrm>
            <a:off x="500625" y="4437844"/>
            <a:ext cx="2571000" cy="5103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t/>
            </a:r>
            <a:endParaRPr sz="1100">
              <a:solidFill>
                <a:schemeClr val="accent3"/>
              </a:solidFill>
              <a:latin typeface="Exo"/>
              <a:ea typeface="Exo"/>
              <a:cs typeface="Exo"/>
              <a:sym typeface="Exo"/>
            </a:endParaRPr>
          </a:p>
          <a:p>
            <a:pPr indent="0" lvl="0" marL="0" rtl="0">
              <a:spcBef>
                <a:spcPts val="0"/>
              </a:spcBef>
              <a:spcAft>
                <a:spcPts val="0"/>
              </a:spcAft>
              <a:buNone/>
            </a:pPr>
            <a:r>
              <a:rPr lang="en" sz="1100">
                <a:solidFill>
                  <a:schemeClr val="accent3"/>
                </a:solidFill>
                <a:latin typeface="Exo"/>
                <a:ea typeface="Exo"/>
                <a:cs typeface="Exo"/>
                <a:sym typeface="Exo"/>
              </a:rPr>
              <a:t>Y. Nakamura </a:t>
            </a:r>
            <a:r>
              <a:rPr i="1" lang="en" sz="1100">
                <a:solidFill>
                  <a:schemeClr val="accent3"/>
                </a:solidFill>
                <a:latin typeface="Exo"/>
                <a:ea typeface="Exo"/>
                <a:cs typeface="Exo"/>
                <a:sym typeface="Exo"/>
              </a:rPr>
              <a:t>et al.</a:t>
            </a:r>
            <a:r>
              <a:rPr lang="en" sz="1100">
                <a:solidFill>
                  <a:schemeClr val="accent3"/>
                </a:solidFill>
                <a:latin typeface="Exo"/>
                <a:ea typeface="Exo"/>
                <a:cs typeface="Exo"/>
                <a:sym typeface="Exo"/>
              </a:rPr>
              <a:t>, </a:t>
            </a:r>
            <a:r>
              <a:rPr i="1" lang="en" sz="1100">
                <a:solidFill>
                  <a:schemeClr val="accent3"/>
                </a:solidFill>
                <a:latin typeface="Exo"/>
                <a:ea typeface="Exo"/>
                <a:cs typeface="Exo"/>
                <a:sym typeface="Exo"/>
              </a:rPr>
              <a:t>Nature</a:t>
            </a:r>
            <a:r>
              <a:rPr lang="en" sz="1100">
                <a:solidFill>
                  <a:schemeClr val="accent3"/>
                </a:solidFill>
                <a:latin typeface="Exo"/>
                <a:ea typeface="Exo"/>
                <a:cs typeface="Exo"/>
                <a:sym typeface="Exo"/>
              </a:rPr>
              <a:t>, 1999</a:t>
            </a:r>
            <a:endParaRPr sz="1100">
              <a:solidFill>
                <a:schemeClr val="accent3"/>
              </a:solidFill>
              <a:latin typeface="Exo"/>
              <a:ea typeface="Exo"/>
              <a:cs typeface="Exo"/>
              <a:sym typeface="Exo"/>
            </a:endParaRPr>
          </a:p>
        </p:txBody>
      </p:sp>
      <p:sp>
        <p:nvSpPr>
          <p:cNvPr id="458" name="Shape 458"/>
          <p:cNvSpPr txBox="1"/>
          <p:nvPr/>
        </p:nvSpPr>
        <p:spPr>
          <a:xfrm>
            <a:off x="4667719" y="2998003"/>
            <a:ext cx="2336400" cy="2970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rPr b="1" lang="en" sz="1400">
                <a:solidFill>
                  <a:srgbClr val="48737F"/>
                </a:solidFill>
                <a:latin typeface="Exo"/>
                <a:ea typeface="Exo"/>
                <a:cs typeface="Exo"/>
                <a:sym typeface="Exo"/>
              </a:rPr>
              <a:t>Qubit taxonomy</a:t>
            </a:r>
            <a:endParaRPr b="1" sz="1400">
              <a:solidFill>
                <a:srgbClr val="48737F"/>
              </a:solidFill>
              <a:latin typeface="Exo"/>
              <a:ea typeface="Exo"/>
              <a:cs typeface="Exo"/>
              <a:sym typeface="Exo"/>
            </a:endParaRPr>
          </a:p>
        </p:txBody>
      </p:sp>
      <p:sp>
        <p:nvSpPr>
          <p:cNvPr id="459" name="Shape 459"/>
          <p:cNvSpPr txBox="1"/>
          <p:nvPr/>
        </p:nvSpPr>
        <p:spPr>
          <a:xfrm>
            <a:off x="4667725" y="4437850"/>
            <a:ext cx="3750300" cy="5103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t/>
            </a:r>
            <a:endParaRPr sz="1100">
              <a:solidFill>
                <a:schemeClr val="accent3"/>
              </a:solidFill>
              <a:latin typeface="Exo"/>
              <a:ea typeface="Exo"/>
              <a:cs typeface="Exo"/>
              <a:sym typeface="Exo"/>
            </a:endParaRPr>
          </a:p>
          <a:p>
            <a:pPr indent="0" lvl="0" marL="0" rtl="0">
              <a:spcBef>
                <a:spcPts val="0"/>
              </a:spcBef>
              <a:spcAft>
                <a:spcPts val="0"/>
              </a:spcAft>
              <a:buNone/>
            </a:pPr>
            <a:r>
              <a:rPr lang="en" sz="1100">
                <a:solidFill>
                  <a:schemeClr val="accent3"/>
                </a:solidFill>
                <a:latin typeface="Exo"/>
                <a:ea typeface="Exo"/>
                <a:cs typeface="Exo"/>
                <a:sym typeface="Exo"/>
              </a:rPr>
              <a:t>M. Devoret, A. Wallraff, J. Martinis, arXiv:0411174 (2004)</a:t>
            </a:r>
            <a:endParaRPr sz="1100">
              <a:solidFill>
                <a:schemeClr val="accent3"/>
              </a:solidFill>
              <a:latin typeface="Exo"/>
              <a:ea typeface="Exo"/>
              <a:cs typeface="Exo"/>
              <a:sym typeface="Ex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nvSpPr>
        <p:spPr>
          <a:xfrm>
            <a:off x="4401425" y="1849921"/>
            <a:ext cx="4163700" cy="2015700"/>
          </a:xfrm>
          <a:prstGeom prst="rect">
            <a:avLst/>
          </a:prstGeom>
          <a:noFill/>
          <a:ln>
            <a:noFill/>
          </a:ln>
        </p:spPr>
        <p:txBody>
          <a:bodyPr anchorCtr="0" anchor="t" bIns="45700" lIns="91425" spcFirstLastPara="1" rIns="91425" wrap="square" tIns="45700">
            <a:noAutofit/>
          </a:bodyPr>
          <a:lstStyle/>
          <a:p>
            <a:pPr indent="0" lvl="0" marL="0" marR="0" rtl="0">
              <a:lnSpc>
                <a:spcPct val="120000"/>
              </a:lnSpc>
              <a:spcBef>
                <a:spcPts val="0"/>
              </a:spcBef>
              <a:spcAft>
                <a:spcPts val="0"/>
              </a:spcAft>
              <a:buClr>
                <a:srgbClr val="48737F"/>
              </a:buClr>
              <a:buFont typeface="Exo"/>
              <a:buNone/>
            </a:pPr>
            <a:r>
              <a:rPr b="1" lang="en" sz="1600">
                <a:solidFill>
                  <a:srgbClr val="48737F"/>
                </a:solidFill>
                <a:latin typeface="Exo"/>
                <a:ea typeface="Exo"/>
                <a:cs typeface="Exo"/>
                <a:sym typeface="Exo"/>
              </a:rPr>
              <a:t>Circuit Quantum Electrodynamics (cQED)</a:t>
            </a:r>
            <a:endParaRPr b="1" sz="1600">
              <a:solidFill>
                <a:srgbClr val="48737F"/>
              </a:solidFill>
              <a:latin typeface="Exo"/>
              <a:ea typeface="Exo"/>
              <a:cs typeface="Exo"/>
              <a:sym typeface="Exo"/>
            </a:endParaRPr>
          </a:p>
          <a:p>
            <a:pPr indent="0" lvl="0" marL="0" marR="0" rtl="0" algn="l">
              <a:lnSpc>
                <a:spcPct val="120000"/>
              </a:lnSpc>
              <a:spcBef>
                <a:spcPts val="0"/>
              </a:spcBef>
              <a:spcAft>
                <a:spcPts val="0"/>
              </a:spcAft>
              <a:buClr>
                <a:srgbClr val="48737F"/>
              </a:buClr>
              <a:buFont typeface="Exo"/>
              <a:buNone/>
            </a:pPr>
            <a:r>
              <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Superconducting circuits at very low temps (0.01 Kelvin)</a:t>
            </a:r>
            <a:br>
              <a:rPr lang="en">
                <a:solidFill>
                  <a:srgbClr val="48737F"/>
                </a:solidFill>
                <a:latin typeface="Exo"/>
                <a:ea typeface="Exo"/>
                <a:cs typeface="Exo"/>
                <a:sym typeface="Exo"/>
              </a:rPr>
            </a:b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Qubit = Circuit element made with Josephson Junctions (JJ’s)</a:t>
            </a:r>
            <a:endParaRPr>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a:solidFill>
                <a:srgbClr val="48737F"/>
              </a:solidFill>
              <a:latin typeface="Exo"/>
              <a:ea typeface="Exo"/>
              <a:cs typeface="Exo"/>
              <a:sym typeface="Exo"/>
            </a:endParaRPr>
          </a:p>
        </p:txBody>
      </p:sp>
      <p:pic>
        <p:nvPicPr>
          <p:cNvPr id="465" name="Shape 465"/>
          <p:cNvPicPr preferRelativeResize="0"/>
          <p:nvPr/>
        </p:nvPicPr>
        <p:blipFill>
          <a:blip r:embed="rId3">
            <a:alphaModFix/>
          </a:blip>
          <a:stretch>
            <a:fillRect/>
          </a:stretch>
        </p:blipFill>
        <p:spPr>
          <a:xfrm>
            <a:off x="510075" y="1103900"/>
            <a:ext cx="3566274" cy="3609550"/>
          </a:xfrm>
          <a:prstGeom prst="rect">
            <a:avLst/>
          </a:prstGeom>
          <a:noFill/>
          <a:ln>
            <a:noFill/>
          </a:ln>
        </p:spPr>
      </p:pic>
      <p:sp>
        <p:nvSpPr>
          <p:cNvPr id="466" name="Shape 466"/>
          <p:cNvSpPr txBox="1"/>
          <p:nvPr/>
        </p:nvSpPr>
        <p:spPr>
          <a:xfrm>
            <a:off x="902375" y="4777627"/>
            <a:ext cx="2760300" cy="4383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48737F"/>
              </a:buClr>
              <a:buFont typeface="Exo"/>
              <a:buNone/>
            </a:pPr>
            <a:r>
              <a:rPr lang="en" sz="1200">
                <a:solidFill>
                  <a:srgbClr val="48737F"/>
                </a:solidFill>
                <a:latin typeface="Exo"/>
                <a:ea typeface="Exo"/>
                <a:cs typeface="Exo"/>
                <a:sym typeface="Exo"/>
              </a:rPr>
              <a:t>5.5mm</a:t>
            </a:r>
            <a:endParaRPr sz="1200">
              <a:solidFill>
                <a:srgbClr val="48737F"/>
              </a:solidFill>
              <a:latin typeface="Exo"/>
              <a:ea typeface="Exo"/>
              <a:cs typeface="Exo"/>
              <a:sym typeface="Exo"/>
            </a:endParaRPr>
          </a:p>
        </p:txBody>
      </p:sp>
      <p:cxnSp>
        <p:nvCxnSpPr>
          <p:cNvPr id="467" name="Shape 467"/>
          <p:cNvCxnSpPr/>
          <p:nvPr/>
        </p:nvCxnSpPr>
        <p:spPr>
          <a:xfrm>
            <a:off x="551275" y="4841425"/>
            <a:ext cx="3491400" cy="0"/>
          </a:xfrm>
          <a:prstGeom prst="straightConnector1">
            <a:avLst/>
          </a:prstGeom>
          <a:noFill/>
          <a:ln cap="flat" cmpd="sng" w="28575">
            <a:solidFill>
              <a:schemeClr val="dk2"/>
            </a:solidFill>
            <a:prstDash val="solid"/>
            <a:round/>
            <a:headEnd len="lg" w="lg" type="stealth"/>
            <a:tailEnd len="lg" w="lg" type="triangle"/>
          </a:ln>
        </p:spPr>
      </p:cxnSp>
      <p:sp>
        <p:nvSpPr>
          <p:cNvPr id="468" name="Shape 468"/>
          <p:cNvSpPr txBox="1"/>
          <p:nvPr/>
        </p:nvSpPr>
        <p:spPr>
          <a:xfrm>
            <a:off x="902375" y="806477"/>
            <a:ext cx="2760300" cy="4383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48737F"/>
              </a:buClr>
              <a:buFont typeface="Exo"/>
              <a:buNone/>
            </a:pPr>
            <a:r>
              <a:rPr lang="en" sz="1200">
                <a:solidFill>
                  <a:srgbClr val="48737F"/>
                </a:solidFill>
                <a:latin typeface="Exo"/>
                <a:ea typeface="Exo"/>
                <a:cs typeface="Exo"/>
                <a:sym typeface="Exo"/>
              </a:rPr>
              <a:t>Aluminum circuit on Silicon</a:t>
            </a:r>
            <a:endParaRPr sz="1200">
              <a:solidFill>
                <a:srgbClr val="48737F"/>
              </a:solidFill>
              <a:latin typeface="Exo"/>
              <a:ea typeface="Exo"/>
              <a:cs typeface="Exo"/>
              <a:sym typeface="Exo"/>
            </a:endParaRPr>
          </a:p>
        </p:txBody>
      </p:sp>
      <p:sp>
        <p:nvSpPr>
          <p:cNvPr id="469" name="Shape 469"/>
          <p:cNvSpPr txBox="1"/>
          <p:nvPr/>
        </p:nvSpPr>
        <p:spPr>
          <a:xfrm>
            <a:off x="5538600" y="4639025"/>
            <a:ext cx="3000000" cy="532800"/>
          </a:xfrm>
          <a:prstGeom prst="rect">
            <a:avLst/>
          </a:prstGeom>
          <a:noFill/>
          <a:ln>
            <a:noFill/>
          </a:ln>
        </p:spPr>
        <p:txBody>
          <a:bodyPr anchorCtr="0" anchor="b" bIns="91425" lIns="91425" spcFirstLastPara="1" rIns="91425" wrap="square" tIns="91425">
            <a:noAutofit/>
          </a:bodyPr>
          <a:lstStyle/>
          <a:p>
            <a:pPr indent="0" lvl="2" marL="0" rtl="0" algn="r">
              <a:spcBef>
                <a:spcPts val="0"/>
              </a:spcBef>
              <a:spcAft>
                <a:spcPts val="0"/>
              </a:spcAft>
              <a:buNone/>
            </a:pPr>
            <a:r>
              <a:rPr lang="en" sz="1100">
                <a:solidFill>
                  <a:schemeClr val="dk1"/>
                </a:solidFill>
                <a:latin typeface="Exo"/>
                <a:ea typeface="Exo"/>
                <a:cs typeface="Exo"/>
                <a:sym typeface="Exo"/>
              </a:rPr>
              <a:t>Blais</a:t>
            </a:r>
            <a:r>
              <a:rPr lang="en" sz="1100">
                <a:solidFill>
                  <a:schemeClr val="dk1"/>
                </a:solidFill>
                <a:latin typeface="Exo"/>
                <a:ea typeface="Exo"/>
                <a:cs typeface="Exo"/>
                <a:sym typeface="Exo"/>
              </a:rPr>
              <a:t>, </a:t>
            </a:r>
            <a:r>
              <a:rPr lang="en" sz="1100" u="sng">
                <a:solidFill>
                  <a:schemeClr val="hlink"/>
                </a:solidFill>
                <a:latin typeface="Exo"/>
                <a:ea typeface="Exo"/>
                <a:cs typeface="Exo"/>
                <a:sym typeface="Exo"/>
                <a:hlinkClick r:id="rId4"/>
              </a:rPr>
              <a:t>cond-mat/0402216</a:t>
            </a:r>
            <a:endParaRPr sz="1100"/>
          </a:p>
          <a:p>
            <a:pPr indent="0" lvl="2" marL="0" rtl="0" algn="r">
              <a:spcBef>
                <a:spcPts val="0"/>
              </a:spcBef>
              <a:spcAft>
                <a:spcPts val="0"/>
              </a:spcAft>
              <a:buNone/>
            </a:pPr>
            <a:r>
              <a:rPr lang="en" sz="1100">
                <a:solidFill>
                  <a:schemeClr val="dk1"/>
                </a:solidFill>
                <a:latin typeface="Exo"/>
                <a:ea typeface="Exo"/>
                <a:cs typeface="Exo"/>
                <a:sym typeface="Exo"/>
              </a:rPr>
              <a:t>Wallraff, </a:t>
            </a:r>
            <a:r>
              <a:rPr lang="en" sz="1100" u="sng">
                <a:solidFill>
                  <a:schemeClr val="hlink"/>
                </a:solidFill>
                <a:latin typeface="Exo"/>
                <a:ea typeface="Exo"/>
                <a:cs typeface="Exo"/>
                <a:sym typeface="Exo"/>
                <a:hlinkClick r:id="rId5"/>
              </a:rPr>
              <a:t>cond-mat/0407325</a:t>
            </a:r>
            <a:r>
              <a:rPr lang="en" sz="1100"/>
              <a:t> </a:t>
            </a:r>
            <a:endParaRPr sz="1100"/>
          </a:p>
        </p:txBody>
      </p:sp>
      <p:sp>
        <p:nvSpPr>
          <p:cNvPr id="470" name="Shape 470"/>
          <p:cNvSpPr txBox="1"/>
          <p:nvPr>
            <p:ph type="title"/>
          </p:nvPr>
        </p:nvSpPr>
        <p:spPr>
          <a:xfrm>
            <a:off x="235946" y="172244"/>
            <a:ext cx="7896600" cy="484200"/>
          </a:xfrm>
          <a:prstGeom prst="rect">
            <a:avLst/>
          </a:prstGeom>
          <a:noFill/>
          <a:ln>
            <a:noFill/>
          </a:ln>
        </p:spPr>
        <p:txBody>
          <a:bodyPr anchorCtr="0" anchor="t" bIns="51425" lIns="51425" spcFirstLastPara="1" rIns="51425" wrap="square" tIns="51425">
            <a:noAutofit/>
          </a:bodyPr>
          <a:lstStyle/>
          <a:p>
            <a:pPr indent="0" lvl="0" marL="0" marR="0" rtl="0" algn="l">
              <a:spcBef>
                <a:spcPts val="0"/>
              </a:spcBef>
              <a:spcAft>
                <a:spcPts val="0"/>
              </a:spcAft>
              <a:buClr>
                <a:schemeClr val="dk1"/>
              </a:buClr>
              <a:buFont typeface="Exo"/>
              <a:buNone/>
            </a:pPr>
            <a:r>
              <a:rPr b="1" lang="en" sz="2400">
                <a:solidFill>
                  <a:srgbClr val="4E4E4E"/>
                </a:solidFill>
              </a:rPr>
              <a:t>Our Implementation</a:t>
            </a:r>
            <a:endParaRPr b="1" i="0" sz="2400" u="none" cap="none" strike="noStrike">
              <a:solidFill>
                <a:srgbClr val="4E4E4E"/>
              </a:solidFill>
              <a:latin typeface="Exo"/>
              <a:ea typeface="Exo"/>
              <a:cs typeface="Exo"/>
              <a:sym typeface="Ex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Shape 475"/>
          <p:cNvPicPr preferRelativeResize="0"/>
          <p:nvPr/>
        </p:nvPicPr>
        <p:blipFill>
          <a:blip r:embed="rId3">
            <a:alphaModFix/>
          </a:blip>
          <a:stretch>
            <a:fillRect/>
          </a:stretch>
        </p:blipFill>
        <p:spPr>
          <a:xfrm>
            <a:off x="5170128" y="1373882"/>
            <a:ext cx="3821474" cy="1394525"/>
          </a:xfrm>
          <a:prstGeom prst="rect">
            <a:avLst/>
          </a:prstGeom>
          <a:noFill/>
          <a:ln>
            <a:noFill/>
          </a:ln>
        </p:spPr>
      </p:pic>
      <p:sp>
        <p:nvSpPr>
          <p:cNvPr id="476" name="Shape 476"/>
          <p:cNvSpPr txBox="1"/>
          <p:nvPr/>
        </p:nvSpPr>
        <p:spPr>
          <a:xfrm>
            <a:off x="0" y="0"/>
            <a:ext cx="5340900" cy="673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4E4E4E"/>
                </a:solidFill>
                <a:latin typeface="Exo"/>
                <a:ea typeface="Exo"/>
                <a:cs typeface="Exo"/>
                <a:sym typeface="Exo"/>
              </a:rPr>
              <a:t>cQED - the transmon qubit(s)</a:t>
            </a:r>
            <a:endParaRPr b="1" sz="2400">
              <a:latin typeface="Exo"/>
              <a:ea typeface="Exo"/>
              <a:cs typeface="Exo"/>
              <a:sym typeface="Exo"/>
            </a:endParaRPr>
          </a:p>
        </p:txBody>
      </p:sp>
      <p:sp>
        <p:nvSpPr>
          <p:cNvPr id="477" name="Shape 477"/>
          <p:cNvSpPr txBox="1"/>
          <p:nvPr/>
        </p:nvSpPr>
        <p:spPr>
          <a:xfrm>
            <a:off x="270725" y="678891"/>
            <a:ext cx="4163700" cy="3785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t/>
            </a:r>
            <a:endParaRPr b="1" sz="1600">
              <a:solidFill>
                <a:srgbClr val="48737F"/>
              </a:solidFill>
              <a:latin typeface="Exo"/>
              <a:ea typeface="Exo"/>
              <a:cs typeface="Exo"/>
              <a:sym typeface="Exo"/>
            </a:endParaRPr>
          </a:p>
          <a:p>
            <a:pPr indent="0" lvl="0" marL="0" marR="0" rtl="0" algn="l">
              <a:lnSpc>
                <a:spcPct val="120000"/>
              </a:lnSpc>
              <a:spcBef>
                <a:spcPts val="0"/>
              </a:spcBef>
              <a:spcAft>
                <a:spcPts val="0"/>
              </a:spcAft>
              <a:buClr>
                <a:srgbClr val="48737F"/>
              </a:buClr>
              <a:buFont typeface="Exo"/>
              <a:buNone/>
            </a:pPr>
            <a:r>
              <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Josephson Junction - Cooper Pair Box</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Transmon regime:</a:t>
            </a:r>
            <a:endParaRPr baseline="-25000">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JJ’s are nonlinear</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Nonlinearity→two-level subspace→qubit</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Qubits coupled to linear resonators for state readout</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Jaynes-Cummings Hamiltonian:</a:t>
            </a:r>
            <a:br>
              <a:rPr lang="en">
                <a:solidFill>
                  <a:srgbClr val="48737F"/>
                </a:solidFill>
                <a:latin typeface="Exo"/>
                <a:ea typeface="Exo"/>
                <a:cs typeface="Exo"/>
                <a:sym typeface="Exo"/>
              </a:rPr>
            </a:br>
            <a:r>
              <a:rPr lang="en">
                <a:solidFill>
                  <a:srgbClr val="48737F"/>
                </a:solidFill>
                <a:latin typeface="Exo"/>
                <a:ea typeface="Exo"/>
                <a:cs typeface="Exo"/>
                <a:sym typeface="Exo"/>
              </a:rPr>
              <a:t>Atomic transition coupled to cavity mode</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Two types of transmons: Fixed &amp; Tunable</a:t>
            </a:r>
            <a:endParaRPr>
              <a:solidFill>
                <a:srgbClr val="48737F"/>
              </a:solidFill>
              <a:latin typeface="Exo"/>
              <a:ea typeface="Exo"/>
              <a:cs typeface="Exo"/>
              <a:sym typeface="Exo"/>
            </a:endParaRPr>
          </a:p>
        </p:txBody>
      </p:sp>
      <p:sp>
        <p:nvSpPr>
          <p:cNvPr id="478" name="Shape 478"/>
          <p:cNvSpPr/>
          <p:nvPr/>
        </p:nvSpPr>
        <p:spPr>
          <a:xfrm>
            <a:off x="5170125" y="1328375"/>
            <a:ext cx="1626600" cy="709800"/>
          </a:xfrm>
          <a:prstGeom prst="roundRect">
            <a:avLst>
              <a:gd fmla="val 16667" name="adj"/>
            </a:avLst>
          </a:prstGeom>
          <a:noFill/>
          <a:ln cap="flat" cmpd="sng" w="28575">
            <a:solidFill>
              <a:srgbClr val="B9407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txBox="1"/>
          <p:nvPr/>
        </p:nvSpPr>
        <p:spPr>
          <a:xfrm>
            <a:off x="5113350" y="900750"/>
            <a:ext cx="1392000" cy="37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Exo"/>
                <a:ea typeface="Exo"/>
                <a:cs typeface="Exo"/>
                <a:sym typeface="Exo"/>
              </a:rPr>
              <a:t>CPB</a:t>
            </a:r>
            <a:endParaRPr>
              <a:latin typeface="Exo"/>
              <a:ea typeface="Exo"/>
              <a:cs typeface="Exo"/>
              <a:sym typeface="Exo"/>
            </a:endParaRPr>
          </a:p>
        </p:txBody>
      </p:sp>
      <p:pic>
        <p:nvPicPr>
          <p:cNvPr id="480" name="Shape 480"/>
          <p:cNvPicPr preferRelativeResize="0"/>
          <p:nvPr/>
        </p:nvPicPr>
        <p:blipFill>
          <a:blip r:embed="rId4">
            <a:alphaModFix/>
          </a:blip>
          <a:stretch>
            <a:fillRect/>
          </a:stretch>
        </p:blipFill>
        <p:spPr>
          <a:xfrm>
            <a:off x="2537175" y="1564949"/>
            <a:ext cx="765575" cy="158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Shape 485"/>
          <p:cNvPicPr preferRelativeResize="0"/>
          <p:nvPr/>
        </p:nvPicPr>
        <p:blipFill>
          <a:blip r:embed="rId3">
            <a:alphaModFix/>
          </a:blip>
          <a:stretch>
            <a:fillRect/>
          </a:stretch>
        </p:blipFill>
        <p:spPr>
          <a:xfrm>
            <a:off x="3063900" y="1178710"/>
            <a:ext cx="3836611" cy="544513"/>
          </a:xfrm>
          <a:prstGeom prst="rect">
            <a:avLst/>
          </a:prstGeom>
          <a:noFill/>
          <a:ln>
            <a:noFill/>
          </a:ln>
        </p:spPr>
      </p:pic>
      <p:pic>
        <p:nvPicPr>
          <p:cNvPr id="486" name="Shape 486"/>
          <p:cNvPicPr preferRelativeResize="0"/>
          <p:nvPr/>
        </p:nvPicPr>
        <p:blipFill>
          <a:blip r:embed="rId4">
            <a:alphaModFix/>
          </a:blip>
          <a:stretch>
            <a:fillRect/>
          </a:stretch>
        </p:blipFill>
        <p:spPr>
          <a:xfrm>
            <a:off x="507250" y="754150"/>
            <a:ext cx="1758275" cy="1150875"/>
          </a:xfrm>
          <a:prstGeom prst="rect">
            <a:avLst/>
          </a:prstGeom>
          <a:noFill/>
          <a:ln>
            <a:noFill/>
          </a:ln>
        </p:spPr>
      </p:pic>
      <p:sp>
        <p:nvSpPr>
          <p:cNvPr id="487" name="Shape 487"/>
          <p:cNvSpPr txBox="1"/>
          <p:nvPr/>
        </p:nvSpPr>
        <p:spPr>
          <a:xfrm>
            <a:off x="0" y="0"/>
            <a:ext cx="5340900" cy="673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4E4E4E"/>
                </a:solidFill>
                <a:latin typeface="Exo"/>
                <a:ea typeface="Exo"/>
                <a:cs typeface="Exo"/>
                <a:sym typeface="Exo"/>
              </a:rPr>
              <a:t>Josephson Effect</a:t>
            </a:r>
            <a:endParaRPr b="1" sz="2400">
              <a:solidFill>
                <a:srgbClr val="4E4E4E"/>
              </a:solidFill>
              <a:latin typeface="Exo"/>
              <a:ea typeface="Exo"/>
              <a:cs typeface="Exo"/>
              <a:sym typeface="Exo"/>
            </a:endParaRPr>
          </a:p>
        </p:txBody>
      </p:sp>
      <p:pic>
        <p:nvPicPr>
          <p:cNvPr id="488" name="Shape 488"/>
          <p:cNvPicPr preferRelativeResize="0"/>
          <p:nvPr/>
        </p:nvPicPr>
        <p:blipFill>
          <a:blip r:embed="rId5">
            <a:alphaModFix/>
          </a:blip>
          <a:stretch>
            <a:fillRect/>
          </a:stretch>
        </p:blipFill>
        <p:spPr>
          <a:xfrm>
            <a:off x="3139825" y="3696850"/>
            <a:ext cx="3151300" cy="256825"/>
          </a:xfrm>
          <a:prstGeom prst="rect">
            <a:avLst/>
          </a:prstGeom>
          <a:noFill/>
          <a:ln>
            <a:noFill/>
          </a:ln>
        </p:spPr>
      </p:pic>
      <p:pic>
        <p:nvPicPr>
          <p:cNvPr id="489" name="Shape 489"/>
          <p:cNvPicPr preferRelativeResize="0"/>
          <p:nvPr/>
        </p:nvPicPr>
        <p:blipFill>
          <a:blip r:embed="rId6">
            <a:alphaModFix/>
          </a:blip>
          <a:stretch>
            <a:fillRect/>
          </a:stretch>
        </p:blipFill>
        <p:spPr>
          <a:xfrm>
            <a:off x="3718174" y="4172725"/>
            <a:ext cx="1960150" cy="465225"/>
          </a:xfrm>
          <a:prstGeom prst="rect">
            <a:avLst/>
          </a:prstGeom>
          <a:noFill/>
          <a:ln>
            <a:noFill/>
          </a:ln>
        </p:spPr>
      </p:pic>
      <p:pic>
        <p:nvPicPr>
          <p:cNvPr id="490" name="Shape 490"/>
          <p:cNvPicPr preferRelativeResize="0"/>
          <p:nvPr/>
        </p:nvPicPr>
        <p:blipFill>
          <a:blip r:embed="rId7">
            <a:alphaModFix/>
          </a:blip>
          <a:stretch>
            <a:fillRect/>
          </a:stretch>
        </p:blipFill>
        <p:spPr>
          <a:xfrm>
            <a:off x="3998873" y="2811600"/>
            <a:ext cx="1138852" cy="281500"/>
          </a:xfrm>
          <a:prstGeom prst="rect">
            <a:avLst/>
          </a:prstGeom>
          <a:noFill/>
          <a:ln>
            <a:noFill/>
          </a:ln>
        </p:spPr>
      </p:pic>
      <p:sp>
        <p:nvSpPr>
          <p:cNvPr id="491" name="Shape 491"/>
          <p:cNvSpPr txBox="1"/>
          <p:nvPr/>
        </p:nvSpPr>
        <p:spPr>
          <a:xfrm>
            <a:off x="134300" y="2329225"/>
            <a:ext cx="4316400" cy="1305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Fundamental commutation relation of cQED</a:t>
            </a:r>
            <a:br>
              <a:rPr lang="en">
                <a:solidFill>
                  <a:srgbClr val="48737F"/>
                </a:solidFill>
                <a:latin typeface="Exo"/>
                <a:ea typeface="Exo"/>
                <a:cs typeface="Exo"/>
                <a:sym typeface="Exo"/>
              </a:rPr>
            </a:br>
            <a:br>
              <a:rPr lang="en">
                <a:solidFill>
                  <a:srgbClr val="48737F"/>
                </a:solidFill>
                <a:latin typeface="Exo"/>
                <a:ea typeface="Exo"/>
                <a:cs typeface="Exo"/>
                <a:sym typeface="Exo"/>
              </a:rPr>
            </a:br>
            <a:endParaRPr>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Equations of Motion</a:t>
            </a:r>
            <a:endParaRPr>
              <a:solidFill>
                <a:srgbClr val="48737F"/>
              </a:solidFill>
              <a:latin typeface="Exo"/>
              <a:ea typeface="Exo"/>
              <a:cs typeface="Exo"/>
              <a:sym typeface="Ex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Shape 221"/>
          <p:cNvPicPr preferRelativeResize="0"/>
          <p:nvPr/>
        </p:nvPicPr>
        <p:blipFill rotWithShape="1">
          <a:blip r:embed="rId3">
            <a:alphaModFix/>
          </a:blip>
          <a:srcRect b="0" l="0" r="0" t="0"/>
          <a:stretch/>
        </p:blipFill>
        <p:spPr>
          <a:xfrm>
            <a:off x="-98610" y="-81966"/>
            <a:ext cx="9529500" cy="5717700"/>
          </a:xfrm>
          <a:prstGeom prst="rect">
            <a:avLst/>
          </a:prstGeom>
          <a:noFill/>
          <a:ln>
            <a:noFill/>
          </a:ln>
        </p:spPr>
      </p:pic>
      <p:sp>
        <p:nvSpPr>
          <p:cNvPr id="222" name="Shape 222"/>
          <p:cNvSpPr txBox="1"/>
          <p:nvPr/>
        </p:nvSpPr>
        <p:spPr>
          <a:xfrm>
            <a:off x="8382001" y="4922520"/>
            <a:ext cx="184800" cy="2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23" name="Shape 223"/>
          <p:cNvSpPr txBox="1"/>
          <p:nvPr/>
        </p:nvSpPr>
        <p:spPr>
          <a:xfrm>
            <a:off x="88484" y="71709"/>
            <a:ext cx="34437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Exo"/>
              <a:buNone/>
            </a:pPr>
            <a:r>
              <a:rPr b="1" i="1" lang="en" sz="1400" u="none" cap="none" strike="noStrike">
                <a:solidFill>
                  <a:schemeClr val="lt1"/>
                </a:solidFill>
                <a:latin typeface="Exo"/>
                <a:ea typeface="Exo"/>
                <a:cs typeface="Exo"/>
                <a:sym typeface="Exo"/>
              </a:rPr>
              <a:t>Rigetti 8-Qubit Quantum Processor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pic>
        <p:nvPicPr>
          <p:cNvPr id="496" name="Shape 496"/>
          <p:cNvPicPr preferRelativeResize="0"/>
          <p:nvPr/>
        </p:nvPicPr>
        <p:blipFill>
          <a:blip r:embed="rId3">
            <a:alphaModFix/>
          </a:blip>
          <a:stretch>
            <a:fillRect/>
          </a:stretch>
        </p:blipFill>
        <p:spPr>
          <a:xfrm>
            <a:off x="6076409" y="1064425"/>
            <a:ext cx="2914016" cy="1346625"/>
          </a:xfrm>
          <a:prstGeom prst="rect">
            <a:avLst/>
          </a:prstGeom>
          <a:noFill/>
          <a:ln>
            <a:noFill/>
          </a:ln>
        </p:spPr>
      </p:pic>
      <p:pic>
        <p:nvPicPr>
          <p:cNvPr id="497" name="Shape 497"/>
          <p:cNvPicPr preferRelativeResize="0"/>
          <p:nvPr/>
        </p:nvPicPr>
        <p:blipFill>
          <a:blip r:embed="rId4">
            <a:alphaModFix/>
          </a:blip>
          <a:stretch>
            <a:fillRect/>
          </a:stretch>
        </p:blipFill>
        <p:spPr>
          <a:xfrm>
            <a:off x="3538163" y="891950"/>
            <a:ext cx="1867475" cy="505400"/>
          </a:xfrm>
          <a:prstGeom prst="rect">
            <a:avLst/>
          </a:prstGeom>
          <a:noFill/>
          <a:ln>
            <a:noFill/>
          </a:ln>
        </p:spPr>
      </p:pic>
      <p:pic>
        <p:nvPicPr>
          <p:cNvPr id="498" name="Shape 498"/>
          <p:cNvPicPr preferRelativeResize="0"/>
          <p:nvPr/>
        </p:nvPicPr>
        <p:blipFill>
          <a:blip r:embed="rId5">
            <a:alphaModFix/>
          </a:blip>
          <a:stretch>
            <a:fillRect/>
          </a:stretch>
        </p:blipFill>
        <p:spPr>
          <a:xfrm>
            <a:off x="3538175" y="1556713"/>
            <a:ext cx="1642300" cy="281325"/>
          </a:xfrm>
          <a:prstGeom prst="rect">
            <a:avLst/>
          </a:prstGeom>
          <a:noFill/>
          <a:ln>
            <a:noFill/>
          </a:ln>
        </p:spPr>
      </p:pic>
      <p:pic>
        <p:nvPicPr>
          <p:cNvPr id="499" name="Shape 499"/>
          <p:cNvPicPr preferRelativeResize="0"/>
          <p:nvPr/>
        </p:nvPicPr>
        <p:blipFill>
          <a:blip r:embed="rId6">
            <a:alphaModFix/>
          </a:blip>
          <a:stretch>
            <a:fillRect/>
          </a:stretch>
        </p:blipFill>
        <p:spPr>
          <a:xfrm>
            <a:off x="3538175" y="2411050"/>
            <a:ext cx="2076726" cy="563875"/>
          </a:xfrm>
          <a:prstGeom prst="rect">
            <a:avLst/>
          </a:prstGeom>
          <a:noFill/>
          <a:ln>
            <a:noFill/>
          </a:ln>
        </p:spPr>
      </p:pic>
      <p:sp>
        <p:nvSpPr>
          <p:cNvPr id="500" name="Shape 500"/>
          <p:cNvSpPr txBox="1"/>
          <p:nvPr/>
        </p:nvSpPr>
        <p:spPr>
          <a:xfrm>
            <a:off x="270725" y="983700"/>
            <a:ext cx="3154800" cy="3219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Capacitor</a:t>
            </a:r>
            <a:endParaRPr>
              <a:solidFill>
                <a:srgbClr val="48737F"/>
              </a:solidFill>
              <a:latin typeface="Exo"/>
              <a:ea typeface="Exo"/>
              <a:cs typeface="Exo"/>
              <a:sym typeface="Exo"/>
            </a:endParaRPr>
          </a:p>
        </p:txBody>
      </p:sp>
      <p:sp>
        <p:nvSpPr>
          <p:cNvPr id="501" name="Shape 501"/>
          <p:cNvSpPr txBox="1"/>
          <p:nvPr/>
        </p:nvSpPr>
        <p:spPr>
          <a:xfrm>
            <a:off x="270725" y="1536425"/>
            <a:ext cx="3154800" cy="3219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Junction</a:t>
            </a:r>
            <a:endParaRPr>
              <a:solidFill>
                <a:srgbClr val="48737F"/>
              </a:solidFill>
              <a:latin typeface="Exo"/>
              <a:ea typeface="Exo"/>
              <a:cs typeface="Exo"/>
              <a:sym typeface="Exo"/>
            </a:endParaRPr>
          </a:p>
        </p:txBody>
      </p:sp>
      <p:sp>
        <p:nvSpPr>
          <p:cNvPr id="502" name="Shape 502"/>
          <p:cNvSpPr txBox="1"/>
          <p:nvPr/>
        </p:nvSpPr>
        <p:spPr>
          <a:xfrm>
            <a:off x="270725" y="2089150"/>
            <a:ext cx="3154800" cy="3219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Equation of motion</a:t>
            </a:r>
            <a:endParaRPr>
              <a:solidFill>
                <a:srgbClr val="48737F"/>
              </a:solidFill>
              <a:latin typeface="Exo"/>
              <a:ea typeface="Exo"/>
              <a:cs typeface="Exo"/>
              <a:sym typeface="Exo"/>
            </a:endParaRPr>
          </a:p>
        </p:txBody>
      </p:sp>
      <p:sp>
        <p:nvSpPr>
          <p:cNvPr id="503" name="Shape 503"/>
          <p:cNvSpPr txBox="1"/>
          <p:nvPr/>
        </p:nvSpPr>
        <p:spPr>
          <a:xfrm>
            <a:off x="270725" y="3194600"/>
            <a:ext cx="4815300" cy="564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Using Lagrangian formalism and fundamental commutation relation to arrive at Hamiltonian</a:t>
            </a:r>
            <a:endParaRPr>
              <a:solidFill>
                <a:srgbClr val="48737F"/>
              </a:solidFill>
              <a:latin typeface="Exo"/>
              <a:ea typeface="Exo"/>
              <a:cs typeface="Exo"/>
              <a:sym typeface="Exo"/>
            </a:endParaRPr>
          </a:p>
        </p:txBody>
      </p:sp>
      <p:pic>
        <p:nvPicPr>
          <p:cNvPr id="504" name="Shape 504"/>
          <p:cNvPicPr preferRelativeResize="0"/>
          <p:nvPr/>
        </p:nvPicPr>
        <p:blipFill>
          <a:blip r:embed="rId7">
            <a:alphaModFix/>
          </a:blip>
          <a:stretch>
            <a:fillRect/>
          </a:stretch>
        </p:blipFill>
        <p:spPr>
          <a:xfrm>
            <a:off x="2597625" y="3988625"/>
            <a:ext cx="3948749" cy="608675"/>
          </a:xfrm>
          <a:prstGeom prst="rect">
            <a:avLst/>
          </a:prstGeom>
          <a:noFill/>
          <a:ln>
            <a:noFill/>
          </a:ln>
        </p:spPr>
      </p:pic>
      <p:sp>
        <p:nvSpPr>
          <p:cNvPr id="505" name="Shape 505"/>
          <p:cNvSpPr txBox="1"/>
          <p:nvPr/>
        </p:nvSpPr>
        <p:spPr>
          <a:xfrm>
            <a:off x="0" y="0"/>
            <a:ext cx="5340900" cy="673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4E4E4E"/>
                </a:solidFill>
                <a:latin typeface="Exo"/>
                <a:ea typeface="Exo"/>
                <a:cs typeface="Exo"/>
                <a:sym typeface="Exo"/>
              </a:rPr>
              <a:t>Fixed SC Qubit</a:t>
            </a:r>
            <a:endParaRPr b="1" sz="2400">
              <a:solidFill>
                <a:srgbClr val="4E4E4E"/>
              </a:solidFill>
              <a:latin typeface="Exo"/>
              <a:ea typeface="Exo"/>
              <a:cs typeface="Exo"/>
              <a:sym typeface="Ex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nvSpPr>
        <p:spPr>
          <a:xfrm>
            <a:off x="0" y="0"/>
            <a:ext cx="5340900" cy="673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4E4E4E"/>
                </a:solidFill>
                <a:latin typeface="Exo"/>
                <a:ea typeface="Exo"/>
                <a:cs typeface="Exo"/>
                <a:sym typeface="Exo"/>
              </a:rPr>
              <a:t>Washboard and SC-Qubits</a:t>
            </a:r>
            <a:endParaRPr b="1" sz="2400">
              <a:solidFill>
                <a:srgbClr val="4E4E4E"/>
              </a:solidFill>
              <a:latin typeface="Exo"/>
              <a:ea typeface="Exo"/>
              <a:cs typeface="Exo"/>
              <a:sym typeface="Exo"/>
            </a:endParaRPr>
          </a:p>
        </p:txBody>
      </p:sp>
      <p:pic>
        <p:nvPicPr>
          <p:cNvPr id="511" name="Shape 511"/>
          <p:cNvPicPr preferRelativeResize="0"/>
          <p:nvPr/>
        </p:nvPicPr>
        <p:blipFill>
          <a:blip r:embed="rId4">
            <a:alphaModFix/>
          </a:blip>
          <a:stretch>
            <a:fillRect/>
          </a:stretch>
        </p:blipFill>
        <p:spPr>
          <a:xfrm>
            <a:off x="1131225" y="1119249"/>
            <a:ext cx="3891174" cy="519775"/>
          </a:xfrm>
          <a:prstGeom prst="rect">
            <a:avLst/>
          </a:prstGeom>
          <a:noFill/>
          <a:ln>
            <a:noFill/>
          </a:ln>
        </p:spPr>
      </p:pic>
      <p:sp>
        <p:nvSpPr>
          <p:cNvPr id="512" name="Shape 512"/>
          <p:cNvSpPr txBox="1"/>
          <p:nvPr/>
        </p:nvSpPr>
        <p:spPr>
          <a:xfrm>
            <a:off x="270725" y="678900"/>
            <a:ext cx="3987300" cy="3219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Taylor expansion: Harmonic Oscillator</a:t>
            </a:r>
            <a:endParaRPr>
              <a:solidFill>
                <a:srgbClr val="48737F"/>
              </a:solidFill>
              <a:latin typeface="Exo"/>
              <a:ea typeface="Exo"/>
              <a:cs typeface="Exo"/>
              <a:sym typeface="Exo"/>
            </a:endParaRPr>
          </a:p>
        </p:txBody>
      </p:sp>
      <p:pic>
        <p:nvPicPr>
          <p:cNvPr id="513" name="Shape 513"/>
          <p:cNvPicPr preferRelativeResize="0"/>
          <p:nvPr/>
        </p:nvPicPr>
        <p:blipFill>
          <a:blip r:embed="rId5">
            <a:alphaModFix/>
          </a:blip>
          <a:stretch>
            <a:fillRect/>
          </a:stretch>
        </p:blipFill>
        <p:spPr>
          <a:xfrm>
            <a:off x="2511200" y="2337982"/>
            <a:ext cx="4121599" cy="11780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nvSpPr>
        <p:spPr>
          <a:xfrm>
            <a:off x="0" y="0"/>
            <a:ext cx="5340900" cy="673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4E4E4E"/>
                </a:solidFill>
                <a:latin typeface="Exo"/>
                <a:ea typeface="Exo"/>
                <a:cs typeface="Exo"/>
                <a:sym typeface="Exo"/>
              </a:rPr>
              <a:t>Washboard and SC-Qubits</a:t>
            </a:r>
            <a:endParaRPr b="1" sz="2400">
              <a:latin typeface="Exo"/>
              <a:ea typeface="Exo"/>
              <a:cs typeface="Exo"/>
              <a:sym typeface="Exo"/>
            </a:endParaRPr>
          </a:p>
        </p:txBody>
      </p:sp>
      <p:pic>
        <p:nvPicPr>
          <p:cNvPr id="519" name="Shape 519"/>
          <p:cNvPicPr preferRelativeResize="0"/>
          <p:nvPr/>
        </p:nvPicPr>
        <p:blipFill>
          <a:blip r:embed="rId3">
            <a:alphaModFix/>
          </a:blip>
          <a:stretch>
            <a:fillRect/>
          </a:stretch>
        </p:blipFill>
        <p:spPr>
          <a:xfrm>
            <a:off x="1131225" y="1119249"/>
            <a:ext cx="3891174" cy="519775"/>
          </a:xfrm>
          <a:prstGeom prst="rect">
            <a:avLst/>
          </a:prstGeom>
          <a:noFill/>
          <a:ln>
            <a:noFill/>
          </a:ln>
        </p:spPr>
      </p:pic>
      <p:sp>
        <p:nvSpPr>
          <p:cNvPr id="520" name="Shape 520"/>
          <p:cNvSpPr txBox="1"/>
          <p:nvPr/>
        </p:nvSpPr>
        <p:spPr>
          <a:xfrm>
            <a:off x="270725" y="678900"/>
            <a:ext cx="3987300" cy="3219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Taylor expansion: Harmonic Oscillator</a:t>
            </a:r>
            <a:endParaRPr>
              <a:solidFill>
                <a:srgbClr val="48737F"/>
              </a:solidFill>
              <a:latin typeface="Exo"/>
              <a:ea typeface="Exo"/>
              <a:cs typeface="Exo"/>
              <a:sym typeface="Exo"/>
            </a:endParaRPr>
          </a:p>
        </p:txBody>
      </p:sp>
      <p:sp>
        <p:nvSpPr>
          <p:cNvPr id="521" name="Shape 521"/>
          <p:cNvSpPr txBox="1"/>
          <p:nvPr/>
        </p:nvSpPr>
        <p:spPr>
          <a:xfrm>
            <a:off x="270725" y="1695650"/>
            <a:ext cx="4669800" cy="11487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Higher order correction: Anharmonic spectrum</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Ground- and 1st excited state form Qubit states</a:t>
            </a:r>
            <a:endParaRPr>
              <a:solidFill>
                <a:srgbClr val="48737F"/>
              </a:solidFill>
              <a:latin typeface="Exo"/>
              <a:ea typeface="Exo"/>
              <a:cs typeface="Exo"/>
              <a:sym typeface="Exo"/>
            </a:endParaRPr>
          </a:p>
          <a:p>
            <a:pPr indent="-317500" lvl="0" marL="457200" rtl="0">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Transmon Regime</a:t>
            </a:r>
            <a:endParaRPr>
              <a:solidFill>
                <a:srgbClr val="48737F"/>
              </a:solidFill>
              <a:latin typeface="Exo"/>
              <a:ea typeface="Exo"/>
              <a:cs typeface="Exo"/>
              <a:sym typeface="Exo"/>
            </a:endParaRPr>
          </a:p>
        </p:txBody>
      </p:sp>
      <p:pic>
        <p:nvPicPr>
          <p:cNvPr id="522" name="Shape 522"/>
          <p:cNvPicPr preferRelativeResize="0"/>
          <p:nvPr/>
        </p:nvPicPr>
        <p:blipFill>
          <a:blip r:embed="rId4">
            <a:alphaModFix/>
          </a:blip>
          <a:stretch>
            <a:fillRect/>
          </a:stretch>
        </p:blipFill>
        <p:spPr>
          <a:xfrm>
            <a:off x="985975" y="2536375"/>
            <a:ext cx="1315158" cy="271800"/>
          </a:xfrm>
          <a:prstGeom prst="rect">
            <a:avLst/>
          </a:prstGeom>
          <a:noFill/>
          <a:ln>
            <a:noFill/>
          </a:ln>
        </p:spPr>
      </p:pic>
      <p:pic>
        <p:nvPicPr>
          <p:cNvPr id="523" name="Shape 523"/>
          <p:cNvPicPr preferRelativeResize="0"/>
          <p:nvPr/>
        </p:nvPicPr>
        <p:blipFill>
          <a:blip r:embed="rId5">
            <a:alphaModFix/>
          </a:blip>
          <a:stretch>
            <a:fillRect/>
          </a:stretch>
        </p:blipFill>
        <p:spPr>
          <a:xfrm>
            <a:off x="5208925" y="3000000"/>
            <a:ext cx="2693225" cy="1921625"/>
          </a:xfrm>
          <a:prstGeom prst="rect">
            <a:avLst/>
          </a:prstGeom>
          <a:noFill/>
          <a:ln>
            <a:noFill/>
          </a:ln>
        </p:spPr>
      </p:pic>
      <p:pic>
        <p:nvPicPr>
          <p:cNvPr id="524" name="Shape 524"/>
          <p:cNvPicPr preferRelativeResize="0"/>
          <p:nvPr/>
        </p:nvPicPr>
        <p:blipFill>
          <a:blip r:embed="rId6">
            <a:alphaModFix/>
          </a:blip>
          <a:stretch>
            <a:fillRect/>
          </a:stretch>
        </p:blipFill>
        <p:spPr>
          <a:xfrm>
            <a:off x="1162700" y="3072800"/>
            <a:ext cx="2203350" cy="1776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Shape 529"/>
          <p:cNvSpPr txBox="1"/>
          <p:nvPr/>
        </p:nvSpPr>
        <p:spPr>
          <a:xfrm>
            <a:off x="262800" y="1395800"/>
            <a:ext cx="4815300" cy="3183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Hamiltonian</a:t>
            </a:r>
            <a:endParaRPr>
              <a:solidFill>
                <a:srgbClr val="48737F"/>
              </a:solidFill>
              <a:latin typeface="Exo"/>
              <a:ea typeface="Exo"/>
              <a:cs typeface="Exo"/>
              <a:sym typeface="Exo"/>
            </a:endParaRPr>
          </a:p>
        </p:txBody>
      </p:sp>
      <p:sp>
        <p:nvSpPr>
          <p:cNvPr id="530" name="Shape 530"/>
          <p:cNvSpPr txBox="1"/>
          <p:nvPr/>
        </p:nvSpPr>
        <p:spPr>
          <a:xfrm>
            <a:off x="0" y="0"/>
            <a:ext cx="5340900" cy="673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4E4E4E"/>
                </a:solidFill>
                <a:latin typeface="Exo"/>
                <a:ea typeface="Exo"/>
                <a:cs typeface="Exo"/>
                <a:sym typeface="Exo"/>
              </a:rPr>
              <a:t>Tunable</a:t>
            </a:r>
            <a:r>
              <a:rPr b="1" lang="en" sz="2400">
                <a:solidFill>
                  <a:srgbClr val="4E4E4E"/>
                </a:solidFill>
                <a:latin typeface="Exo"/>
                <a:ea typeface="Exo"/>
                <a:cs typeface="Exo"/>
                <a:sym typeface="Exo"/>
              </a:rPr>
              <a:t> SC Qubit</a:t>
            </a:r>
            <a:endParaRPr b="1" sz="2400">
              <a:latin typeface="Exo"/>
              <a:ea typeface="Exo"/>
              <a:cs typeface="Exo"/>
              <a:sym typeface="Exo"/>
            </a:endParaRPr>
          </a:p>
        </p:txBody>
      </p:sp>
      <p:pic>
        <p:nvPicPr>
          <p:cNvPr id="531" name="Shape 531"/>
          <p:cNvPicPr preferRelativeResize="0"/>
          <p:nvPr/>
        </p:nvPicPr>
        <p:blipFill>
          <a:blip r:embed="rId3">
            <a:alphaModFix/>
          </a:blip>
          <a:stretch>
            <a:fillRect/>
          </a:stretch>
        </p:blipFill>
        <p:spPr>
          <a:xfrm>
            <a:off x="1363700" y="1819575"/>
            <a:ext cx="5628522" cy="353300"/>
          </a:xfrm>
          <a:prstGeom prst="rect">
            <a:avLst/>
          </a:prstGeom>
          <a:noFill/>
          <a:ln>
            <a:noFill/>
          </a:ln>
        </p:spPr>
      </p:pic>
      <p:grpSp>
        <p:nvGrpSpPr>
          <p:cNvPr id="532" name="Shape 532"/>
          <p:cNvGrpSpPr/>
          <p:nvPr/>
        </p:nvGrpSpPr>
        <p:grpSpPr>
          <a:xfrm>
            <a:off x="4276324" y="209216"/>
            <a:ext cx="4214321" cy="1610368"/>
            <a:chOff x="5170128" y="1373882"/>
            <a:chExt cx="3821474" cy="1403493"/>
          </a:xfrm>
        </p:grpSpPr>
        <p:pic>
          <p:nvPicPr>
            <p:cNvPr id="533" name="Shape 533"/>
            <p:cNvPicPr preferRelativeResize="0"/>
            <p:nvPr/>
          </p:nvPicPr>
          <p:blipFill>
            <a:blip r:embed="rId4">
              <a:alphaModFix/>
            </a:blip>
            <a:stretch>
              <a:fillRect/>
            </a:stretch>
          </p:blipFill>
          <p:spPr>
            <a:xfrm>
              <a:off x="5170128" y="1373882"/>
              <a:ext cx="3821474" cy="1394525"/>
            </a:xfrm>
            <a:prstGeom prst="rect">
              <a:avLst/>
            </a:prstGeom>
            <a:noFill/>
            <a:ln>
              <a:noFill/>
            </a:ln>
          </p:spPr>
        </p:pic>
        <p:sp>
          <p:nvSpPr>
            <p:cNvPr id="534" name="Shape 534"/>
            <p:cNvSpPr/>
            <p:nvPr/>
          </p:nvSpPr>
          <p:spPr>
            <a:xfrm>
              <a:off x="5231650" y="1382975"/>
              <a:ext cx="1828800" cy="1394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5" name="Shape 535"/>
            <p:cNvSpPr/>
            <p:nvPr/>
          </p:nvSpPr>
          <p:spPr>
            <a:xfrm>
              <a:off x="6514525" y="1397650"/>
              <a:ext cx="1062300" cy="321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6" name="Shape 536"/>
            <p:cNvSpPr/>
            <p:nvPr/>
          </p:nvSpPr>
          <p:spPr>
            <a:xfrm>
              <a:off x="6175600" y="1462450"/>
              <a:ext cx="1012200" cy="321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37" name="Shape 537"/>
          <p:cNvSpPr txBox="1"/>
          <p:nvPr/>
        </p:nvSpPr>
        <p:spPr>
          <a:xfrm>
            <a:off x="262800" y="955350"/>
            <a:ext cx="4815300" cy="3183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Phase sensitive SQUID</a:t>
            </a:r>
            <a:endParaRPr>
              <a:solidFill>
                <a:srgbClr val="48737F"/>
              </a:solidFill>
              <a:latin typeface="Exo"/>
              <a:ea typeface="Exo"/>
              <a:cs typeface="Exo"/>
              <a:sym typeface="Exo"/>
            </a:endParaRPr>
          </a:p>
        </p:txBody>
      </p:sp>
      <p:pic>
        <p:nvPicPr>
          <p:cNvPr id="538" name="Shape 538"/>
          <p:cNvPicPr preferRelativeResize="0"/>
          <p:nvPr/>
        </p:nvPicPr>
        <p:blipFill>
          <a:blip r:embed="rId5">
            <a:alphaModFix/>
          </a:blip>
          <a:stretch>
            <a:fillRect/>
          </a:stretch>
        </p:blipFill>
        <p:spPr>
          <a:xfrm>
            <a:off x="5431125" y="2325279"/>
            <a:ext cx="3236600" cy="2276371"/>
          </a:xfrm>
          <a:prstGeom prst="rect">
            <a:avLst/>
          </a:prstGeom>
          <a:noFill/>
          <a:ln>
            <a:noFill/>
          </a:ln>
        </p:spPr>
      </p:pic>
      <p:sp>
        <p:nvSpPr>
          <p:cNvPr id="539" name="Shape 539"/>
          <p:cNvSpPr txBox="1"/>
          <p:nvPr/>
        </p:nvSpPr>
        <p:spPr>
          <a:xfrm>
            <a:off x="4242750" y="4724550"/>
            <a:ext cx="4476000" cy="244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mage from M. R</a:t>
            </a:r>
            <a:r>
              <a:rPr lang="en" sz="600"/>
              <a:t>eed, </a:t>
            </a:r>
            <a:r>
              <a:rPr i="1" lang="en" sz="600"/>
              <a:t>Entanglement and Quantum Error Correction using Superconducting Qubits</a:t>
            </a:r>
            <a:r>
              <a:rPr lang="en" sz="600"/>
              <a:t>, 2013, arXiv:1311.6759</a:t>
            </a:r>
            <a:endParaRPr sz="600"/>
          </a:p>
          <a:p>
            <a:pPr indent="0" lvl="0" marL="0" rtl="0" algn="ctr">
              <a:spcBef>
                <a:spcPts val="0"/>
              </a:spcBef>
              <a:spcAft>
                <a:spcPts val="0"/>
              </a:spcAft>
              <a:buNone/>
            </a:pPr>
            <a:r>
              <a:t/>
            </a:r>
            <a:endParaRPr sz="600"/>
          </a:p>
        </p:txBody>
      </p:sp>
      <p:sp>
        <p:nvSpPr>
          <p:cNvPr id="540" name="Shape 540"/>
          <p:cNvSpPr txBox="1"/>
          <p:nvPr/>
        </p:nvSpPr>
        <p:spPr>
          <a:xfrm>
            <a:off x="1108975" y="3504526"/>
            <a:ext cx="3432300" cy="24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solidFill>
                  <a:schemeClr val="dk1"/>
                </a:solidFill>
                <a:latin typeface="Exo"/>
                <a:ea typeface="Exo"/>
                <a:cs typeface="Exo"/>
                <a:sym typeface="Exo"/>
              </a:rPr>
              <a:t>Asymmetric junctions:</a:t>
            </a:r>
            <a:r>
              <a:rPr b="1" lang="en" sz="1200">
                <a:solidFill>
                  <a:schemeClr val="accent3"/>
                </a:solidFill>
                <a:latin typeface="Exo"/>
                <a:ea typeface="Exo"/>
                <a:cs typeface="Exo"/>
                <a:sym typeface="Exo"/>
              </a:rPr>
              <a:t>  </a:t>
            </a:r>
            <a:r>
              <a:rPr lang="en" sz="1000"/>
              <a:t> </a:t>
            </a:r>
            <a:r>
              <a:rPr i="1" lang="en" sz="1000"/>
              <a:t>E</a:t>
            </a:r>
            <a:r>
              <a:rPr baseline="-25000" i="1" lang="en" sz="1000"/>
              <a:t>J1</a:t>
            </a:r>
            <a:r>
              <a:rPr lang="en" sz="1000"/>
              <a:t> != </a:t>
            </a:r>
            <a:r>
              <a:rPr i="1" lang="en" sz="1000"/>
              <a:t>E</a:t>
            </a:r>
            <a:r>
              <a:rPr baseline="-25000" i="1" lang="en" sz="1000"/>
              <a:t>J2</a:t>
            </a:r>
            <a:endParaRPr sz="1000"/>
          </a:p>
        </p:txBody>
      </p:sp>
      <p:sp>
        <p:nvSpPr>
          <p:cNvPr id="541" name="Shape 541"/>
          <p:cNvSpPr txBox="1"/>
          <p:nvPr/>
        </p:nvSpPr>
        <p:spPr>
          <a:xfrm>
            <a:off x="1108975" y="2698989"/>
            <a:ext cx="3432300" cy="24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solidFill>
                  <a:schemeClr val="dk1"/>
                </a:solidFill>
                <a:latin typeface="Exo"/>
                <a:ea typeface="Exo"/>
                <a:cs typeface="Exo"/>
                <a:sym typeface="Exo"/>
              </a:rPr>
              <a:t>Symmetric junctions:</a:t>
            </a:r>
            <a:r>
              <a:rPr lang="en" sz="1000"/>
              <a:t>   </a:t>
            </a:r>
            <a:r>
              <a:rPr i="1" lang="en" sz="1000"/>
              <a:t>E</a:t>
            </a:r>
            <a:r>
              <a:rPr baseline="-25000" i="1" lang="en" sz="1000"/>
              <a:t>J1</a:t>
            </a:r>
            <a:r>
              <a:rPr lang="en" sz="1000"/>
              <a:t> = </a:t>
            </a:r>
            <a:r>
              <a:rPr i="1" lang="en" sz="1000"/>
              <a:t>E</a:t>
            </a:r>
            <a:r>
              <a:rPr baseline="-25000" i="1" lang="en" sz="1000"/>
              <a:t>J2</a:t>
            </a:r>
            <a:endParaRPr sz="1000"/>
          </a:p>
        </p:txBody>
      </p:sp>
      <p:sp>
        <p:nvSpPr>
          <p:cNvPr id="542" name="Shape 542"/>
          <p:cNvSpPr txBox="1"/>
          <p:nvPr/>
        </p:nvSpPr>
        <p:spPr>
          <a:xfrm>
            <a:off x="1382813" y="2965971"/>
            <a:ext cx="18093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Exo"/>
                <a:ea typeface="Exo"/>
                <a:cs typeface="Exo"/>
                <a:sym typeface="Exo"/>
              </a:rPr>
              <a:t>Phases cancel completely at 𝜱=𝜱</a:t>
            </a:r>
            <a:r>
              <a:rPr baseline="-25000" lang="en" sz="1200">
                <a:solidFill>
                  <a:schemeClr val="accent3"/>
                </a:solidFill>
                <a:latin typeface="Exo"/>
                <a:ea typeface="Exo"/>
                <a:cs typeface="Exo"/>
                <a:sym typeface="Exo"/>
              </a:rPr>
              <a:t>0</a:t>
            </a:r>
            <a:r>
              <a:rPr b="1" lang="en" sz="1200">
                <a:solidFill>
                  <a:schemeClr val="accent3"/>
                </a:solidFill>
                <a:latin typeface="Exo"/>
                <a:ea typeface="Exo"/>
                <a:cs typeface="Exo"/>
                <a:sym typeface="Exo"/>
              </a:rPr>
              <a:t>/2</a:t>
            </a:r>
            <a:endParaRPr b="1" sz="1200">
              <a:solidFill>
                <a:schemeClr val="accent3"/>
              </a:solidFill>
              <a:latin typeface="Exo"/>
              <a:ea typeface="Exo"/>
              <a:cs typeface="Exo"/>
              <a:sym typeface="Exo"/>
            </a:endParaRPr>
          </a:p>
        </p:txBody>
      </p:sp>
      <p:sp>
        <p:nvSpPr>
          <p:cNvPr id="543" name="Shape 543"/>
          <p:cNvSpPr txBox="1"/>
          <p:nvPr/>
        </p:nvSpPr>
        <p:spPr>
          <a:xfrm>
            <a:off x="1382813" y="3765497"/>
            <a:ext cx="18093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Exo"/>
                <a:ea typeface="Exo"/>
                <a:cs typeface="Exo"/>
                <a:sym typeface="Exo"/>
              </a:rPr>
              <a:t>Phases cancel incompletely at 𝜱=𝜱</a:t>
            </a:r>
            <a:r>
              <a:rPr baseline="-25000" lang="en" sz="1200">
                <a:solidFill>
                  <a:schemeClr val="accent3"/>
                </a:solidFill>
                <a:latin typeface="Exo"/>
                <a:ea typeface="Exo"/>
                <a:cs typeface="Exo"/>
                <a:sym typeface="Exo"/>
              </a:rPr>
              <a:t>0</a:t>
            </a:r>
            <a:r>
              <a:rPr b="1" lang="en" sz="1200">
                <a:solidFill>
                  <a:schemeClr val="accent3"/>
                </a:solidFill>
                <a:latin typeface="Exo"/>
                <a:ea typeface="Exo"/>
                <a:cs typeface="Exo"/>
                <a:sym typeface="Exo"/>
              </a:rPr>
              <a:t>/2 </a:t>
            </a:r>
            <a:endParaRPr b="1" sz="1200">
              <a:solidFill>
                <a:schemeClr val="accent3"/>
              </a:solidFill>
              <a:latin typeface="Exo"/>
              <a:ea typeface="Exo"/>
              <a:cs typeface="Exo"/>
              <a:sym typeface="Exo"/>
            </a:endParaRPr>
          </a:p>
        </p:txBody>
      </p:sp>
      <p:pic>
        <p:nvPicPr>
          <p:cNvPr id="544" name="Shape 544"/>
          <p:cNvPicPr preferRelativeResize="0"/>
          <p:nvPr/>
        </p:nvPicPr>
        <p:blipFill>
          <a:blip r:embed="rId6">
            <a:alphaModFix/>
          </a:blip>
          <a:stretch>
            <a:fillRect/>
          </a:stretch>
        </p:blipFill>
        <p:spPr>
          <a:xfrm>
            <a:off x="4408525" y="4063175"/>
            <a:ext cx="1220050" cy="419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4E4E4E"/>
                </a:solidFill>
              </a:rPr>
              <a:t>Experimental Device</a:t>
            </a:r>
            <a:endParaRPr b="1" sz="2400">
              <a:solidFill>
                <a:srgbClr val="4E4E4E"/>
              </a:solidFill>
            </a:endParaRPr>
          </a:p>
        </p:txBody>
      </p:sp>
      <p:pic>
        <p:nvPicPr>
          <p:cNvPr id="550" name="Shape 550"/>
          <p:cNvPicPr preferRelativeResize="0"/>
          <p:nvPr/>
        </p:nvPicPr>
        <p:blipFill>
          <a:blip r:embed="rId3">
            <a:alphaModFix/>
          </a:blip>
          <a:stretch>
            <a:fillRect/>
          </a:stretch>
        </p:blipFill>
        <p:spPr>
          <a:xfrm>
            <a:off x="200697" y="1124650"/>
            <a:ext cx="3252376" cy="2612774"/>
          </a:xfrm>
          <a:prstGeom prst="rect">
            <a:avLst/>
          </a:prstGeom>
          <a:noFill/>
          <a:ln>
            <a:noFill/>
          </a:ln>
        </p:spPr>
      </p:pic>
      <p:pic>
        <p:nvPicPr>
          <p:cNvPr id="551" name="Shape 551"/>
          <p:cNvPicPr preferRelativeResize="0"/>
          <p:nvPr/>
        </p:nvPicPr>
        <p:blipFill>
          <a:blip r:embed="rId4">
            <a:alphaModFix/>
          </a:blip>
          <a:stretch>
            <a:fillRect/>
          </a:stretch>
        </p:blipFill>
        <p:spPr>
          <a:xfrm>
            <a:off x="6443227" y="2125612"/>
            <a:ext cx="2246226" cy="2165514"/>
          </a:xfrm>
          <a:prstGeom prst="rect">
            <a:avLst/>
          </a:prstGeom>
          <a:noFill/>
          <a:ln>
            <a:noFill/>
          </a:ln>
        </p:spPr>
      </p:pic>
      <p:pic>
        <p:nvPicPr>
          <p:cNvPr id="552" name="Shape 552"/>
          <p:cNvPicPr preferRelativeResize="0"/>
          <p:nvPr/>
        </p:nvPicPr>
        <p:blipFill>
          <a:blip r:embed="rId5">
            <a:alphaModFix/>
          </a:blip>
          <a:stretch>
            <a:fillRect/>
          </a:stretch>
        </p:blipFill>
        <p:spPr>
          <a:xfrm>
            <a:off x="3911223" y="1124650"/>
            <a:ext cx="2246225" cy="1791774"/>
          </a:xfrm>
          <a:prstGeom prst="rect">
            <a:avLst/>
          </a:prstGeom>
          <a:noFill/>
          <a:ln>
            <a:noFill/>
          </a:ln>
        </p:spPr>
      </p:pic>
      <p:sp>
        <p:nvSpPr>
          <p:cNvPr id="553" name="Shape 553"/>
          <p:cNvSpPr/>
          <p:nvPr/>
        </p:nvSpPr>
        <p:spPr>
          <a:xfrm>
            <a:off x="1835925" y="1202100"/>
            <a:ext cx="1063800" cy="830700"/>
          </a:xfrm>
          <a:prstGeom prst="rect">
            <a:avLst/>
          </a:prstGeom>
          <a:noFill/>
          <a:ln cap="flat" cmpd="sng" w="9525">
            <a:solidFill>
              <a:srgbClr val="FF9900"/>
            </a:solidFill>
            <a:prstDash val="dash"/>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4" name="Shape 554"/>
          <p:cNvSpPr/>
          <p:nvPr/>
        </p:nvSpPr>
        <p:spPr>
          <a:xfrm>
            <a:off x="4997800" y="1930625"/>
            <a:ext cx="422100" cy="393300"/>
          </a:xfrm>
          <a:prstGeom prst="rect">
            <a:avLst/>
          </a:prstGeom>
          <a:noFill/>
          <a:ln cap="flat" cmpd="sng" w="9525">
            <a:solidFill>
              <a:srgbClr val="FF9900"/>
            </a:solidFill>
            <a:prstDash val="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555" name="Shape 555"/>
          <p:cNvCxnSpPr/>
          <p:nvPr/>
        </p:nvCxnSpPr>
        <p:spPr>
          <a:xfrm>
            <a:off x="1835925" y="2039915"/>
            <a:ext cx="2083500" cy="874200"/>
          </a:xfrm>
          <a:prstGeom prst="straightConnector1">
            <a:avLst/>
          </a:prstGeom>
          <a:noFill/>
          <a:ln cap="flat" cmpd="sng" w="9525">
            <a:solidFill>
              <a:srgbClr val="FF9900"/>
            </a:solidFill>
            <a:prstDash val="solid"/>
            <a:round/>
            <a:headEnd len="lg" w="lg" type="none"/>
            <a:tailEnd len="lg" w="lg" type="none"/>
          </a:ln>
        </p:spPr>
      </p:cxnSp>
      <p:cxnSp>
        <p:nvCxnSpPr>
          <p:cNvPr id="556" name="Shape 556"/>
          <p:cNvCxnSpPr/>
          <p:nvPr/>
        </p:nvCxnSpPr>
        <p:spPr>
          <a:xfrm flipH="1" rot="10800000">
            <a:off x="2899600" y="1129190"/>
            <a:ext cx="1034400" cy="72900"/>
          </a:xfrm>
          <a:prstGeom prst="straightConnector1">
            <a:avLst/>
          </a:prstGeom>
          <a:noFill/>
          <a:ln cap="flat" cmpd="sng" w="9525">
            <a:solidFill>
              <a:srgbClr val="FF9900"/>
            </a:solidFill>
            <a:prstDash val="solid"/>
            <a:round/>
            <a:headEnd len="lg" w="lg" type="none"/>
            <a:tailEnd len="lg" w="lg" type="none"/>
          </a:ln>
        </p:spPr>
      </p:cxnSp>
      <p:cxnSp>
        <p:nvCxnSpPr>
          <p:cNvPr id="557" name="Shape 557"/>
          <p:cNvCxnSpPr/>
          <p:nvPr/>
        </p:nvCxnSpPr>
        <p:spPr>
          <a:xfrm>
            <a:off x="5420350" y="1937925"/>
            <a:ext cx="3263700" cy="196800"/>
          </a:xfrm>
          <a:prstGeom prst="straightConnector1">
            <a:avLst/>
          </a:prstGeom>
          <a:noFill/>
          <a:ln cap="flat" cmpd="sng" w="9525">
            <a:solidFill>
              <a:srgbClr val="FF9900"/>
            </a:solidFill>
            <a:prstDash val="solid"/>
            <a:round/>
            <a:headEnd len="lg" w="lg" type="none"/>
            <a:tailEnd len="lg" w="lg" type="none"/>
          </a:ln>
        </p:spPr>
      </p:cxnSp>
      <p:cxnSp>
        <p:nvCxnSpPr>
          <p:cNvPr id="558" name="Shape 558"/>
          <p:cNvCxnSpPr/>
          <p:nvPr/>
        </p:nvCxnSpPr>
        <p:spPr>
          <a:xfrm>
            <a:off x="5005075" y="2331325"/>
            <a:ext cx="1449900" cy="1967100"/>
          </a:xfrm>
          <a:prstGeom prst="straightConnector1">
            <a:avLst/>
          </a:prstGeom>
          <a:noFill/>
          <a:ln cap="flat" cmpd="sng" w="9525">
            <a:solidFill>
              <a:srgbClr val="FF9900"/>
            </a:solidFill>
            <a:prstDash val="solid"/>
            <a:round/>
            <a:headEnd len="lg" w="lg" type="none"/>
            <a:tailEnd len="lg" w="lg" type="none"/>
          </a:ln>
        </p:spPr>
      </p:cxnSp>
      <p:cxnSp>
        <p:nvCxnSpPr>
          <p:cNvPr id="559" name="Shape 559"/>
          <p:cNvCxnSpPr/>
          <p:nvPr/>
        </p:nvCxnSpPr>
        <p:spPr>
          <a:xfrm flipH="1">
            <a:off x="6017800" y="1391525"/>
            <a:ext cx="772200" cy="714000"/>
          </a:xfrm>
          <a:prstGeom prst="straightConnector1">
            <a:avLst/>
          </a:prstGeom>
          <a:noFill/>
          <a:ln cap="flat" cmpd="sng" w="9525">
            <a:solidFill>
              <a:srgbClr val="000000"/>
            </a:solidFill>
            <a:prstDash val="solid"/>
            <a:round/>
            <a:headEnd len="lg" w="lg" type="none"/>
            <a:tailEnd len="lg" w="lg" type="stealth"/>
          </a:ln>
        </p:spPr>
      </p:cxnSp>
      <p:sp>
        <p:nvSpPr>
          <p:cNvPr id="560" name="Shape 560"/>
          <p:cNvSpPr txBox="1"/>
          <p:nvPr/>
        </p:nvSpPr>
        <p:spPr>
          <a:xfrm>
            <a:off x="6269025" y="1068200"/>
            <a:ext cx="1792200" cy="39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Exo"/>
                <a:ea typeface="Exo"/>
                <a:cs typeface="Exo"/>
                <a:sym typeface="Exo"/>
              </a:rPr>
              <a:t>Flux bias line (FBL)</a:t>
            </a:r>
            <a:endParaRPr>
              <a:latin typeface="Exo"/>
              <a:ea typeface="Exo"/>
              <a:cs typeface="Exo"/>
              <a:sym typeface="Exo"/>
            </a:endParaRPr>
          </a:p>
        </p:txBody>
      </p:sp>
      <p:cxnSp>
        <p:nvCxnSpPr>
          <p:cNvPr id="561" name="Shape 561"/>
          <p:cNvCxnSpPr/>
          <p:nvPr/>
        </p:nvCxnSpPr>
        <p:spPr>
          <a:xfrm rot="10800000">
            <a:off x="7671300" y="3212875"/>
            <a:ext cx="466500" cy="0"/>
          </a:xfrm>
          <a:prstGeom prst="straightConnector1">
            <a:avLst/>
          </a:prstGeom>
          <a:noFill/>
          <a:ln cap="flat" cmpd="sng" w="9525">
            <a:solidFill>
              <a:srgbClr val="000000"/>
            </a:solidFill>
            <a:prstDash val="solid"/>
            <a:round/>
            <a:headEnd len="lg" w="lg" type="none"/>
            <a:tailEnd len="lg" w="lg" type="triangle"/>
          </a:ln>
        </p:spPr>
      </p:cxnSp>
      <p:cxnSp>
        <p:nvCxnSpPr>
          <p:cNvPr id="562" name="Shape 562"/>
          <p:cNvCxnSpPr/>
          <p:nvPr/>
        </p:nvCxnSpPr>
        <p:spPr>
          <a:xfrm>
            <a:off x="7598679" y="3234731"/>
            <a:ext cx="0" cy="830400"/>
          </a:xfrm>
          <a:prstGeom prst="straightConnector1">
            <a:avLst/>
          </a:prstGeom>
          <a:noFill/>
          <a:ln cap="flat" cmpd="sng" w="9525">
            <a:solidFill>
              <a:srgbClr val="000000"/>
            </a:solidFill>
            <a:prstDash val="solid"/>
            <a:round/>
            <a:headEnd len="lg" w="lg" type="none"/>
            <a:tailEnd len="lg" w="lg" type="triangle"/>
          </a:ln>
        </p:spPr>
      </p:cxnSp>
      <p:cxnSp>
        <p:nvCxnSpPr>
          <p:cNvPr id="563" name="Shape 563"/>
          <p:cNvCxnSpPr/>
          <p:nvPr/>
        </p:nvCxnSpPr>
        <p:spPr>
          <a:xfrm>
            <a:off x="7707975" y="4050700"/>
            <a:ext cx="939600" cy="0"/>
          </a:xfrm>
          <a:prstGeom prst="straightConnector1">
            <a:avLst/>
          </a:prstGeom>
          <a:noFill/>
          <a:ln cap="flat" cmpd="sng" w="9525">
            <a:solidFill>
              <a:srgbClr val="000000"/>
            </a:solidFill>
            <a:prstDash val="solid"/>
            <a:round/>
            <a:headEnd len="lg" w="lg" type="none"/>
            <a:tailEnd len="lg" w="lg" type="triangle"/>
          </a:ln>
        </p:spPr>
      </p:cxnSp>
      <p:cxnSp>
        <p:nvCxnSpPr>
          <p:cNvPr id="564" name="Shape 564"/>
          <p:cNvCxnSpPr/>
          <p:nvPr/>
        </p:nvCxnSpPr>
        <p:spPr>
          <a:xfrm>
            <a:off x="7707975" y="2354838"/>
            <a:ext cx="939600" cy="0"/>
          </a:xfrm>
          <a:prstGeom prst="straightConnector1">
            <a:avLst/>
          </a:prstGeom>
          <a:noFill/>
          <a:ln cap="flat" cmpd="sng" w="9525">
            <a:solidFill>
              <a:srgbClr val="000000"/>
            </a:solidFill>
            <a:prstDash val="solid"/>
            <a:round/>
            <a:headEnd len="lg" w="lg" type="none"/>
            <a:tailEnd len="lg" w="lg" type="triangle"/>
          </a:ln>
        </p:spPr>
      </p:cxnSp>
      <p:cxnSp>
        <p:nvCxnSpPr>
          <p:cNvPr id="565" name="Shape 565"/>
          <p:cNvCxnSpPr/>
          <p:nvPr/>
        </p:nvCxnSpPr>
        <p:spPr>
          <a:xfrm rot="10800000">
            <a:off x="7598683" y="2353244"/>
            <a:ext cx="0" cy="823200"/>
          </a:xfrm>
          <a:prstGeom prst="straightConnector1">
            <a:avLst/>
          </a:prstGeom>
          <a:noFill/>
          <a:ln cap="flat" cmpd="sng" w="9525">
            <a:solidFill>
              <a:srgbClr val="000000"/>
            </a:solidFill>
            <a:prstDash val="solid"/>
            <a:round/>
            <a:headEnd len="lg" w="lg" type="none"/>
            <a:tailEnd len="lg" w="lg" type="triangle"/>
          </a:ln>
        </p:spPr>
      </p:cxnSp>
      <p:sp>
        <p:nvSpPr>
          <p:cNvPr id="566" name="Shape 566"/>
          <p:cNvSpPr txBox="1"/>
          <p:nvPr/>
        </p:nvSpPr>
        <p:spPr>
          <a:xfrm>
            <a:off x="8158340" y="2998840"/>
            <a:ext cx="821100" cy="39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Exo"/>
                <a:ea typeface="Exo"/>
                <a:cs typeface="Exo"/>
                <a:sym typeface="Exo"/>
              </a:rPr>
              <a:t>Current</a:t>
            </a:r>
            <a:endParaRPr>
              <a:latin typeface="Exo"/>
              <a:ea typeface="Exo"/>
              <a:cs typeface="Exo"/>
              <a:sym typeface="Exo"/>
            </a:endParaRPr>
          </a:p>
        </p:txBody>
      </p:sp>
      <p:cxnSp>
        <p:nvCxnSpPr>
          <p:cNvPr id="567" name="Shape 567"/>
          <p:cNvCxnSpPr/>
          <p:nvPr/>
        </p:nvCxnSpPr>
        <p:spPr>
          <a:xfrm flipH="1" rot="10800000">
            <a:off x="5405775" y="3518750"/>
            <a:ext cx="1916100" cy="706800"/>
          </a:xfrm>
          <a:prstGeom prst="straightConnector1">
            <a:avLst/>
          </a:prstGeom>
          <a:noFill/>
          <a:ln cap="flat" cmpd="sng" w="9525">
            <a:solidFill>
              <a:srgbClr val="000000"/>
            </a:solidFill>
            <a:prstDash val="solid"/>
            <a:round/>
            <a:headEnd len="lg" w="lg" type="none"/>
            <a:tailEnd len="lg" w="lg" type="stealth"/>
          </a:ln>
        </p:spPr>
      </p:cxnSp>
      <p:cxnSp>
        <p:nvCxnSpPr>
          <p:cNvPr id="568" name="Shape 568"/>
          <p:cNvCxnSpPr/>
          <p:nvPr/>
        </p:nvCxnSpPr>
        <p:spPr>
          <a:xfrm flipH="1" rot="10800000">
            <a:off x="5413050" y="3649925"/>
            <a:ext cx="1908900" cy="582900"/>
          </a:xfrm>
          <a:prstGeom prst="straightConnector1">
            <a:avLst/>
          </a:prstGeom>
          <a:noFill/>
          <a:ln cap="flat" cmpd="sng" w="9525">
            <a:solidFill>
              <a:srgbClr val="000000"/>
            </a:solidFill>
            <a:prstDash val="solid"/>
            <a:round/>
            <a:headEnd len="lg" w="lg" type="none"/>
            <a:tailEnd len="lg" w="lg" type="stealth"/>
          </a:ln>
        </p:spPr>
      </p:cxnSp>
      <p:sp>
        <p:nvSpPr>
          <p:cNvPr id="569" name="Shape 569"/>
          <p:cNvSpPr txBox="1"/>
          <p:nvPr/>
        </p:nvSpPr>
        <p:spPr>
          <a:xfrm>
            <a:off x="4768106" y="4149350"/>
            <a:ext cx="1339200" cy="64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Exo"/>
                <a:ea typeface="Exo"/>
                <a:cs typeface="Exo"/>
                <a:sym typeface="Exo"/>
              </a:rPr>
              <a:t>Josephson</a:t>
            </a:r>
            <a:endParaRPr>
              <a:latin typeface="Exo"/>
              <a:ea typeface="Exo"/>
              <a:cs typeface="Exo"/>
              <a:sym typeface="Exo"/>
            </a:endParaRPr>
          </a:p>
          <a:p>
            <a:pPr indent="0" lvl="0" marL="0" rtl="0">
              <a:spcBef>
                <a:spcPts val="0"/>
              </a:spcBef>
              <a:spcAft>
                <a:spcPts val="0"/>
              </a:spcAft>
              <a:buNone/>
            </a:pPr>
            <a:r>
              <a:rPr lang="en">
                <a:latin typeface="Exo"/>
                <a:ea typeface="Exo"/>
                <a:cs typeface="Exo"/>
                <a:sym typeface="Exo"/>
              </a:rPr>
              <a:t>Junctions</a:t>
            </a:r>
            <a:endParaRPr>
              <a:latin typeface="Exo"/>
              <a:ea typeface="Exo"/>
              <a:cs typeface="Exo"/>
              <a:sym typeface="Exo"/>
            </a:endParaRPr>
          </a:p>
        </p:txBody>
      </p:sp>
      <p:cxnSp>
        <p:nvCxnSpPr>
          <p:cNvPr id="570" name="Shape 570"/>
          <p:cNvCxnSpPr/>
          <p:nvPr/>
        </p:nvCxnSpPr>
        <p:spPr>
          <a:xfrm flipH="1" rot="10800000">
            <a:off x="7081425" y="3651075"/>
            <a:ext cx="297000" cy="756600"/>
          </a:xfrm>
          <a:prstGeom prst="straightConnector1">
            <a:avLst/>
          </a:prstGeom>
          <a:noFill/>
          <a:ln cap="flat" cmpd="sng" w="9525">
            <a:solidFill>
              <a:srgbClr val="000000"/>
            </a:solidFill>
            <a:prstDash val="solid"/>
            <a:round/>
            <a:headEnd len="lg" w="lg" type="none"/>
            <a:tailEnd len="lg" w="lg" type="stealth"/>
          </a:ln>
        </p:spPr>
      </p:cxnSp>
      <p:sp>
        <p:nvSpPr>
          <p:cNvPr id="571" name="Shape 571"/>
          <p:cNvSpPr txBox="1"/>
          <p:nvPr/>
        </p:nvSpPr>
        <p:spPr>
          <a:xfrm>
            <a:off x="6382600" y="4309025"/>
            <a:ext cx="1216200" cy="42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Exo"/>
                <a:ea typeface="Exo"/>
                <a:cs typeface="Exo"/>
                <a:sym typeface="Exo"/>
              </a:rPr>
              <a:t>SQUID Loop</a:t>
            </a:r>
            <a:endParaRPr>
              <a:latin typeface="Exo"/>
              <a:ea typeface="Exo"/>
              <a:cs typeface="Exo"/>
              <a:sym typeface="Exo"/>
            </a:endParaRPr>
          </a:p>
        </p:txBody>
      </p:sp>
      <p:cxnSp>
        <p:nvCxnSpPr>
          <p:cNvPr id="572" name="Shape 572"/>
          <p:cNvCxnSpPr/>
          <p:nvPr/>
        </p:nvCxnSpPr>
        <p:spPr>
          <a:xfrm rot="10800000">
            <a:off x="1770300" y="3118150"/>
            <a:ext cx="123900" cy="896100"/>
          </a:xfrm>
          <a:prstGeom prst="straightConnector1">
            <a:avLst/>
          </a:prstGeom>
          <a:noFill/>
          <a:ln cap="flat" cmpd="sng" w="19050">
            <a:solidFill>
              <a:srgbClr val="FF9900"/>
            </a:solidFill>
            <a:prstDash val="solid"/>
            <a:round/>
            <a:headEnd len="lg" w="lg" type="none"/>
            <a:tailEnd len="lg" w="lg" type="stealth"/>
          </a:ln>
        </p:spPr>
      </p:cxnSp>
      <p:sp>
        <p:nvSpPr>
          <p:cNvPr id="573" name="Shape 573"/>
          <p:cNvSpPr txBox="1"/>
          <p:nvPr/>
        </p:nvSpPr>
        <p:spPr>
          <a:xfrm>
            <a:off x="1501150" y="3962825"/>
            <a:ext cx="1216200" cy="42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Exo"/>
                <a:ea typeface="Exo"/>
                <a:cs typeface="Exo"/>
                <a:sym typeface="Exo"/>
              </a:rPr>
              <a:t>RF port</a:t>
            </a:r>
            <a:endParaRPr>
              <a:latin typeface="Exo"/>
              <a:ea typeface="Exo"/>
              <a:cs typeface="Exo"/>
              <a:sym typeface="Exo"/>
            </a:endParaRPr>
          </a:p>
        </p:txBody>
      </p:sp>
      <p:cxnSp>
        <p:nvCxnSpPr>
          <p:cNvPr id="574" name="Shape 574"/>
          <p:cNvCxnSpPr/>
          <p:nvPr/>
        </p:nvCxnSpPr>
        <p:spPr>
          <a:xfrm flipH="1" rot="10800000">
            <a:off x="4313175" y="2338650"/>
            <a:ext cx="407700" cy="1027800"/>
          </a:xfrm>
          <a:prstGeom prst="straightConnector1">
            <a:avLst/>
          </a:prstGeom>
          <a:noFill/>
          <a:ln cap="flat" cmpd="sng" w="19050">
            <a:solidFill>
              <a:srgbClr val="FF9900"/>
            </a:solidFill>
            <a:prstDash val="solid"/>
            <a:round/>
            <a:headEnd len="lg" w="lg" type="none"/>
            <a:tailEnd len="lg" w="lg" type="stealth"/>
          </a:ln>
        </p:spPr>
      </p:cxnSp>
      <p:sp>
        <p:nvSpPr>
          <p:cNvPr id="575" name="Shape 575"/>
          <p:cNvSpPr txBox="1"/>
          <p:nvPr/>
        </p:nvSpPr>
        <p:spPr>
          <a:xfrm>
            <a:off x="3920125" y="3315025"/>
            <a:ext cx="1216200" cy="58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Exo"/>
                <a:ea typeface="Exo"/>
                <a:cs typeface="Exo"/>
                <a:sym typeface="Exo"/>
              </a:rPr>
              <a:t>Tunable transmon</a:t>
            </a:r>
            <a:endParaRPr>
              <a:latin typeface="Exo"/>
              <a:ea typeface="Exo"/>
              <a:cs typeface="Exo"/>
              <a:sym typeface="Ex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cxnSp>
        <p:nvCxnSpPr>
          <p:cNvPr id="580" name="Shape 580"/>
          <p:cNvCxnSpPr/>
          <p:nvPr/>
        </p:nvCxnSpPr>
        <p:spPr>
          <a:xfrm>
            <a:off x="1127008" y="2611457"/>
            <a:ext cx="523200" cy="0"/>
          </a:xfrm>
          <a:prstGeom prst="straightConnector1">
            <a:avLst/>
          </a:prstGeom>
          <a:noFill/>
          <a:ln cap="flat" cmpd="sng" w="19050">
            <a:solidFill>
              <a:srgbClr val="000000"/>
            </a:solidFill>
            <a:prstDash val="solid"/>
            <a:round/>
            <a:headEnd len="lg" w="lg" type="none"/>
            <a:tailEnd len="lg" w="lg" type="none"/>
          </a:ln>
        </p:spPr>
      </p:cxnSp>
      <p:cxnSp>
        <p:nvCxnSpPr>
          <p:cNvPr id="581" name="Shape 581"/>
          <p:cNvCxnSpPr/>
          <p:nvPr/>
        </p:nvCxnSpPr>
        <p:spPr>
          <a:xfrm>
            <a:off x="1734062" y="3160000"/>
            <a:ext cx="523200" cy="0"/>
          </a:xfrm>
          <a:prstGeom prst="straightConnector1">
            <a:avLst/>
          </a:prstGeom>
          <a:noFill/>
          <a:ln cap="flat" cmpd="sng" w="19050">
            <a:solidFill>
              <a:srgbClr val="000000"/>
            </a:solidFill>
            <a:prstDash val="solid"/>
            <a:round/>
            <a:headEnd len="lg" w="lg" type="none"/>
            <a:tailEnd len="lg" w="lg" type="none"/>
          </a:ln>
        </p:spPr>
      </p:cxnSp>
      <p:cxnSp>
        <p:nvCxnSpPr>
          <p:cNvPr id="582" name="Shape 582"/>
          <p:cNvCxnSpPr/>
          <p:nvPr/>
        </p:nvCxnSpPr>
        <p:spPr>
          <a:xfrm>
            <a:off x="2392618" y="2324554"/>
            <a:ext cx="523200" cy="0"/>
          </a:xfrm>
          <a:prstGeom prst="straightConnector1">
            <a:avLst/>
          </a:prstGeom>
          <a:noFill/>
          <a:ln cap="flat" cmpd="sng" w="19050">
            <a:solidFill>
              <a:srgbClr val="000000"/>
            </a:solidFill>
            <a:prstDash val="solid"/>
            <a:round/>
            <a:headEnd len="lg" w="lg" type="none"/>
            <a:tailEnd len="lg" w="lg" type="none"/>
          </a:ln>
        </p:spPr>
      </p:cxnSp>
      <p:cxnSp>
        <p:nvCxnSpPr>
          <p:cNvPr id="583" name="Shape 583"/>
          <p:cNvCxnSpPr/>
          <p:nvPr/>
        </p:nvCxnSpPr>
        <p:spPr>
          <a:xfrm>
            <a:off x="1734062" y="1775999"/>
            <a:ext cx="523200" cy="0"/>
          </a:xfrm>
          <a:prstGeom prst="straightConnector1">
            <a:avLst/>
          </a:prstGeom>
          <a:noFill/>
          <a:ln cap="flat" cmpd="sng" w="19050">
            <a:solidFill>
              <a:srgbClr val="000000"/>
            </a:solidFill>
            <a:prstDash val="solid"/>
            <a:round/>
            <a:headEnd len="lg" w="lg" type="none"/>
            <a:tailEnd len="lg" w="lg" type="none"/>
          </a:ln>
        </p:spPr>
      </p:cxnSp>
      <p:sp>
        <p:nvSpPr>
          <p:cNvPr id="584" name="Shape 584"/>
          <p:cNvSpPr txBox="1"/>
          <p:nvPr/>
        </p:nvSpPr>
        <p:spPr>
          <a:xfrm>
            <a:off x="1796922" y="3160000"/>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00</a:t>
            </a:r>
            <a:endParaRPr sz="1200"/>
          </a:p>
        </p:txBody>
      </p:sp>
      <p:sp>
        <p:nvSpPr>
          <p:cNvPr id="585" name="Shape 585"/>
          <p:cNvSpPr txBox="1"/>
          <p:nvPr/>
        </p:nvSpPr>
        <p:spPr>
          <a:xfrm>
            <a:off x="1189868" y="2611457"/>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10</a:t>
            </a:r>
            <a:endParaRPr sz="1200"/>
          </a:p>
        </p:txBody>
      </p:sp>
      <p:sp>
        <p:nvSpPr>
          <p:cNvPr id="586" name="Shape 586"/>
          <p:cNvSpPr txBox="1"/>
          <p:nvPr/>
        </p:nvSpPr>
        <p:spPr>
          <a:xfrm>
            <a:off x="2455478" y="2324554"/>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01</a:t>
            </a:r>
            <a:endParaRPr sz="1200"/>
          </a:p>
        </p:txBody>
      </p:sp>
      <p:sp>
        <p:nvSpPr>
          <p:cNvPr id="587" name="Shape 587"/>
          <p:cNvSpPr txBox="1"/>
          <p:nvPr/>
        </p:nvSpPr>
        <p:spPr>
          <a:xfrm>
            <a:off x="1796922" y="1776010"/>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11</a:t>
            </a:r>
            <a:endParaRPr sz="1200"/>
          </a:p>
        </p:txBody>
      </p:sp>
      <p:cxnSp>
        <p:nvCxnSpPr>
          <p:cNvPr id="588" name="Shape 588"/>
          <p:cNvCxnSpPr/>
          <p:nvPr/>
        </p:nvCxnSpPr>
        <p:spPr>
          <a:xfrm>
            <a:off x="3116428" y="1575325"/>
            <a:ext cx="523200" cy="0"/>
          </a:xfrm>
          <a:prstGeom prst="straightConnector1">
            <a:avLst/>
          </a:prstGeom>
          <a:noFill/>
          <a:ln cap="flat" cmpd="sng" w="19050">
            <a:solidFill>
              <a:srgbClr val="000000"/>
            </a:solidFill>
            <a:prstDash val="solid"/>
            <a:round/>
            <a:headEnd len="lg" w="lg" type="none"/>
            <a:tailEnd len="lg" w="lg" type="none"/>
          </a:ln>
        </p:spPr>
      </p:cxnSp>
      <p:cxnSp>
        <p:nvCxnSpPr>
          <p:cNvPr id="589" name="Shape 589"/>
          <p:cNvCxnSpPr/>
          <p:nvPr/>
        </p:nvCxnSpPr>
        <p:spPr>
          <a:xfrm>
            <a:off x="428250" y="2139680"/>
            <a:ext cx="523200" cy="0"/>
          </a:xfrm>
          <a:prstGeom prst="straightConnector1">
            <a:avLst/>
          </a:prstGeom>
          <a:noFill/>
          <a:ln cap="flat" cmpd="sng" w="19050">
            <a:solidFill>
              <a:srgbClr val="000000"/>
            </a:solidFill>
            <a:prstDash val="solid"/>
            <a:round/>
            <a:headEnd len="lg" w="lg" type="none"/>
            <a:tailEnd len="lg" w="lg" type="none"/>
          </a:ln>
        </p:spPr>
      </p:cxnSp>
      <p:sp>
        <p:nvSpPr>
          <p:cNvPr id="590" name="Shape 590"/>
          <p:cNvSpPr txBox="1"/>
          <p:nvPr/>
        </p:nvSpPr>
        <p:spPr>
          <a:xfrm>
            <a:off x="491110" y="2139686"/>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20</a:t>
            </a:r>
            <a:endParaRPr sz="1200"/>
          </a:p>
        </p:txBody>
      </p:sp>
      <p:sp>
        <p:nvSpPr>
          <p:cNvPr id="591" name="Shape 591"/>
          <p:cNvSpPr txBox="1"/>
          <p:nvPr/>
        </p:nvSpPr>
        <p:spPr>
          <a:xfrm>
            <a:off x="3179288" y="1575325"/>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02</a:t>
            </a:r>
            <a:endParaRPr sz="1200"/>
          </a:p>
        </p:txBody>
      </p:sp>
      <p:cxnSp>
        <p:nvCxnSpPr>
          <p:cNvPr id="592" name="Shape 592"/>
          <p:cNvCxnSpPr>
            <a:stCxn id="587" idx="0"/>
          </p:cNvCxnSpPr>
          <p:nvPr/>
        </p:nvCxnSpPr>
        <p:spPr>
          <a:xfrm flipH="1">
            <a:off x="1388472" y="1776010"/>
            <a:ext cx="607200" cy="835500"/>
          </a:xfrm>
          <a:prstGeom prst="straightConnector1">
            <a:avLst/>
          </a:prstGeom>
          <a:noFill/>
          <a:ln cap="flat" cmpd="sng" w="9525">
            <a:solidFill>
              <a:srgbClr val="0000FF"/>
            </a:solidFill>
            <a:prstDash val="solid"/>
            <a:round/>
            <a:headEnd len="lg" w="lg" type="stealth"/>
            <a:tailEnd len="lg" w="lg" type="stealth"/>
          </a:ln>
        </p:spPr>
      </p:cxnSp>
      <p:cxnSp>
        <p:nvCxnSpPr>
          <p:cNvPr id="593" name="Shape 593"/>
          <p:cNvCxnSpPr>
            <a:stCxn id="586" idx="0"/>
            <a:endCxn id="584" idx="0"/>
          </p:cNvCxnSpPr>
          <p:nvPr/>
        </p:nvCxnSpPr>
        <p:spPr>
          <a:xfrm flipH="1">
            <a:off x="1995728" y="2324554"/>
            <a:ext cx="658500" cy="835500"/>
          </a:xfrm>
          <a:prstGeom prst="straightConnector1">
            <a:avLst/>
          </a:prstGeom>
          <a:noFill/>
          <a:ln cap="flat" cmpd="sng" w="9525">
            <a:solidFill>
              <a:srgbClr val="0000FF"/>
            </a:solidFill>
            <a:prstDash val="solid"/>
            <a:round/>
            <a:headEnd len="lg" w="lg" type="stealth"/>
            <a:tailEnd len="lg" w="lg" type="stealth"/>
          </a:ln>
        </p:spPr>
      </p:cxnSp>
      <p:cxnSp>
        <p:nvCxnSpPr>
          <p:cNvPr id="594" name="Shape 594"/>
          <p:cNvCxnSpPr>
            <a:stCxn id="586" idx="0"/>
            <a:endCxn id="587" idx="0"/>
          </p:cNvCxnSpPr>
          <p:nvPr/>
        </p:nvCxnSpPr>
        <p:spPr>
          <a:xfrm rot="10800000">
            <a:off x="1995728" y="1776154"/>
            <a:ext cx="658500" cy="548400"/>
          </a:xfrm>
          <a:prstGeom prst="straightConnector1">
            <a:avLst/>
          </a:prstGeom>
          <a:noFill/>
          <a:ln cap="flat" cmpd="sng" w="9525">
            <a:solidFill>
              <a:srgbClr val="FF0000"/>
            </a:solidFill>
            <a:prstDash val="solid"/>
            <a:round/>
            <a:headEnd len="lg" w="lg" type="stealth"/>
            <a:tailEnd len="lg" w="lg" type="stealth"/>
          </a:ln>
        </p:spPr>
      </p:cxnSp>
      <p:cxnSp>
        <p:nvCxnSpPr>
          <p:cNvPr id="595" name="Shape 595"/>
          <p:cNvCxnSpPr>
            <a:stCxn id="584" idx="0"/>
            <a:endCxn id="585" idx="0"/>
          </p:cNvCxnSpPr>
          <p:nvPr/>
        </p:nvCxnSpPr>
        <p:spPr>
          <a:xfrm rot="10800000">
            <a:off x="1388472" y="2611600"/>
            <a:ext cx="607200" cy="548400"/>
          </a:xfrm>
          <a:prstGeom prst="straightConnector1">
            <a:avLst/>
          </a:prstGeom>
          <a:noFill/>
          <a:ln cap="flat" cmpd="sng" w="9525">
            <a:solidFill>
              <a:srgbClr val="FF0000"/>
            </a:solidFill>
            <a:prstDash val="solid"/>
            <a:round/>
            <a:headEnd len="lg" w="lg" type="stealth"/>
            <a:tailEnd len="lg" w="lg" type="stealth"/>
          </a:ln>
        </p:spPr>
      </p:cxnSp>
      <p:pic>
        <p:nvPicPr>
          <p:cNvPr id="596" name="Shape 596"/>
          <p:cNvPicPr preferRelativeResize="0"/>
          <p:nvPr/>
        </p:nvPicPr>
        <p:blipFill>
          <a:blip r:embed="rId3">
            <a:alphaModFix/>
          </a:blip>
          <a:stretch>
            <a:fillRect/>
          </a:stretch>
        </p:blipFill>
        <p:spPr>
          <a:xfrm>
            <a:off x="2362200" y="2706900"/>
            <a:ext cx="397500" cy="255000"/>
          </a:xfrm>
          <a:prstGeom prst="rect">
            <a:avLst/>
          </a:prstGeom>
          <a:noFill/>
          <a:ln>
            <a:noFill/>
          </a:ln>
        </p:spPr>
      </p:pic>
      <p:pic>
        <p:nvPicPr>
          <p:cNvPr id="597" name="Shape 597"/>
          <p:cNvPicPr preferRelativeResize="0"/>
          <p:nvPr/>
        </p:nvPicPr>
        <p:blipFill>
          <a:blip r:embed="rId4">
            <a:alphaModFix/>
          </a:blip>
          <a:stretch>
            <a:fillRect/>
          </a:stretch>
        </p:blipFill>
        <p:spPr>
          <a:xfrm>
            <a:off x="1259850" y="2859300"/>
            <a:ext cx="397500" cy="265000"/>
          </a:xfrm>
          <a:prstGeom prst="rect">
            <a:avLst/>
          </a:prstGeom>
          <a:noFill/>
          <a:ln>
            <a:noFill/>
          </a:ln>
        </p:spPr>
      </p:pic>
      <p:pic>
        <p:nvPicPr>
          <p:cNvPr id="598" name="Shape 598"/>
          <p:cNvPicPr preferRelativeResize="0"/>
          <p:nvPr/>
        </p:nvPicPr>
        <p:blipFill>
          <a:blip r:embed="rId5">
            <a:alphaModFix/>
          </a:blip>
          <a:stretch>
            <a:fillRect/>
          </a:stretch>
        </p:blipFill>
        <p:spPr>
          <a:xfrm>
            <a:off x="5446375" y="1888389"/>
            <a:ext cx="3104226" cy="3066411"/>
          </a:xfrm>
          <a:prstGeom prst="rect">
            <a:avLst/>
          </a:prstGeom>
          <a:noFill/>
          <a:ln>
            <a:noFill/>
          </a:ln>
        </p:spPr>
      </p:pic>
      <p:pic>
        <p:nvPicPr>
          <p:cNvPr id="599" name="Shape 599"/>
          <p:cNvPicPr preferRelativeResize="0"/>
          <p:nvPr/>
        </p:nvPicPr>
        <p:blipFill>
          <a:blip r:embed="rId6">
            <a:alphaModFix/>
          </a:blip>
          <a:stretch>
            <a:fillRect/>
          </a:stretch>
        </p:blipFill>
        <p:spPr>
          <a:xfrm>
            <a:off x="4598238" y="1032450"/>
            <a:ext cx="4055236" cy="548700"/>
          </a:xfrm>
          <a:prstGeom prst="rect">
            <a:avLst/>
          </a:prstGeom>
          <a:noFill/>
          <a:ln>
            <a:noFill/>
          </a:ln>
        </p:spPr>
      </p:pic>
      <p:sp>
        <p:nvSpPr>
          <p:cNvPr id="600" name="Shape 600"/>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4E4E4E"/>
                </a:solidFill>
              </a:rPr>
              <a:t>Parametric Entangling Gates</a:t>
            </a:r>
            <a:endParaRPr b="1" sz="2400">
              <a:solidFill>
                <a:srgbClr val="4E4E4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cxnSp>
        <p:nvCxnSpPr>
          <p:cNvPr id="605" name="Shape 605"/>
          <p:cNvCxnSpPr/>
          <p:nvPr/>
        </p:nvCxnSpPr>
        <p:spPr>
          <a:xfrm>
            <a:off x="1127008" y="2611457"/>
            <a:ext cx="523200" cy="0"/>
          </a:xfrm>
          <a:prstGeom prst="straightConnector1">
            <a:avLst/>
          </a:prstGeom>
          <a:noFill/>
          <a:ln cap="flat" cmpd="sng" w="19050">
            <a:solidFill>
              <a:srgbClr val="000000"/>
            </a:solidFill>
            <a:prstDash val="solid"/>
            <a:round/>
            <a:headEnd len="lg" w="lg" type="none"/>
            <a:tailEnd len="lg" w="lg" type="none"/>
          </a:ln>
        </p:spPr>
      </p:cxnSp>
      <p:cxnSp>
        <p:nvCxnSpPr>
          <p:cNvPr id="606" name="Shape 606"/>
          <p:cNvCxnSpPr/>
          <p:nvPr/>
        </p:nvCxnSpPr>
        <p:spPr>
          <a:xfrm>
            <a:off x="1734062" y="3160000"/>
            <a:ext cx="523200" cy="0"/>
          </a:xfrm>
          <a:prstGeom prst="straightConnector1">
            <a:avLst/>
          </a:prstGeom>
          <a:noFill/>
          <a:ln cap="flat" cmpd="sng" w="19050">
            <a:solidFill>
              <a:srgbClr val="000000"/>
            </a:solidFill>
            <a:prstDash val="solid"/>
            <a:round/>
            <a:headEnd len="lg" w="lg" type="none"/>
            <a:tailEnd len="lg" w="lg" type="none"/>
          </a:ln>
        </p:spPr>
      </p:cxnSp>
      <p:cxnSp>
        <p:nvCxnSpPr>
          <p:cNvPr id="607" name="Shape 607"/>
          <p:cNvCxnSpPr/>
          <p:nvPr/>
        </p:nvCxnSpPr>
        <p:spPr>
          <a:xfrm>
            <a:off x="2392618" y="2324554"/>
            <a:ext cx="523200" cy="0"/>
          </a:xfrm>
          <a:prstGeom prst="straightConnector1">
            <a:avLst/>
          </a:prstGeom>
          <a:noFill/>
          <a:ln cap="flat" cmpd="sng" w="19050">
            <a:solidFill>
              <a:srgbClr val="000000"/>
            </a:solidFill>
            <a:prstDash val="solid"/>
            <a:round/>
            <a:headEnd len="lg" w="lg" type="none"/>
            <a:tailEnd len="lg" w="lg" type="none"/>
          </a:ln>
        </p:spPr>
      </p:cxnSp>
      <p:cxnSp>
        <p:nvCxnSpPr>
          <p:cNvPr id="608" name="Shape 608"/>
          <p:cNvCxnSpPr/>
          <p:nvPr/>
        </p:nvCxnSpPr>
        <p:spPr>
          <a:xfrm>
            <a:off x="1734062" y="1775999"/>
            <a:ext cx="523200" cy="0"/>
          </a:xfrm>
          <a:prstGeom prst="straightConnector1">
            <a:avLst/>
          </a:prstGeom>
          <a:noFill/>
          <a:ln cap="flat" cmpd="sng" w="19050">
            <a:solidFill>
              <a:srgbClr val="000000"/>
            </a:solidFill>
            <a:prstDash val="solid"/>
            <a:round/>
            <a:headEnd len="lg" w="lg" type="none"/>
            <a:tailEnd len="lg" w="lg" type="none"/>
          </a:ln>
        </p:spPr>
      </p:cxnSp>
      <p:sp>
        <p:nvSpPr>
          <p:cNvPr id="609" name="Shape 609"/>
          <p:cNvSpPr txBox="1"/>
          <p:nvPr/>
        </p:nvSpPr>
        <p:spPr>
          <a:xfrm>
            <a:off x="1796922" y="3160000"/>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00</a:t>
            </a:r>
            <a:endParaRPr sz="1200"/>
          </a:p>
        </p:txBody>
      </p:sp>
      <p:sp>
        <p:nvSpPr>
          <p:cNvPr id="610" name="Shape 610"/>
          <p:cNvSpPr txBox="1"/>
          <p:nvPr/>
        </p:nvSpPr>
        <p:spPr>
          <a:xfrm>
            <a:off x="1189868" y="2611457"/>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10</a:t>
            </a:r>
            <a:endParaRPr sz="1200"/>
          </a:p>
        </p:txBody>
      </p:sp>
      <p:sp>
        <p:nvSpPr>
          <p:cNvPr id="611" name="Shape 611"/>
          <p:cNvSpPr txBox="1"/>
          <p:nvPr/>
        </p:nvSpPr>
        <p:spPr>
          <a:xfrm>
            <a:off x="2455478" y="2324554"/>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01</a:t>
            </a:r>
            <a:endParaRPr sz="1200"/>
          </a:p>
        </p:txBody>
      </p:sp>
      <p:sp>
        <p:nvSpPr>
          <p:cNvPr id="612" name="Shape 612"/>
          <p:cNvSpPr txBox="1"/>
          <p:nvPr/>
        </p:nvSpPr>
        <p:spPr>
          <a:xfrm>
            <a:off x="1796922" y="1776010"/>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11</a:t>
            </a:r>
            <a:endParaRPr sz="1200"/>
          </a:p>
        </p:txBody>
      </p:sp>
      <p:cxnSp>
        <p:nvCxnSpPr>
          <p:cNvPr id="613" name="Shape 613"/>
          <p:cNvCxnSpPr/>
          <p:nvPr/>
        </p:nvCxnSpPr>
        <p:spPr>
          <a:xfrm>
            <a:off x="3116428" y="1575325"/>
            <a:ext cx="523200" cy="0"/>
          </a:xfrm>
          <a:prstGeom prst="straightConnector1">
            <a:avLst/>
          </a:prstGeom>
          <a:noFill/>
          <a:ln cap="flat" cmpd="sng" w="19050">
            <a:solidFill>
              <a:srgbClr val="000000"/>
            </a:solidFill>
            <a:prstDash val="solid"/>
            <a:round/>
            <a:headEnd len="lg" w="lg" type="none"/>
            <a:tailEnd len="lg" w="lg" type="none"/>
          </a:ln>
        </p:spPr>
      </p:cxnSp>
      <p:cxnSp>
        <p:nvCxnSpPr>
          <p:cNvPr id="614" name="Shape 614"/>
          <p:cNvCxnSpPr/>
          <p:nvPr/>
        </p:nvCxnSpPr>
        <p:spPr>
          <a:xfrm>
            <a:off x="428250" y="2139680"/>
            <a:ext cx="523200" cy="0"/>
          </a:xfrm>
          <a:prstGeom prst="straightConnector1">
            <a:avLst/>
          </a:prstGeom>
          <a:noFill/>
          <a:ln cap="flat" cmpd="sng" w="19050">
            <a:solidFill>
              <a:srgbClr val="000000"/>
            </a:solidFill>
            <a:prstDash val="solid"/>
            <a:round/>
            <a:headEnd len="lg" w="lg" type="none"/>
            <a:tailEnd len="lg" w="lg" type="none"/>
          </a:ln>
        </p:spPr>
      </p:cxnSp>
      <p:sp>
        <p:nvSpPr>
          <p:cNvPr id="615" name="Shape 615"/>
          <p:cNvSpPr txBox="1"/>
          <p:nvPr/>
        </p:nvSpPr>
        <p:spPr>
          <a:xfrm>
            <a:off x="491110" y="2139686"/>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20</a:t>
            </a:r>
            <a:endParaRPr sz="1200"/>
          </a:p>
        </p:txBody>
      </p:sp>
      <p:sp>
        <p:nvSpPr>
          <p:cNvPr id="616" name="Shape 616"/>
          <p:cNvSpPr txBox="1"/>
          <p:nvPr/>
        </p:nvSpPr>
        <p:spPr>
          <a:xfrm>
            <a:off x="3179288" y="1575325"/>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02</a:t>
            </a:r>
            <a:endParaRPr sz="1200"/>
          </a:p>
        </p:txBody>
      </p:sp>
      <p:cxnSp>
        <p:nvCxnSpPr>
          <p:cNvPr id="617" name="Shape 617"/>
          <p:cNvCxnSpPr>
            <a:stCxn id="612" idx="0"/>
          </p:cNvCxnSpPr>
          <p:nvPr/>
        </p:nvCxnSpPr>
        <p:spPr>
          <a:xfrm flipH="1">
            <a:off x="1388472" y="1776010"/>
            <a:ext cx="607200" cy="835500"/>
          </a:xfrm>
          <a:prstGeom prst="straightConnector1">
            <a:avLst/>
          </a:prstGeom>
          <a:noFill/>
          <a:ln cap="flat" cmpd="sng" w="9525">
            <a:solidFill>
              <a:srgbClr val="0000FF"/>
            </a:solidFill>
            <a:prstDash val="solid"/>
            <a:round/>
            <a:headEnd len="lg" w="lg" type="stealth"/>
            <a:tailEnd len="lg" w="lg" type="stealth"/>
          </a:ln>
        </p:spPr>
      </p:cxnSp>
      <p:cxnSp>
        <p:nvCxnSpPr>
          <p:cNvPr id="618" name="Shape 618"/>
          <p:cNvCxnSpPr>
            <a:stCxn id="611" idx="0"/>
            <a:endCxn id="609" idx="0"/>
          </p:cNvCxnSpPr>
          <p:nvPr/>
        </p:nvCxnSpPr>
        <p:spPr>
          <a:xfrm flipH="1">
            <a:off x="1995728" y="2324554"/>
            <a:ext cx="658500" cy="835500"/>
          </a:xfrm>
          <a:prstGeom prst="straightConnector1">
            <a:avLst/>
          </a:prstGeom>
          <a:noFill/>
          <a:ln cap="flat" cmpd="sng" w="9525">
            <a:solidFill>
              <a:srgbClr val="0000FF"/>
            </a:solidFill>
            <a:prstDash val="solid"/>
            <a:round/>
            <a:headEnd len="lg" w="lg" type="stealth"/>
            <a:tailEnd len="lg" w="lg" type="stealth"/>
          </a:ln>
        </p:spPr>
      </p:cxnSp>
      <p:cxnSp>
        <p:nvCxnSpPr>
          <p:cNvPr id="619" name="Shape 619"/>
          <p:cNvCxnSpPr>
            <a:stCxn id="611" idx="0"/>
            <a:endCxn id="612" idx="0"/>
          </p:cNvCxnSpPr>
          <p:nvPr/>
        </p:nvCxnSpPr>
        <p:spPr>
          <a:xfrm rot="10800000">
            <a:off x="1995728" y="1776154"/>
            <a:ext cx="658500" cy="548400"/>
          </a:xfrm>
          <a:prstGeom prst="straightConnector1">
            <a:avLst/>
          </a:prstGeom>
          <a:noFill/>
          <a:ln cap="flat" cmpd="sng" w="9525">
            <a:solidFill>
              <a:srgbClr val="FF0000"/>
            </a:solidFill>
            <a:prstDash val="solid"/>
            <a:round/>
            <a:headEnd len="lg" w="lg" type="stealth"/>
            <a:tailEnd len="lg" w="lg" type="stealth"/>
          </a:ln>
        </p:spPr>
      </p:cxnSp>
      <p:cxnSp>
        <p:nvCxnSpPr>
          <p:cNvPr id="620" name="Shape 620"/>
          <p:cNvCxnSpPr>
            <a:stCxn id="609" idx="0"/>
            <a:endCxn id="610" idx="0"/>
          </p:cNvCxnSpPr>
          <p:nvPr/>
        </p:nvCxnSpPr>
        <p:spPr>
          <a:xfrm rot="10800000">
            <a:off x="1388472" y="2611600"/>
            <a:ext cx="607200" cy="548400"/>
          </a:xfrm>
          <a:prstGeom prst="straightConnector1">
            <a:avLst/>
          </a:prstGeom>
          <a:noFill/>
          <a:ln cap="flat" cmpd="sng" w="9525">
            <a:solidFill>
              <a:srgbClr val="FF0000"/>
            </a:solidFill>
            <a:prstDash val="solid"/>
            <a:round/>
            <a:headEnd len="lg" w="lg" type="stealth"/>
            <a:tailEnd len="lg" w="lg" type="stealth"/>
          </a:ln>
        </p:spPr>
      </p:cxnSp>
      <p:pic>
        <p:nvPicPr>
          <p:cNvPr id="621" name="Shape 621"/>
          <p:cNvPicPr preferRelativeResize="0"/>
          <p:nvPr/>
        </p:nvPicPr>
        <p:blipFill>
          <a:blip r:embed="rId3">
            <a:alphaModFix/>
          </a:blip>
          <a:stretch>
            <a:fillRect/>
          </a:stretch>
        </p:blipFill>
        <p:spPr>
          <a:xfrm>
            <a:off x="4272288" y="2378400"/>
            <a:ext cx="4301086" cy="2651161"/>
          </a:xfrm>
          <a:prstGeom prst="rect">
            <a:avLst/>
          </a:prstGeom>
          <a:noFill/>
          <a:ln>
            <a:noFill/>
          </a:ln>
        </p:spPr>
      </p:pic>
      <p:cxnSp>
        <p:nvCxnSpPr>
          <p:cNvPr id="622" name="Shape 622"/>
          <p:cNvCxnSpPr/>
          <p:nvPr/>
        </p:nvCxnSpPr>
        <p:spPr>
          <a:xfrm rot="10800000">
            <a:off x="3738911" y="1204229"/>
            <a:ext cx="0" cy="742200"/>
          </a:xfrm>
          <a:prstGeom prst="straightConnector1">
            <a:avLst/>
          </a:prstGeom>
          <a:noFill/>
          <a:ln cap="flat" cmpd="sng" w="19050">
            <a:solidFill>
              <a:srgbClr val="0000FF"/>
            </a:solidFill>
            <a:prstDash val="solid"/>
            <a:round/>
            <a:headEnd len="lg" w="lg" type="stealth"/>
            <a:tailEnd len="lg" w="lg" type="stealth"/>
          </a:ln>
        </p:spPr>
      </p:cxnSp>
      <p:cxnSp>
        <p:nvCxnSpPr>
          <p:cNvPr id="623" name="Shape 623"/>
          <p:cNvCxnSpPr/>
          <p:nvPr/>
        </p:nvCxnSpPr>
        <p:spPr>
          <a:xfrm rot="10800000">
            <a:off x="3015861" y="2123704"/>
            <a:ext cx="0" cy="401700"/>
          </a:xfrm>
          <a:prstGeom prst="straightConnector1">
            <a:avLst/>
          </a:prstGeom>
          <a:noFill/>
          <a:ln cap="flat" cmpd="sng" w="19050">
            <a:solidFill>
              <a:srgbClr val="0000FF"/>
            </a:solidFill>
            <a:prstDash val="solid"/>
            <a:round/>
            <a:headEnd len="lg" w="lg" type="stealth"/>
            <a:tailEnd len="lg" w="lg" type="stealth"/>
          </a:ln>
        </p:spPr>
      </p:cxnSp>
      <p:cxnSp>
        <p:nvCxnSpPr>
          <p:cNvPr id="624" name="Shape 624"/>
          <p:cNvCxnSpPr/>
          <p:nvPr/>
        </p:nvCxnSpPr>
        <p:spPr>
          <a:xfrm rot="10800000">
            <a:off x="2334436" y="1575154"/>
            <a:ext cx="0" cy="401700"/>
          </a:xfrm>
          <a:prstGeom prst="straightConnector1">
            <a:avLst/>
          </a:prstGeom>
          <a:noFill/>
          <a:ln cap="flat" cmpd="sng" w="19050">
            <a:solidFill>
              <a:srgbClr val="0000FF"/>
            </a:solidFill>
            <a:prstDash val="solid"/>
            <a:round/>
            <a:headEnd len="lg" w="lg" type="stealth"/>
            <a:tailEnd len="lg" w="lg" type="stealth"/>
          </a:ln>
        </p:spPr>
      </p:cxnSp>
      <p:pic>
        <p:nvPicPr>
          <p:cNvPr id="625" name="Shape 625"/>
          <p:cNvPicPr preferRelativeResize="0"/>
          <p:nvPr/>
        </p:nvPicPr>
        <p:blipFill>
          <a:blip r:embed="rId4">
            <a:alphaModFix/>
          </a:blip>
          <a:stretch>
            <a:fillRect/>
          </a:stretch>
        </p:blipFill>
        <p:spPr>
          <a:xfrm>
            <a:off x="2362200" y="2706900"/>
            <a:ext cx="397500" cy="255000"/>
          </a:xfrm>
          <a:prstGeom prst="rect">
            <a:avLst/>
          </a:prstGeom>
          <a:noFill/>
          <a:ln>
            <a:noFill/>
          </a:ln>
        </p:spPr>
      </p:pic>
      <p:pic>
        <p:nvPicPr>
          <p:cNvPr id="626" name="Shape 626"/>
          <p:cNvPicPr preferRelativeResize="0"/>
          <p:nvPr/>
        </p:nvPicPr>
        <p:blipFill>
          <a:blip r:embed="rId5">
            <a:alphaModFix/>
          </a:blip>
          <a:stretch>
            <a:fillRect/>
          </a:stretch>
        </p:blipFill>
        <p:spPr>
          <a:xfrm>
            <a:off x="1259850" y="2859300"/>
            <a:ext cx="397500" cy="265000"/>
          </a:xfrm>
          <a:prstGeom prst="rect">
            <a:avLst/>
          </a:prstGeom>
          <a:noFill/>
          <a:ln>
            <a:noFill/>
          </a:ln>
        </p:spPr>
      </p:pic>
      <p:pic>
        <p:nvPicPr>
          <p:cNvPr id="627" name="Shape 627"/>
          <p:cNvPicPr preferRelativeResize="0"/>
          <p:nvPr/>
        </p:nvPicPr>
        <p:blipFill>
          <a:blip r:embed="rId6">
            <a:alphaModFix/>
          </a:blip>
          <a:stretch>
            <a:fillRect/>
          </a:stretch>
        </p:blipFill>
        <p:spPr>
          <a:xfrm>
            <a:off x="5146050" y="3255200"/>
            <a:ext cx="397500" cy="265000"/>
          </a:xfrm>
          <a:prstGeom prst="rect">
            <a:avLst/>
          </a:prstGeom>
          <a:noFill/>
          <a:ln>
            <a:noFill/>
          </a:ln>
        </p:spPr>
      </p:pic>
      <p:pic>
        <p:nvPicPr>
          <p:cNvPr id="628" name="Shape 628"/>
          <p:cNvPicPr preferRelativeResize="0"/>
          <p:nvPr/>
        </p:nvPicPr>
        <p:blipFill>
          <a:blip r:embed="rId7">
            <a:alphaModFix/>
          </a:blip>
          <a:stretch>
            <a:fillRect/>
          </a:stretch>
        </p:blipFill>
        <p:spPr>
          <a:xfrm>
            <a:off x="4143347" y="1785950"/>
            <a:ext cx="4807128" cy="475200"/>
          </a:xfrm>
          <a:prstGeom prst="rect">
            <a:avLst/>
          </a:prstGeom>
          <a:noFill/>
          <a:ln>
            <a:noFill/>
          </a:ln>
        </p:spPr>
      </p:pic>
      <p:pic>
        <p:nvPicPr>
          <p:cNvPr id="629" name="Shape 629"/>
          <p:cNvPicPr preferRelativeResize="0"/>
          <p:nvPr/>
        </p:nvPicPr>
        <p:blipFill>
          <a:blip r:embed="rId8">
            <a:alphaModFix/>
          </a:blip>
          <a:stretch>
            <a:fillRect/>
          </a:stretch>
        </p:blipFill>
        <p:spPr>
          <a:xfrm>
            <a:off x="4598238" y="1032450"/>
            <a:ext cx="4055236" cy="548700"/>
          </a:xfrm>
          <a:prstGeom prst="rect">
            <a:avLst/>
          </a:prstGeom>
          <a:noFill/>
          <a:ln>
            <a:noFill/>
          </a:ln>
        </p:spPr>
      </p:pic>
      <p:sp>
        <p:nvSpPr>
          <p:cNvPr id="630" name="Shape 630"/>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4E4E4E"/>
                </a:solidFill>
              </a:rPr>
              <a:t>Parametric Entangling Gates</a:t>
            </a:r>
            <a:endParaRPr b="1" sz="2400">
              <a:solidFill>
                <a:srgbClr val="4E4E4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cxnSp>
        <p:nvCxnSpPr>
          <p:cNvPr id="635" name="Shape 635"/>
          <p:cNvCxnSpPr/>
          <p:nvPr/>
        </p:nvCxnSpPr>
        <p:spPr>
          <a:xfrm>
            <a:off x="1127008" y="2611457"/>
            <a:ext cx="523200" cy="0"/>
          </a:xfrm>
          <a:prstGeom prst="straightConnector1">
            <a:avLst/>
          </a:prstGeom>
          <a:noFill/>
          <a:ln cap="flat" cmpd="sng" w="19050">
            <a:solidFill>
              <a:srgbClr val="000000"/>
            </a:solidFill>
            <a:prstDash val="solid"/>
            <a:round/>
            <a:headEnd len="lg" w="lg" type="none"/>
            <a:tailEnd len="lg" w="lg" type="none"/>
          </a:ln>
        </p:spPr>
      </p:cxnSp>
      <p:cxnSp>
        <p:nvCxnSpPr>
          <p:cNvPr id="636" name="Shape 636"/>
          <p:cNvCxnSpPr/>
          <p:nvPr/>
        </p:nvCxnSpPr>
        <p:spPr>
          <a:xfrm>
            <a:off x="1734062" y="3160000"/>
            <a:ext cx="523200" cy="0"/>
          </a:xfrm>
          <a:prstGeom prst="straightConnector1">
            <a:avLst/>
          </a:prstGeom>
          <a:noFill/>
          <a:ln cap="flat" cmpd="sng" w="19050">
            <a:solidFill>
              <a:srgbClr val="000000"/>
            </a:solidFill>
            <a:prstDash val="solid"/>
            <a:round/>
            <a:headEnd len="lg" w="lg" type="none"/>
            <a:tailEnd len="lg" w="lg" type="none"/>
          </a:ln>
        </p:spPr>
      </p:cxnSp>
      <p:cxnSp>
        <p:nvCxnSpPr>
          <p:cNvPr id="637" name="Shape 637"/>
          <p:cNvCxnSpPr/>
          <p:nvPr/>
        </p:nvCxnSpPr>
        <p:spPr>
          <a:xfrm>
            <a:off x="2392618" y="2324554"/>
            <a:ext cx="523200" cy="0"/>
          </a:xfrm>
          <a:prstGeom prst="straightConnector1">
            <a:avLst/>
          </a:prstGeom>
          <a:noFill/>
          <a:ln cap="flat" cmpd="sng" w="19050">
            <a:solidFill>
              <a:srgbClr val="000000"/>
            </a:solidFill>
            <a:prstDash val="solid"/>
            <a:round/>
            <a:headEnd len="lg" w="lg" type="none"/>
            <a:tailEnd len="lg" w="lg" type="none"/>
          </a:ln>
        </p:spPr>
      </p:cxnSp>
      <p:cxnSp>
        <p:nvCxnSpPr>
          <p:cNvPr id="638" name="Shape 638"/>
          <p:cNvCxnSpPr/>
          <p:nvPr/>
        </p:nvCxnSpPr>
        <p:spPr>
          <a:xfrm>
            <a:off x="1734062" y="1775999"/>
            <a:ext cx="523200" cy="0"/>
          </a:xfrm>
          <a:prstGeom prst="straightConnector1">
            <a:avLst/>
          </a:prstGeom>
          <a:noFill/>
          <a:ln cap="flat" cmpd="sng" w="19050">
            <a:solidFill>
              <a:srgbClr val="000000"/>
            </a:solidFill>
            <a:prstDash val="solid"/>
            <a:round/>
            <a:headEnd len="lg" w="lg" type="none"/>
            <a:tailEnd len="lg" w="lg" type="none"/>
          </a:ln>
        </p:spPr>
      </p:cxnSp>
      <p:sp>
        <p:nvSpPr>
          <p:cNvPr id="639" name="Shape 639"/>
          <p:cNvSpPr txBox="1"/>
          <p:nvPr/>
        </p:nvSpPr>
        <p:spPr>
          <a:xfrm>
            <a:off x="1796922" y="3160000"/>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00</a:t>
            </a:r>
            <a:endParaRPr sz="1200"/>
          </a:p>
        </p:txBody>
      </p:sp>
      <p:sp>
        <p:nvSpPr>
          <p:cNvPr id="640" name="Shape 640"/>
          <p:cNvSpPr txBox="1"/>
          <p:nvPr/>
        </p:nvSpPr>
        <p:spPr>
          <a:xfrm>
            <a:off x="1189868" y="2611457"/>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10</a:t>
            </a:r>
            <a:endParaRPr sz="1200"/>
          </a:p>
        </p:txBody>
      </p:sp>
      <p:sp>
        <p:nvSpPr>
          <p:cNvPr id="641" name="Shape 641"/>
          <p:cNvSpPr txBox="1"/>
          <p:nvPr/>
        </p:nvSpPr>
        <p:spPr>
          <a:xfrm>
            <a:off x="2455478" y="2324554"/>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01</a:t>
            </a:r>
            <a:endParaRPr sz="1200"/>
          </a:p>
        </p:txBody>
      </p:sp>
      <p:sp>
        <p:nvSpPr>
          <p:cNvPr id="642" name="Shape 642"/>
          <p:cNvSpPr txBox="1"/>
          <p:nvPr/>
        </p:nvSpPr>
        <p:spPr>
          <a:xfrm>
            <a:off x="1796922" y="1776010"/>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11</a:t>
            </a:r>
            <a:endParaRPr sz="1200"/>
          </a:p>
        </p:txBody>
      </p:sp>
      <p:cxnSp>
        <p:nvCxnSpPr>
          <p:cNvPr id="643" name="Shape 643"/>
          <p:cNvCxnSpPr/>
          <p:nvPr/>
        </p:nvCxnSpPr>
        <p:spPr>
          <a:xfrm>
            <a:off x="3116428" y="1575325"/>
            <a:ext cx="523200" cy="0"/>
          </a:xfrm>
          <a:prstGeom prst="straightConnector1">
            <a:avLst/>
          </a:prstGeom>
          <a:noFill/>
          <a:ln cap="flat" cmpd="sng" w="19050">
            <a:solidFill>
              <a:srgbClr val="000000"/>
            </a:solidFill>
            <a:prstDash val="solid"/>
            <a:round/>
            <a:headEnd len="lg" w="lg" type="none"/>
            <a:tailEnd len="lg" w="lg" type="none"/>
          </a:ln>
        </p:spPr>
      </p:cxnSp>
      <p:cxnSp>
        <p:nvCxnSpPr>
          <p:cNvPr id="644" name="Shape 644"/>
          <p:cNvCxnSpPr/>
          <p:nvPr/>
        </p:nvCxnSpPr>
        <p:spPr>
          <a:xfrm>
            <a:off x="428250" y="2139680"/>
            <a:ext cx="523200" cy="0"/>
          </a:xfrm>
          <a:prstGeom prst="straightConnector1">
            <a:avLst/>
          </a:prstGeom>
          <a:noFill/>
          <a:ln cap="flat" cmpd="sng" w="19050">
            <a:solidFill>
              <a:srgbClr val="000000"/>
            </a:solidFill>
            <a:prstDash val="solid"/>
            <a:round/>
            <a:headEnd len="lg" w="lg" type="none"/>
            <a:tailEnd len="lg" w="lg" type="none"/>
          </a:ln>
        </p:spPr>
      </p:cxnSp>
      <p:sp>
        <p:nvSpPr>
          <p:cNvPr id="645" name="Shape 645"/>
          <p:cNvSpPr txBox="1"/>
          <p:nvPr/>
        </p:nvSpPr>
        <p:spPr>
          <a:xfrm>
            <a:off x="491110" y="2139686"/>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20</a:t>
            </a:r>
            <a:endParaRPr sz="1200"/>
          </a:p>
        </p:txBody>
      </p:sp>
      <p:sp>
        <p:nvSpPr>
          <p:cNvPr id="646" name="Shape 646"/>
          <p:cNvSpPr txBox="1"/>
          <p:nvPr/>
        </p:nvSpPr>
        <p:spPr>
          <a:xfrm>
            <a:off x="3179288" y="1575325"/>
            <a:ext cx="3975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02</a:t>
            </a:r>
            <a:endParaRPr sz="1200"/>
          </a:p>
        </p:txBody>
      </p:sp>
      <p:cxnSp>
        <p:nvCxnSpPr>
          <p:cNvPr id="647" name="Shape 647"/>
          <p:cNvCxnSpPr>
            <a:stCxn id="642" idx="0"/>
          </p:cNvCxnSpPr>
          <p:nvPr/>
        </p:nvCxnSpPr>
        <p:spPr>
          <a:xfrm flipH="1">
            <a:off x="1388472" y="1776010"/>
            <a:ext cx="607200" cy="835500"/>
          </a:xfrm>
          <a:prstGeom prst="straightConnector1">
            <a:avLst/>
          </a:prstGeom>
          <a:noFill/>
          <a:ln cap="flat" cmpd="sng" w="9525">
            <a:solidFill>
              <a:srgbClr val="0000FF"/>
            </a:solidFill>
            <a:prstDash val="solid"/>
            <a:round/>
            <a:headEnd len="lg" w="lg" type="stealth"/>
            <a:tailEnd len="lg" w="lg" type="stealth"/>
          </a:ln>
        </p:spPr>
      </p:cxnSp>
      <p:cxnSp>
        <p:nvCxnSpPr>
          <p:cNvPr id="648" name="Shape 648"/>
          <p:cNvCxnSpPr>
            <a:stCxn id="641" idx="0"/>
            <a:endCxn id="639" idx="0"/>
          </p:cNvCxnSpPr>
          <p:nvPr/>
        </p:nvCxnSpPr>
        <p:spPr>
          <a:xfrm flipH="1">
            <a:off x="1995728" y="2324554"/>
            <a:ext cx="658500" cy="835500"/>
          </a:xfrm>
          <a:prstGeom prst="straightConnector1">
            <a:avLst/>
          </a:prstGeom>
          <a:noFill/>
          <a:ln cap="flat" cmpd="sng" w="9525">
            <a:solidFill>
              <a:srgbClr val="0000FF"/>
            </a:solidFill>
            <a:prstDash val="solid"/>
            <a:round/>
            <a:headEnd len="lg" w="lg" type="stealth"/>
            <a:tailEnd len="lg" w="lg" type="stealth"/>
          </a:ln>
        </p:spPr>
      </p:cxnSp>
      <p:cxnSp>
        <p:nvCxnSpPr>
          <p:cNvPr id="649" name="Shape 649"/>
          <p:cNvCxnSpPr>
            <a:stCxn id="641" idx="0"/>
            <a:endCxn id="642" idx="0"/>
          </p:cNvCxnSpPr>
          <p:nvPr/>
        </p:nvCxnSpPr>
        <p:spPr>
          <a:xfrm rot="10800000">
            <a:off x="1995728" y="1776154"/>
            <a:ext cx="658500" cy="548400"/>
          </a:xfrm>
          <a:prstGeom prst="straightConnector1">
            <a:avLst/>
          </a:prstGeom>
          <a:noFill/>
          <a:ln cap="flat" cmpd="sng" w="9525">
            <a:solidFill>
              <a:srgbClr val="FF0000"/>
            </a:solidFill>
            <a:prstDash val="solid"/>
            <a:round/>
            <a:headEnd len="lg" w="lg" type="stealth"/>
            <a:tailEnd len="lg" w="lg" type="stealth"/>
          </a:ln>
        </p:spPr>
      </p:cxnSp>
      <p:cxnSp>
        <p:nvCxnSpPr>
          <p:cNvPr id="650" name="Shape 650"/>
          <p:cNvCxnSpPr>
            <a:stCxn id="639" idx="0"/>
            <a:endCxn id="640" idx="0"/>
          </p:cNvCxnSpPr>
          <p:nvPr/>
        </p:nvCxnSpPr>
        <p:spPr>
          <a:xfrm rot="10800000">
            <a:off x="1388472" y="2611600"/>
            <a:ext cx="607200" cy="548400"/>
          </a:xfrm>
          <a:prstGeom prst="straightConnector1">
            <a:avLst/>
          </a:prstGeom>
          <a:noFill/>
          <a:ln cap="flat" cmpd="sng" w="9525">
            <a:solidFill>
              <a:srgbClr val="FF0000"/>
            </a:solidFill>
            <a:prstDash val="solid"/>
            <a:round/>
            <a:headEnd len="lg" w="lg" type="stealth"/>
            <a:tailEnd len="lg" w="lg" type="stealth"/>
          </a:ln>
        </p:spPr>
      </p:cxnSp>
      <p:pic>
        <p:nvPicPr>
          <p:cNvPr id="651" name="Shape 651"/>
          <p:cNvPicPr preferRelativeResize="0"/>
          <p:nvPr/>
        </p:nvPicPr>
        <p:blipFill>
          <a:blip r:embed="rId3">
            <a:alphaModFix/>
          </a:blip>
          <a:stretch>
            <a:fillRect/>
          </a:stretch>
        </p:blipFill>
        <p:spPr>
          <a:xfrm>
            <a:off x="4272288" y="2378400"/>
            <a:ext cx="4301086" cy="2651161"/>
          </a:xfrm>
          <a:prstGeom prst="rect">
            <a:avLst/>
          </a:prstGeom>
          <a:noFill/>
          <a:ln>
            <a:noFill/>
          </a:ln>
        </p:spPr>
      </p:pic>
      <p:cxnSp>
        <p:nvCxnSpPr>
          <p:cNvPr id="652" name="Shape 652"/>
          <p:cNvCxnSpPr/>
          <p:nvPr/>
        </p:nvCxnSpPr>
        <p:spPr>
          <a:xfrm rot="10800000">
            <a:off x="3738911" y="1204229"/>
            <a:ext cx="0" cy="742200"/>
          </a:xfrm>
          <a:prstGeom prst="straightConnector1">
            <a:avLst/>
          </a:prstGeom>
          <a:noFill/>
          <a:ln cap="flat" cmpd="sng" w="19050">
            <a:solidFill>
              <a:srgbClr val="0000FF"/>
            </a:solidFill>
            <a:prstDash val="solid"/>
            <a:round/>
            <a:headEnd len="lg" w="lg" type="stealth"/>
            <a:tailEnd len="lg" w="lg" type="stealth"/>
          </a:ln>
        </p:spPr>
      </p:cxnSp>
      <p:cxnSp>
        <p:nvCxnSpPr>
          <p:cNvPr id="653" name="Shape 653"/>
          <p:cNvCxnSpPr/>
          <p:nvPr/>
        </p:nvCxnSpPr>
        <p:spPr>
          <a:xfrm rot="10800000">
            <a:off x="3015861" y="2123704"/>
            <a:ext cx="0" cy="401700"/>
          </a:xfrm>
          <a:prstGeom prst="straightConnector1">
            <a:avLst/>
          </a:prstGeom>
          <a:noFill/>
          <a:ln cap="flat" cmpd="sng" w="19050">
            <a:solidFill>
              <a:srgbClr val="0000FF"/>
            </a:solidFill>
            <a:prstDash val="solid"/>
            <a:round/>
            <a:headEnd len="lg" w="lg" type="stealth"/>
            <a:tailEnd len="lg" w="lg" type="stealth"/>
          </a:ln>
        </p:spPr>
      </p:cxnSp>
      <p:cxnSp>
        <p:nvCxnSpPr>
          <p:cNvPr id="654" name="Shape 654"/>
          <p:cNvCxnSpPr/>
          <p:nvPr/>
        </p:nvCxnSpPr>
        <p:spPr>
          <a:xfrm rot="10800000">
            <a:off x="2334436" y="1575154"/>
            <a:ext cx="0" cy="401700"/>
          </a:xfrm>
          <a:prstGeom prst="straightConnector1">
            <a:avLst/>
          </a:prstGeom>
          <a:noFill/>
          <a:ln cap="flat" cmpd="sng" w="19050">
            <a:solidFill>
              <a:srgbClr val="0000FF"/>
            </a:solidFill>
            <a:prstDash val="solid"/>
            <a:round/>
            <a:headEnd len="lg" w="lg" type="stealth"/>
            <a:tailEnd len="lg" w="lg" type="stealth"/>
          </a:ln>
        </p:spPr>
      </p:cxnSp>
      <p:pic>
        <p:nvPicPr>
          <p:cNvPr id="655" name="Shape 655"/>
          <p:cNvPicPr preferRelativeResize="0"/>
          <p:nvPr/>
        </p:nvPicPr>
        <p:blipFill>
          <a:blip r:embed="rId4">
            <a:alphaModFix/>
          </a:blip>
          <a:stretch>
            <a:fillRect/>
          </a:stretch>
        </p:blipFill>
        <p:spPr>
          <a:xfrm>
            <a:off x="2362200" y="2706900"/>
            <a:ext cx="397500" cy="255000"/>
          </a:xfrm>
          <a:prstGeom prst="rect">
            <a:avLst/>
          </a:prstGeom>
          <a:noFill/>
          <a:ln>
            <a:noFill/>
          </a:ln>
        </p:spPr>
      </p:pic>
      <p:pic>
        <p:nvPicPr>
          <p:cNvPr id="656" name="Shape 656"/>
          <p:cNvPicPr preferRelativeResize="0"/>
          <p:nvPr/>
        </p:nvPicPr>
        <p:blipFill>
          <a:blip r:embed="rId5">
            <a:alphaModFix/>
          </a:blip>
          <a:stretch>
            <a:fillRect/>
          </a:stretch>
        </p:blipFill>
        <p:spPr>
          <a:xfrm>
            <a:off x="1259850" y="2859300"/>
            <a:ext cx="397500" cy="265000"/>
          </a:xfrm>
          <a:prstGeom prst="rect">
            <a:avLst/>
          </a:prstGeom>
          <a:noFill/>
          <a:ln>
            <a:noFill/>
          </a:ln>
        </p:spPr>
      </p:pic>
      <p:pic>
        <p:nvPicPr>
          <p:cNvPr id="657" name="Shape 657"/>
          <p:cNvPicPr preferRelativeResize="0"/>
          <p:nvPr/>
        </p:nvPicPr>
        <p:blipFill>
          <a:blip r:embed="rId6">
            <a:alphaModFix/>
          </a:blip>
          <a:stretch>
            <a:fillRect/>
          </a:stretch>
        </p:blipFill>
        <p:spPr>
          <a:xfrm>
            <a:off x="5146050" y="3255200"/>
            <a:ext cx="397500" cy="265000"/>
          </a:xfrm>
          <a:prstGeom prst="rect">
            <a:avLst/>
          </a:prstGeom>
          <a:noFill/>
          <a:ln>
            <a:noFill/>
          </a:ln>
        </p:spPr>
      </p:pic>
      <p:sp>
        <p:nvSpPr>
          <p:cNvPr id="658" name="Shape 658"/>
          <p:cNvSpPr txBox="1"/>
          <p:nvPr/>
        </p:nvSpPr>
        <p:spPr>
          <a:xfrm>
            <a:off x="152400" y="3618600"/>
            <a:ext cx="3000000" cy="1570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600">
                <a:solidFill>
                  <a:schemeClr val="dk2"/>
                </a:solidFill>
                <a:latin typeface="Exo"/>
                <a:ea typeface="Exo"/>
                <a:cs typeface="Exo"/>
                <a:sym typeface="Exo"/>
              </a:rPr>
              <a:t>Resonance when</a:t>
            </a:r>
            <a:endParaRPr sz="1600">
              <a:solidFill>
                <a:schemeClr val="dk2"/>
              </a:solidFill>
              <a:latin typeface="Exo"/>
              <a:ea typeface="Exo"/>
              <a:cs typeface="Exo"/>
              <a:sym typeface="Exo"/>
            </a:endParaRPr>
          </a:p>
          <a:p>
            <a:pPr indent="0" lvl="0" marL="0" rtl="0">
              <a:lnSpc>
                <a:spcPct val="120000"/>
              </a:lnSpc>
              <a:spcBef>
                <a:spcPts val="0"/>
              </a:spcBef>
              <a:spcAft>
                <a:spcPts val="0"/>
              </a:spcAft>
              <a:buNone/>
            </a:pPr>
            <a:r>
              <a:t/>
            </a:r>
            <a:endParaRPr sz="1600">
              <a:solidFill>
                <a:schemeClr val="dk2"/>
              </a:solidFill>
              <a:latin typeface="Exo"/>
              <a:ea typeface="Exo"/>
              <a:cs typeface="Exo"/>
              <a:sym typeface="Exo"/>
            </a:endParaRPr>
          </a:p>
          <a:p>
            <a:pPr indent="0" lvl="0" marL="0" rtl="0">
              <a:lnSpc>
                <a:spcPct val="120000"/>
              </a:lnSpc>
              <a:spcBef>
                <a:spcPts val="0"/>
              </a:spcBef>
              <a:spcAft>
                <a:spcPts val="0"/>
              </a:spcAft>
              <a:buNone/>
            </a:pPr>
            <a:r>
              <a:t/>
            </a:r>
            <a:endParaRPr sz="1600">
              <a:solidFill>
                <a:schemeClr val="dk2"/>
              </a:solidFill>
              <a:latin typeface="Exo"/>
              <a:ea typeface="Exo"/>
              <a:cs typeface="Exo"/>
              <a:sym typeface="Exo"/>
            </a:endParaRPr>
          </a:p>
          <a:p>
            <a:pPr indent="0" lvl="0" marL="0" rtl="0">
              <a:lnSpc>
                <a:spcPct val="120000"/>
              </a:lnSpc>
              <a:spcBef>
                <a:spcPts val="0"/>
              </a:spcBef>
              <a:spcAft>
                <a:spcPts val="0"/>
              </a:spcAft>
              <a:buNone/>
            </a:pPr>
            <a:r>
              <a:rPr lang="en" sz="1600">
                <a:solidFill>
                  <a:schemeClr val="dk2"/>
                </a:solidFill>
                <a:latin typeface="Exo"/>
                <a:ea typeface="Exo"/>
                <a:cs typeface="Exo"/>
                <a:sym typeface="Exo"/>
              </a:rPr>
              <a:t>for some 𝚫 between levels </a:t>
            </a:r>
            <a:r>
              <a:rPr i="1" lang="en" sz="1600">
                <a:solidFill>
                  <a:schemeClr val="dk2"/>
                </a:solidFill>
                <a:latin typeface="Exo"/>
                <a:ea typeface="Exo"/>
                <a:cs typeface="Exo"/>
                <a:sym typeface="Exo"/>
              </a:rPr>
              <a:t>i</a:t>
            </a:r>
            <a:r>
              <a:rPr lang="en" sz="1600">
                <a:solidFill>
                  <a:schemeClr val="dk2"/>
                </a:solidFill>
                <a:latin typeface="Exo"/>
                <a:ea typeface="Exo"/>
                <a:cs typeface="Exo"/>
                <a:sym typeface="Exo"/>
              </a:rPr>
              <a:t>, </a:t>
            </a:r>
            <a:r>
              <a:rPr i="1" lang="en" sz="1600">
                <a:solidFill>
                  <a:schemeClr val="dk2"/>
                </a:solidFill>
                <a:latin typeface="Exo"/>
                <a:ea typeface="Exo"/>
                <a:cs typeface="Exo"/>
                <a:sym typeface="Exo"/>
              </a:rPr>
              <a:t>j</a:t>
            </a:r>
            <a:endParaRPr sz="1600">
              <a:solidFill>
                <a:schemeClr val="dk2"/>
              </a:solidFill>
              <a:latin typeface="Exo"/>
              <a:ea typeface="Exo"/>
              <a:cs typeface="Exo"/>
              <a:sym typeface="Exo"/>
            </a:endParaRPr>
          </a:p>
        </p:txBody>
      </p:sp>
      <p:pic>
        <p:nvPicPr>
          <p:cNvPr id="659" name="Shape 659"/>
          <p:cNvPicPr preferRelativeResize="0"/>
          <p:nvPr/>
        </p:nvPicPr>
        <p:blipFill>
          <a:blip r:embed="rId7">
            <a:alphaModFix/>
          </a:blip>
          <a:stretch>
            <a:fillRect/>
          </a:stretch>
        </p:blipFill>
        <p:spPr>
          <a:xfrm>
            <a:off x="4143347" y="1785950"/>
            <a:ext cx="4807128" cy="475200"/>
          </a:xfrm>
          <a:prstGeom prst="rect">
            <a:avLst/>
          </a:prstGeom>
          <a:noFill/>
          <a:ln>
            <a:noFill/>
          </a:ln>
        </p:spPr>
      </p:pic>
      <p:pic>
        <p:nvPicPr>
          <p:cNvPr id="660" name="Shape 660"/>
          <p:cNvPicPr preferRelativeResize="0"/>
          <p:nvPr/>
        </p:nvPicPr>
        <p:blipFill>
          <a:blip r:embed="rId8">
            <a:alphaModFix/>
          </a:blip>
          <a:stretch>
            <a:fillRect/>
          </a:stretch>
        </p:blipFill>
        <p:spPr>
          <a:xfrm>
            <a:off x="4598238" y="1032450"/>
            <a:ext cx="4055236" cy="548700"/>
          </a:xfrm>
          <a:prstGeom prst="rect">
            <a:avLst/>
          </a:prstGeom>
          <a:noFill/>
          <a:ln>
            <a:noFill/>
          </a:ln>
        </p:spPr>
      </p:pic>
      <p:pic>
        <p:nvPicPr>
          <p:cNvPr id="661" name="Shape 661"/>
          <p:cNvPicPr preferRelativeResize="0"/>
          <p:nvPr/>
        </p:nvPicPr>
        <p:blipFill>
          <a:blip r:embed="rId9">
            <a:alphaModFix/>
          </a:blip>
          <a:stretch>
            <a:fillRect/>
          </a:stretch>
        </p:blipFill>
        <p:spPr>
          <a:xfrm>
            <a:off x="90496" y="4147299"/>
            <a:ext cx="3731904" cy="475200"/>
          </a:xfrm>
          <a:prstGeom prst="rect">
            <a:avLst/>
          </a:prstGeom>
          <a:noFill/>
          <a:ln>
            <a:noFill/>
          </a:ln>
        </p:spPr>
      </p:pic>
      <p:sp>
        <p:nvSpPr>
          <p:cNvPr id="662" name="Shape 662"/>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4E4E4E"/>
                </a:solidFill>
              </a:rPr>
              <a:t>Parametric Entangling Gates</a:t>
            </a:r>
            <a:endParaRPr b="1" sz="2400">
              <a:solidFill>
                <a:srgbClr val="4E4E4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pic>
        <p:nvPicPr>
          <p:cNvPr id="667" name="Shape 667"/>
          <p:cNvPicPr preferRelativeResize="0"/>
          <p:nvPr/>
        </p:nvPicPr>
        <p:blipFill>
          <a:blip r:embed="rId3">
            <a:alphaModFix/>
          </a:blip>
          <a:stretch>
            <a:fillRect/>
          </a:stretch>
        </p:blipFill>
        <p:spPr>
          <a:xfrm>
            <a:off x="743774" y="1097575"/>
            <a:ext cx="2590450" cy="2368100"/>
          </a:xfrm>
          <a:prstGeom prst="rect">
            <a:avLst/>
          </a:prstGeom>
          <a:noFill/>
          <a:ln>
            <a:noFill/>
          </a:ln>
        </p:spPr>
      </p:pic>
      <p:pic>
        <p:nvPicPr>
          <p:cNvPr id="668" name="Shape 668"/>
          <p:cNvPicPr preferRelativeResize="0"/>
          <p:nvPr/>
        </p:nvPicPr>
        <p:blipFill>
          <a:blip r:embed="rId4">
            <a:alphaModFix/>
          </a:blip>
          <a:stretch>
            <a:fillRect/>
          </a:stretch>
        </p:blipFill>
        <p:spPr>
          <a:xfrm>
            <a:off x="6422750" y="2235375"/>
            <a:ext cx="1595575" cy="1437850"/>
          </a:xfrm>
          <a:prstGeom prst="rect">
            <a:avLst/>
          </a:prstGeom>
          <a:noFill/>
          <a:ln>
            <a:noFill/>
          </a:ln>
        </p:spPr>
      </p:pic>
      <p:sp>
        <p:nvSpPr>
          <p:cNvPr id="669" name="Shape 669"/>
          <p:cNvSpPr txBox="1"/>
          <p:nvPr/>
        </p:nvSpPr>
        <p:spPr>
          <a:xfrm>
            <a:off x="4747575" y="2732300"/>
            <a:ext cx="14889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latin typeface="Times New Roman"/>
                <a:ea typeface="Times New Roman"/>
                <a:cs typeface="Times New Roman"/>
                <a:sym typeface="Times New Roman"/>
              </a:rPr>
              <a:t>i</a:t>
            </a:r>
            <a:r>
              <a:rPr lang="en" sz="2400">
                <a:latin typeface="Times New Roman"/>
                <a:ea typeface="Times New Roman"/>
                <a:cs typeface="Times New Roman"/>
                <a:sym typeface="Times New Roman"/>
              </a:rPr>
              <a:t>SWAP</a:t>
            </a:r>
            <a:r>
              <a:rPr lang="en" sz="2400">
                <a:latin typeface="Times New Roman"/>
                <a:ea typeface="Times New Roman"/>
                <a:cs typeface="Times New Roman"/>
                <a:sym typeface="Times New Roman"/>
              </a:rPr>
              <a:t>  =</a:t>
            </a:r>
            <a:endParaRPr sz="2400">
              <a:latin typeface="Exo"/>
              <a:ea typeface="Exo"/>
              <a:cs typeface="Exo"/>
              <a:sym typeface="Exo"/>
            </a:endParaRPr>
          </a:p>
        </p:txBody>
      </p:sp>
      <p:sp>
        <p:nvSpPr>
          <p:cNvPr id="670" name="Shape 670"/>
          <p:cNvSpPr txBox="1"/>
          <p:nvPr/>
        </p:nvSpPr>
        <p:spPr>
          <a:xfrm>
            <a:off x="152400" y="3618600"/>
            <a:ext cx="3000000" cy="1570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600">
                <a:solidFill>
                  <a:schemeClr val="dk2"/>
                </a:solidFill>
                <a:latin typeface="Exo"/>
                <a:ea typeface="Exo"/>
                <a:cs typeface="Exo"/>
                <a:sym typeface="Exo"/>
              </a:rPr>
              <a:t>Resonance when</a:t>
            </a:r>
            <a:endParaRPr sz="1600">
              <a:solidFill>
                <a:schemeClr val="dk2"/>
              </a:solidFill>
              <a:latin typeface="Exo"/>
              <a:ea typeface="Exo"/>
              <a:cs typeface="Exo"/>
              <a:sym typeface="Exo"/>
            </a:endParaRPr>
          </a:p>
          <a:p>
            <a:pPr indent="0" lvl="0" marL="0" rtl="0">
              <a:lnSpc>
                <a:spcPct val="120000"/>
              </a:lnSpc>
              <a:spcBef>
                <a:spcPts val="0"/>
              </a:spcBef>
              <a:spcAft>
                <a:spcPts val="0"/>
              </a:spcAft>
              <a:buNone/>
            </a:pPr>
            <a:r>
              <a:t/>
            </a:r>
            <a:endParaRPr sz="1600">
              <a:solidFill>
                <a:schemeClr val="dk2"/>
              </a:solidFill>
              <a:latin typeface="Exo"/>
              <a:ea typeface="Exo"/>
              <a:cs typeface="Exo"/>
              <a:sym typeface="Exo"/>
            </a:endParaRPr>
          </a:p>
          <a:p>
            <a:pPr indent="0" lvl="0" marL="0" rtl="0">
              <a:lnSpc>
                <a:spcPct val="120000"/>
              </a:lnSpc>
              <a:spcBef>
                <a:spcPts val="0"/>
              </a:spcBef>
              <a:spcAft>
                <a:spcPts val="0"/>
              </a:spcAft>
              <a:buNone/>
            </a:pPr>
            <a:r>
              <a:t/>
            </a:r>
            <a:endParaRPr sz="1600">
              <a:solidFill>
                <a:schemeClr val="dk2"/>
              </a:solidFill>
              <a:latin typeface="Exo"/>
              <a:ea typeface="Exo"/>
              <a:cs typeface="Exo"/>
              <a:sym typeface="Exo"/>
            </a:endParaRPr>
          </a:p>
          <a:p>
            <a:pPr indent="0" lvl="0" marL="0" rtl="0">
              <a:lnSpc>
                <a:spcPct val="120000"/>
              </a:lnSpc>
              <a:spcBef>
                <a:spcPts val="0"/>
              </a:spcBef>
              <a:spcAft>
                <a:spcPts val="0"/>
              </a:spcAft>
              <a:buNone/>
            </a:pPr>
            <a:r>
              <a:rPr lang="en" sz="1600">
                <a:solidFill>
                  <a:schemeClr val="dk2"/>
                </a:solidFill>
                <a:latin typeface="Exo"/>
                <a:ea typeface="Exo"/>
                <a:cs typeface="Exo"/>
                <a:sym typeface="Exo"/>
              </a:rPr>
              <a:t>for some 𝚫 between levels </a:t>
            </a:r>
            <a:r>
              <a:rPr i="1" lang="en" sz="1600">
                <a:solidFill>
                  <a:schemeClr val="dk2"/>
                </a:solidFill>
                <a:latin typeface="Exo"/>
                <a:ea typeface="Exo"/>
                <a:cs typeface="Exo"/>
                <a:sym typeface="Exo"/>
              </a:rPr>
              <a:t>i</a:t>
            </a:r>
            <a:r>
              <a:rPr lang="en" sz="1600">
                <a:solidFill>
                  <a:schemeClr val="dk2"/>
                </a:solidFill>
                <a:latin typeface="Exo"/>
                <a:ea typeface="Exo"/>
                <a:cs typeface="Exo"/>
                <a:sym typeface="Exo"/>
              </a:rPr>
              <a:t>, </a:t>
            </a:r>
            <a:r>
              <a:rPr i="1" lang="en" sz="1600">
                <a:solidFill>
                  <a:schemeClr val="dk2"/>
                </a:solidFill>
                <a:latin typeface="Exo"/>
                <a:ea typeface="Exo"/>
                <a:cs typeface="Exo"/>
                <a:sym typeface="Exo"/>
              </a:rPr>
              <a:t>j</a:t>
            </a:r>
            <a:endParaRPr sz="1600">
              <a:solidFill>
                <a:schemeClr val="dk2"/>
              </a:solidFill>
              <a:latin typeface="Exo"/>
              <a:ea typeface="Exo"/>
              <a:cs typeface="Exo"/>
              <a:sym typeface="Exo"/>
            </a:endParaRPr>
          </a:p>
        </p:txBody>
      </p:sp>
      <p:pic>
        <p:nvPicPr>
          <p:cNvPr id="671" name="Shape 671"/>
          <p:cNvPicPr preferRelativeResize="0"/>
          <p:nvPr/>
        </p:nvPicPr>
        <p:blipFill>
          <a:blip r:embed="rId5">
            <a:alphaModFix/>
          </a:blip>
          <a:stretch>
            <a:fillRect/>
          </a:stretch>
        </p:blipFill>
        <p:spPr>
          <a:xfrm>
            <a:off x="90496" y="4147299"/>
            <a:ext cx="3731904" cy="475200"/>
          </a:xfrm>
          <a:prstGeom prst="rect">
            <a:avLst/>
          </a:prstGeom>
          <a:noFill/>
          <a:ln>
            <a:noFill/>
          </a:ln>
        </p:spPr>
      </p:pic>
      <p:sp>
        <p:nvSpPr>
          <p:cNvPr id="672" name="Shape 672"/>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4E4E4E"/>
                </a:solidFill>
              </a:rPr>
              <a:t>Parametric Entangling Gates</a:t>
            </a:r>
            <a:endParaRPr b="1" sz="2400">
              <a:solidFill>
                <a:srgbClr val="4E4E4E"/>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nvSpPr>
        <p:spPr>
          <a:xfrm>
            <a:off x="11881" y="4719900"/>
            <a:ext cx="3000000" cy="4236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000">
                <a:solidFill>
                  <a:schemeClr val="dk2"/>
                </a:solidFill>
                <a:latin typeface="Exo"/>
                <a:ea typeface="Exo"/>
                <a:cs typeface="Exo"/>
                <a:sym typeface="Exo"/>
              </a:rPr>
              <a:t>Magesan </a:t>
            </a:r>
            <a:r>
              <a:rPr lang="en" sz="1000" u="sng">
                <a:solidFill>
                  <a:schemeClr val="hlink"/>
                </a:solidFill>
                <a:latin typeface="Exo"/>
                <a:ea typeface="Exo"/>
                <a:cs typeface="Exo"/>
                <a:sym typeface="Exo"/>
                <a:hlinkClick r:id="rId3"/>
              </a:rPr>
              <a:t> arXiv:1203.4550v2</a:t>
            </a:r>
            <a:endParaRPr/>
          </a:p>
        </p:txBody>
      </p:sp>
      <p:pic>
        <p:nvPicPr>
          <p:cNvPr id="678" name="Shape 678"/>
          <p:cNvPicPr preferRelativeResize="0"/>
          <p:nvPr/>
        </p:nvPicPr>
        <p:blipFill>
          <a:blip r:embed="rId4">
            <a:alphaModFix/>
          </a:blip>
          <a:stretch>
            <a:fillRect/>
          </a:stretch>
        </p:blipFill>
        <p:spPr>
          <a:xfrm>
            <a:off x="147646" y="1009650"/>
            <a:ext cx="3575024" cy="1478450"/>
          </a:xfrm>
          <a:prstGeom prst="rect">
            <a:avLst/>
          </a:prstGeom>
          <a:noFill/>
          <a:ln>
            <a:noFill/>
          </a:ln>
        </p:spPr>
      </p:pic>
      <p:sp>
        <p:nvSpPr>
          <p:cNvPr id="679" name="Shape 679"/>
          <p:cNvSpPr txBox="1"/>
          <p:nvPr/>
        </p:nvSpPr>
        <p:spPr>
          <a:xfrm>
            <a:off x="152400" y="2303326"/>
            <a:ext cx="5001900" cy="5133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800">
                <a:solidFill>
                  <a:schemeClr val="dk2"/>
                </a:solidFill>
                <a:latin typeface="Exo"/>
                <a:ea typeface="Exo"/>
                <a:cs typeface="Exo"/>
                <a:sym typeface="Exo"/>
              </a:rPr>
              <a:t>Image from Magesan</a:t>
            </a:r>
            <a:endParaRPr sz="800">
              <a:latin typeface="Exo"/>
              <a:ea typeface="Exo"/>
              <a:cs typeface="Exo"/>
              <a:sym typeface="Exo"/>
            </a:endParaRPr>
          </a:p>
        </p:txBody>
      </p:sp>
      <p:graphicFrame>
        <p:nvGraphicFramePr>
          <p:cNvPr id="680" name="Shape 680"/>
          <p:cNvGraphicFramePr/>
          <p:nvPr/>
        </p:nvGraphicFramePr>
        <p:xfrm>
          <a:off x="4626350" y="3414927"/>
          <a:ext cx="3000000" cy="3000000"/>
        </p:xfrm>
        <a:graphic>
          <a:graphicData uri="http://schemas.openxmlformats.org/drawingml/2006/table">
            <a:tbl>
              <a:tblPr>
                <a:noFill/>
                <a:tableStyleId>{4645A4DC-7DF1-46E4-8F1B-7F8B7E5D23B3}</a:tableStyleId>
              </a:tblPr>
              <a:tblGrid>
                <a:gridCol w="1844425"/>
                <a:gridCol w="1844425"/>
              </a:tblGrid>
              <a:tr h="280725">
                <a:tc>
                  <a:txBody>
                    <a:bodyPr>
                      <a:noAutofit/>
                    </a:bodyPr>
                    <a:lstStyle/>
                    <a:p>
                      <a:pPr indent="0" lvl="0" marL="0" rtl="0" algn="ctr">
                        <a:spcBef>
                          <a:spcPts val="0"/>
                        </a:spcBef>
                        <a:spcAft>
                          <a:spcPts val="0"/>
                        </a:spcAft>
                        <a:buNone/>
                      </a:pPr>
                      <a:r>
                        <a:rPr b="1" lang="en" sz="1200">
                          <a:solidFill>
                            <a:schemeClr val="dk2"/>
                          </a:solidFill>
                          <a:latin typeface="Exo"/>
                          <a:ea typeface="Exo"/>
                          <a:cs typeface="Exo"/>
                          <a:sym typeface="Exo"/>
                        </a:rPr>
                        <a:t>2Q gate type</a:t>
                      </a:r>
                      <a:endParaRPr b="1" sz="1200">
                        <a:solidFill>
                          <a:schemeClr val="dk2"/>
                        </a:solidFill>
                        <a:latin typeface="Exo"/>
                        <a:ea typeface="Exo"/>
                        <a:cs typeface="Exo"/>
                        <a:sym typeface="Exo"/>
                      </a:endParaRPr>
                    </a:p>
                  </a:txBody>
                  <a:tcPr marT="91425" marB="91425" marR="91425" marL="91425"/>
                </a:tc>
                <a:tc>
                  <a:txBody>
                    <a:bodyPr>
                      <a:noAutofit/>
                    </a:bodyPr>
                    <a:lstStyle/>
                    <a:p>
                      <a:pPr indent="0" lvl="0" marL="0" rtl="0" algn="ctr">
                        <a:spcBef>
                          <a:spcPts val="0"/>
                        </a:spcBef>
                        <a:spcAft>
                          <a:spcPts val="0"/>
                        </a:spcAft>
                        <a:buNone/>
                      </a:pPr>
                      <a:r>
                        <a:rPr b="1" lang="en" sz="1200">
                          <a:solidFill>
                            <a:schemeClr val="dk2"/>
                          </a:solidFill>
                          <a:latin typeface="Exo"/>
                          <a:ea typeface="Exo"/>
                          <a:cs typeface="Exo"/>
                          <a:sym typeface="Exo"/>
                        </a:rPr>
                        <a:t>Avg error per 2Q gate</a:t>
                      </a:r>
                      <a:endParaRPr b="1" sz="1200">
                        <a:solidFill>
                          <a:schemeClr val="dk2"/>
                        </a:solidFill>
                        <a:latin typeface="Exo"/>
                        <a:ea typeface="Exo"/>
                        <a:cs typeface="Exo"/>
                        <a:sym typeface="Exo"/>
                      </a:endParaRPr>
                    </a:p>
                  </a:txBody>
                  <a:tcPr marT="91425" marB="91425" marR="91425" marL="91425"/>
                </a:tc>
              </a:tr>
              <a:tr h="280725">
                <a:tc>
                  <a:txBody>
                    <a:bodyPr>
                      <a:noAutofit/>
                    </a:bodyPr>
                    <a:lstStyle/>
                    <a:p>
                      <a:pPr indent="0" lvl="0" marL="0" rtl="0" algn="ctr">
                        <a:spcBef>
                          <a:spcPts val="0"/>
                        </a:spcBef>
                        <a:spcAft>
                          <a:spcPts val="0"/>
                        </a:spcAft>
                        <a:buNone/>
                      </a:pPr>
                      <a:r>
                        <a:rPr lang="en" sz="1200">
                          <a:solidFill>
                            <a:schemeClr val="dk2"/>
                          </a:solidFill>
                          <a:latin typeface="Exo"/>
                          <a:ea typeface="Exo"/>
                          <a:cs typeface="Exo"/>
                          <a:sym typeface="Exo"/>
                        </a:rPr>
                        <a:t>iSwap</a:t>
                      </a:r>
                      <a:endParaRPr sz="1200">
                        <a:solidFill>
                          <a:schemeClr val="dk2"/>
                        </a:solidFill>
                        <a:latin typeface="Exo"/>
                        <a:ea typeface="Exo"/>
                        <a:cs typeface="Exo"/>
                        <a:sym typeface="Exo"/>
                      </a:endParaRPr>
                    </a:p>
                  </a:txBody>
                  <a:tcPr marT="91425" marB="91425" marR="91425" marL="91425"/>
                </a:tc>
                <a:tc>
                  <a:txBody>
                    <a:bodyPr>
                      <a:noAutofit/>
                    </a:bodyPr>
                    <a:lstStyle/>
                    <a:p>
                      <a:pPr indent="0" lvl="0" marL="0" rtl="0" algn="ctr">
                        <a:spcBef>
                          <a:spcPts val="0"/>
                        </a:spcBef>
                        <a:spcAft>
                          <a:spcPts val="0"/>
                        </a:spcAft>
                        <a:buNone/>
                      </a:pPr>
                      <a:r>
                        <a:rPr lang="en" sz="1200">
                          <a:solidFill>
                            <a:schemeClr val="dk2"/>
                          </a:solidFill>
                          <a:latin typeface="Exo"/>
                          <a:ea typeface="Exo"/>
                          <a:cs typeface="Exo"/>
                          <a:sym typeface="Exo"/>
                        </a:rPr>
                        <a:t>5.9%</a:t>
                      </a:r>
                      <a:endParaRPr sz="1200">
                        <a:solidFill>
                          <a:schemeClr val="dk2"/>
                        </a:solidFill>
                        <a:latin typeface="Exo"/>
                        <a:ea typeface="Exo"/>
                        <a:cs typeface="Exo"/>
                        <a:sym typeface="Exo"/>
                      </a:endParaRPr>
                    </a:p>
                  </a:txBody>
                  <a:tcPr marT="91425" marB="91425" marR="91425" marL="91425"/>
                </a:tc>
              </a:tr>
              <a:tr h="365725">
                <a:tc>
                  <a:txBody>
                    <a:bodyPr>
                      <a:noAutofit/>
                    </a:bodyPr>
                    <a:lstStyle/>
                    <a:p>
                      <a:pPr indent="0" lvl="0" marL="0" rtl="0" algn="ctr">
                        <a:spcBef>
                          <a:spcPts val="0"/>
                        </a:spcBef>
                        <a:spcAft>
                          <a:spcPts val="0"/>
                        </a:spcAft>
                        <a:buNone/>
                      </a:pPr>
                      <a:r>
                        <a:rPr lang="en" sz="1200">
                          <a:solidFill>
                            <a:schemeClr val="dk2"/>
                          </a:solidFill>
                          <a:latin typeface="Exo"/>
                          <a:ea typeface="Exo"/>
                          <a:cs typeface="Exo"/>
                          <a:sym typeface="Exo"/>
                        </a:rPr>
                        <a:t>CZ</a:t>
                      </a:r>
                      <a:r>
                        <a:rPr baseline="-25000" lang="en" sz="1200">
                          <a:solidFill>
                            <a:schemeClr val="dk2"/>
                          </a:solidFill>
                          <a:latin typeface="Exo"/>
                          <a:ea typeface="Exo"/>
                          <a:cs typeface="Exo"/>
                          <a:sym typeface="Exo"/>
                        </a:rPr>
                        <a:t>02</a:t>
                      </a:r>
                      <a:endParaRPr sz="1200">
                        <a:solidFill>
                          <a:schemeClr val="dk2"/>
                        </a:solidFill>
                        <a:latin typeface="Exo"/>
                        <a:ea typeface="Exo"/>
                        <a:cs typeface="Exo"/>
                        <a:sym typeface="Exo"/>
                      </a:endParaRPr>
                    </a:p>
                  </a:txBody>
                  <a:tcPr marT="91425" marB="91425" marR="91425" marL="91425"/>
                </a:tc>
                <a:tc>
                  <a:txBody>
                    <a:bodyPr>
                      <a:noAutofit/>
                    </a:bodyPr>
                    <a:lstStyle/>
                    <a:p>
                      <a:pPr indent="0" lvl="0" marL="0" rtl="0" algn="ctr">
                        <a:spcBef>
                          <a:spcPts val="0"/>
                        </a:spcBef>
                        <a:spcAft>
                          <a:spcPts val="0"/>
                        </a:spcAft>
                        <a:buNone/>
                      </a:pPr>
                      <a:r>
                        <a:rPr lang="en" sz="1200">
                          <a:solidFill>
                            <a:schemeClr val="dk2"/>
                          </a:solidFill>
                          <a:latin typeface="Exo"/>
                          <a:ea typeface="Exo"/>
                          <a:cs typeface="Exo"/>
                          <a:sym typeface="Exo"/>
                        </a:rPr>
                        <a:t>8.5%</a:t>
                      </a:r>
                      <a:endParaRPr sz="1200">
                        <a:solidFill>
                          <a:schemeClr val="dk2"/>
                        </a:solidFill>
                        <a:latin typeface="Exo"/>
                        <a:ea typeface="Exo"/>
                        <a:cs typeface="Exo"/>
                        <a:sym typeface="Exo"/>
                      </a:endParaRPr>
                    </a:p>
                  </a:txBody>
                  <a:tcPr marT="91425" marB="91425" marR="91425" marL="91425"/>
                </a:tc>
              </a:tr>
              <a:tr h="365725">
                <a:tc>
                  <a:txBody>
                    <a:bodyPr>
                      <a:noAutofit/>
                    </a:bodyPr>
                    <a:lstStyle/>
                    <a:p>
                      <a:pPr indent="0" lvl="0" marL="0" rtl="0" algn="ctr">
                        <a:spcBef>
                          <a:spcPts val="0"/>
                        </a:spcBef>
                        <a:spcAft>
                          <a:spcPts val="0"/>
                        </a:spcAft>
                        <a:buNone/>
                      </a:pPr>
                      <a:r>
                        <a:rPr lang="en" sz="1200">
                          <a:solidFill>
                            <a:schemeClr val="dk2"/>
                          </a:solidFill>
                          <a:latin typeface="Exo"/>
                          <a:ea typeface="Exo"/>
                          <a:cs typeface="Exo"/>
                          <a:sym typeface="Exo"/>
                        </a:rPr>
                        <a:t>CZ</a:t>
                      </a:r>
                      <a:r>
                        <a:rPr baseline="-25000" lang="en" sz="1200">
                          <a:solidFill>
                            <a:schemeClr val="dk2"/>
                          </a:solidFill>
                          <a:latin typeface="Exo"/>
                          <a:ea typeface="Exo"/>
                          <a:cs typeface="Exo"/>
                          <a:sym typeface="Exo"/>
                        </a:rPr>
                        <a:t>20</a:t>
                      </a:r>
                      <a:endParaRPr sz="1200">
                        <a:solidFill>
                          <a:schemeClr val="dk2"/>
                        </a:solidFill>
                        <a:latin typeface="Exo"/>
                        <a:ea typeface="Exo"/>
                        <a:cs typeface="Exo"/>
                        <a:sym typeface="Exo"/>
                      </a:endParaRPr>
                    </a:p>
                  </a:txBody>
                  <a:tcPr marT="91425" marB="91425" marR="91425" marL="91425"/>
                </a:tc>
                <a:tc>
                  <a:txBody>
                    <a:bodyPr>
                      <a:noAutofit/>
                    </a:bodyPr>
                    <a:lstStyle/>
                    <a:p>
                      <a:pPr indent="0" lvl="0" marL="0" rtl="0" algn="ctr">
                        <a:spcBef>
                          <a:spcPts val="0"/>
                        </a:spcBef>
                        <a:spcAft>
                          <a:spcPts val="0"/>
                        </a:spcAft>
                        <a:buNone/>
                      </a:pPr>
                      <a:r>
                        <a:rPr lang="en" sz="1200">
                          <a:solidFill>
                            <a:schemeClr val="dk2"/>
                          </a:solidFill>
                          <a:latin typeface="Exo"/>
                          <a:ea typeface="Exo"/>
                          <a:cs typeface="Exo"/>
                          <a:sym typeface="Exo"/>
                        </a:rPr>
                        <a:t>8.7%</a:t>
                      </a:r>
                      <a:endParaRPr sz="1200">
                        <a:solidFill>
                          <a:schemeClr val="dk2"/>
                        </a:solidFill>
                        <a:latin typeface="Exo"/>
                        <a:ea typeface="Exo"/>
                        <a:cs typeface="Exo"/>
                        <a:sym typeface="Exo"/>
                      </a:endParaRPr>
                    </a:p>
                  </a:txBody>
                  <a:tcPr marT="91425" marB="91425" marR="91425" marL="91425"/>
                </a:tc>
              </a:tr>
            </a:tbl>
          </a:graphicData>
        </a:graphic>
      </p:graphicFrame>
      <p:pic>
        <p:nvPicPr>
          <p:cNvPr id="681" name="Shape 681"/>
          <p:cNvPicPr preferRelativeResize="0"/>
          <p:nvPr/>
        </p:nvPicPr>
        <p:blipFill>
          <a:blip r:embed="rId5">
            <a:alphaModFix/>
          </a:blip>
          <a:stretch>
            <a:fillRect/>
          </a:stretch>
        </p:blipFill>
        <p:spPr>
          <a:xfrm>
            <a:off x="4530575" y="304800"/>
            <a:ext cx="3851425" cy="2997250"/>
          </a:xfrm>
          <a:prstGeom prst="rect">
            <a:avLst/>
          </a:prstGeom>
          <a:noFill/>
          <a:ln>
            <a:noFill/>
          </a:ln>
        </p:spPr>
      </p:pic>
      <p:sp>
        <p:nvSpPr>
          <p:cNvPr id="682" name="Shape 682"/>
          <p:cNvSpPr txBox="1"/>
          <p:nvPr/>
        </p:nvSpPr>
        <p:spPr>
          <a:xfrm>
            <a:off x="150700" y="2923900"/>
            <a:ext cx="4015800" cy="16923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b="1" lang="en">
                <a:solidFill>
                  <a:srgbClr val="48737F"/>
                </a:solidFill>
                <a:latin typeface="Exo"/>
                <a:ea typeface="Exo"/>
                <a:cs typeface="Exo"/>
                <a:sym typeface="Exo"/>
              </a:rPr>
              <a:t>Interleaved RB</a:t>
            </a:r>
            <a:endParaRPr b="1">
              <a:solidFill>
                <a:srgbClr val="48737F"/>
              </a:solidFill>
              <a:latin typeface="Exo"/>
              <a:ea typeface="Exo"/>
              <a:cs typeface="Exo"/>
              <a:sym typeface="Exo"/>
            </a:endParaRPr>
          </a:p>
          <a:p>
            <a:pPr indent="0" lvl="0" marL="0" rtl="0">
              <a:lnSpc>
                <a:spcPct val="120000"/>
              </a:lnSpc>
              <a:spcBef>
                <a:spcPts val="0"/>
              </a:spcBef>
              <a:spcAft>
                <a:spcPts val="0"/>
              </a:spcAft>
              <a:buNone/>
            </a:pPr>
            <a:r>
              <a:rPr lang="en">
                <a:solidFill>
                  <a:srgbClr val="48737F"/>
                </a:solidFill>
                <a:latin typeface="Exo"/>
                <a:ea typeface="Exo"/>
                <a:cs typeface="Exo"/>
                <a:sym typeface="Exo"/>
              </a:rPr>
              <a:t>A. Run sequences of 2Q Cliffords</a:t>
            </a:r>
            <a:endParaRPr>
              <a:solidFill>
                <a:srgbClr val="48737F"/>
              </a:solidFill>
              <a:latin typeface="Exo"/>
              <a:ea typeface="Exo"/>
              <a:cs typeface="Exo"/>
              <a:sym typeface="Exo"/>
            </a:endParaRPr>
          </a:p>
          <a:p>
            <a:pPr indent="0" lvl="0" marL="0" rtl="0">
              <a:lnSpc>
                <a:spcPct val="120000"/>
              </a:lnSpc>
              <a:spcBef>
                <a:spcPts val="0"/>
              </a:spcBef>
              <a:spcAft>
                <a:spcPts val="0"/>
              </a:spcAft>
              <a:buNone/>
            </a:pPr>
            <a:r>
              <a:rPr lang="en">
                <a:solidFill>
                  <a:srgbClr val="48737F"/>
                </a:solidFill>
                <a:latin typeface="Exo"/>
                <a:ea typeface="Exo"/>
                <a:cs typeface="Exo"/>
                <a:sym typeface="Exo"/>
              </a:rPr>
              <a:t>B. Run sequences with gate </a:t>
            </a:r>
            <a:r>
              <a:rPr i="1" lang="en">
                <a:solidFill>
                  <a:srgbClr val="48737F"/>
                </a:solidFill>
                <a:latin typeface="Exo"/>
                <a:ea typeface="Exo"/>
                <a:cs typeface="Exo"/>
                <a:sym typeface="Exo"/>
              </a:rPr>
              <a:t>C</a:t>
            </a:r>
            <a:r>
              <a:rPr lang="en">
                <a:solidFill>
                  <a:srgbClr val="48737F"/>
                </a:solidFill>
                <a:latin typeface="Exo"/>
                <a:ea typeface="Exo"/>
                <a:cs typeface="Exo"/>
                <a:sym typeface="Exo"/>
              </a:rPr>
              <a:t> interleaved</a:t>
            </a:r>
            <a:endParaRPr>
              <a:solidFill>
                <a:srgbClr val="48737F"/>
              </a:solidFill>
              <a:latin typeface="Exo"/>
              <a:ea typeface="Exo"/>
              <a:cs typeface="Exo"/>
              <a:sym typeface="Exo"/>
            </a:endParaRPr>
          </a:p>
          <a:p>
            <a:pPr indent="0" lvl="0" marL="0" rtl="0">
              <a:lnSpc>
                <a:spcPct val="120000"/>
              </a:lnSpc>
              <a:spcBef>
                <a:spcPts val="0"/>
              </a:spcBef>
              <a:spcAft>
                <a:spcPts val="0"/>
              </a:spcAft>
              <a:buNone/>
            </a:pPr>
            <a:r>
              <a:t/>
            </a:r>
            <a:endParaRPr>
              <a:solidFill>
                <a:srgbClr val="48737F"/>
              </a:solidFill>
              <a:latin typeface="Exo"/>
              <a:ea typeface="Exo"/>
              <a:cs typeface="Exo"/>
              <a:sym typeface="Exo"/>
            </a:endParaRPr>
          </a:p>
          <a:p>
            <a:pPr indent="0" lvl="0" marL="0" rtl="0">
              <a:lnSpc>
                <a:spcPct val="120000"/>
              </a:lnSpc>
              <a:spcBef>
                <a:spcPts val="0"/>
              </a:spcBef>
              <a:spcAft>
                <a:spcPts val="0"/>
              </a:spcAft>
              <a:buNone/>
            </a:pPr>
            <a:r>
              <a:rPr lang="en">
                <a:solidFill>
                  <a:srgbClr val="48737F"/>
                </a:solidFill>
                <a:latin typeface="Exo"/>
                <a:ea typeface="Exo"/>
                <a:cs typeface="Exo"/>
                <a:sym typeface="Exo"/>
              </a:rPr>
              <a:t>Attempt to isolate the infidelity due to </a:t>
            </a:r>
            <a:r>
              <a:rPr i="1" lang="en">
                <a:solidFill>
                  <a:srgbClr val="48737F"/>
                </a:solidFill>
                <a:latin typeface="Exo"/>
                <a:ea typeface="Exo"/>
                <a:cs typeface="Exo"/>
                <a:sym typeface="Exo"/>
              </a:rPr>
              <a:t>C</a:t>
            </a:r>
            <a:endParaRPr>
              <a:solidFill>
                <a:srgbClr val="48737F"/>
              </a:solidFill>
              <a:latin typeface="Exo"/>
              <a:ea typeface="Exo"/>
              <a:cs typeface="Exo"/>
              <a:sym typeface="Exo"/>
            </a:endParaRPr>
          </a:p>
        </p:txBody>
      </p:sp>
      <p:sp>
        <p:nvSpPr>
          <p:cNvPr id="683" name="Shape 683"/>
          <p:cNvSpPr txBox="1"/>
          <p:nvPr>
            <p:ph type="title"/>
          </p:nvPr>
        </p:nvSpPr>
        <p:spPr>
          <a:xfrm>
            <a:off x="235948" y="172250"/>
            <a:ext cx="42432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4E4E4E"/>
                </a:solidFill>
              </a:rPr>
              <a:t>Randomized Benchmarking</a:t>
            </a:r>
            <a:endParaRPr b="1" sz="2400">
              <a:solidFill>
                <a:srgbClr val="4E4E4E"/>
              </a:solidFill>
            </a:endParaRPr>
          </a:p>
        </p:txBody>
      </p:sp>
      <p:sp>
        <p:nvSpPr>
          <p:cNvPr id="684" name="Shape 684"/>
          <p:cNvSpPr/>
          <p:nvPr/>
        </p:nvSpPr>
        <p:spPr>
          <a:xfrm>
            <a:off x="6832900" y="1129050"/>
            <a:ext cx="1438500" cy="560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Shape 228"/>
          <p:cNvPicPr preferRelativeResize="0"/>
          <p:nvPr/>
        </p:nvPicPr>
        <p:blipFill rotWithShape="1">
          <a:blip r:embed="rId3">
            <a:alphaModFix/>
          </a:blip>
          <a:srcRect b="0" l="0" r="0" t="0"/>
          <a:stretch/>
        </p:blipFill>
        <p:spPr>
          <a:xfrm>
            <a:off x="-98610" y="-81966"/>
            <a:ext cx="9529500" cy="5717700"/>
          </a:xfrm>
          <a:prstGeom prst="rect">
            <a:avLst/>
          </a:prstGeom>
          <a:noFill/>
          <a:ln>
            <a:noFill/>
          </a:ln>
        </p:spPr>
      </p:pic>
      <p:sp>
        <p:nvSpPr>
          <p:cNvPr id="229" name="Shape 229"/>
          <p:cNvSpPr txBox="1"/>
          <p:nvPr/>
        </p:nvSpPr>
        <p:spPr>
          <a:xfrm>
            <a:off x="8382001" y="4922520"/>
            <a:ext cx="184800" cy="2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30" name="Shape 230"/>
          <p:cNvSpPr txBox="1"/>
          <p:nvPr/>
        </p:nvSpPr>
        <p:spPr>
          <a:xfrm>
            <a:off x="88484" y="71709"/>
            <a:ext cx="34437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Exo"/>
              <a:buNone/>
            </a:pPr>
            <a:r>
              <a:rPr b="1" i="1" lang="en" sz="1400" u="none" cap="none" strike="noStrike">
                <a:solidFill>
                  <a:schemeClr val="lt1"/>
                </a:solidFill>
                <a:latin typeface="Exo"/>
                <a:ea typeface="Exo"/>
                <a:cs typeface="Exo"/>
                <a:sym typeface="Exo"/>
              </a:rPr>
              <a:t>Rigetti 8-Qubit Quantum Processor</a:t>
            </a:r>
            <a:endParaRPr/>
          </a:p>
        </p:txBody>
      </p:sp>
      <p:sp>
        <p:nvSpPr>
          <p:cNvPr id="231" name="Shape 231"/>
          <p:cNvSpPr txBox="1"/>
          <p:nvPr/>
        </p:nvSpPr>
        <p:spPr>
          <a:xfrm>
            <a:off x="728250" y="914700"/>
            <a:ext cx="7687500" cy="3314100"/>
          </a:xfrm>
          <a:prstGeom prst="rect">
            <a:avLst/>
          </a:prstGeom>
          <a:solidFill>
            <a:srgbClr val="4E4E4E">
              <a:alpha val="90000"/>
            </a:srgbClr>
          </a:solidFill>
          <a:ln>
            <a:noFill/>
          </a:ln>
        </p:spPr>
        <p:txBody>
          <a:bodyPr anchorCtr="0" anchor="t" bIns="121900" lIns="121900" spcFirstLastPara="1" rIns="121900" wrap="square" tIns="121900">
            <a:noAutofit/>
          </a:bodyPr>
          <a:lstStyle/>
          <a:p>
            <a:pPr indent="0" lvl="0" marL="0" rtl="0">
              <a:spcBef>
                <a:spcPts val="0"/>
              </a:spcBef>
              <a:spcAft>
                <a:spcPts val="0"/>
              </a:spcAft>
              <a:buNone/>
            </a:pPr>
            <a:r>
              <a:t/>
            </a:r>
            <a:endParaRPr sz="1200">
              <a:solidFill>
                <a:srgbClr val="FFFFFF"/>
              </a:solidFill>
              <a:latin typeface="Exo"/>
              <a:ea typeface="Exo"/>
              <a:cs typeface="Exo"/>
              <a:sym typeface="Exo"/>
            </a:endParaRPr>
          </a:p>
        </p:txBody>
      </p:sp>
      <p:sp>
        <p:nvSpPr>
          <p:cNvPr id="232" name="Shape 232"/>
          <p:cNvSpPr txBox="1"/>
          <p:nvPr/>
        </p:nvSpPr>
        <p:spPr>
          <a:xfrm>
            <a:off x="1711750" y="1351800"/>
            <a:ext cx="5908800" cy="63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xo"/>
                <a:ea typeface="Exo"/>
                <a:cs typeface="Exo"/>
                <a:sym typeface="Exo"/>
              </a:rPr>
              <a:t>&gt; Scalable Gate-model Quantum Processors</a:t>
            </a:r>
            <a:br>
              <a:rPr lang="en">
                <a:solidFill>
                  <a:srgbClr val="FFFFFF"/>
                </a:solidFill>
                <a:latin typeface="Exo"/>
                <a:ea typeface="Exo"/>
                <a:cs typeface="Exo"/>
                <a:sym typeface="Exo"/>
              </a:rPr>
            </a:br>
            <a:r>
              <a:rPr lang="en" sz="1000">
                <a:solidFill>
                  <a:srgbClr val="FFFFFF"/>
                </a:solidFill>
                <a:latin typeface="Exo"/>
                <a:ea typeface="Exo"/>
                <a:cs typeface="Exo"/>
                <a:sym typeface="Exo"/>
              </a:rPr>
              <a:t>	</a:t>
            </a:r>
            <a:r>
              <a:rPr lang="en" sz="1200">
                <a:solidFill>
                  <a:srgbClr val="FFFFFF"/>
                </a:solidFill>
                <a:latin typeface="Exo"/>
                <a:ea typeface="Exo"/>
                <a:cs typeface="Exo"/>
                <a:sym typeface="Exo"/>
              </a:rPr>
              <a:t>&gt; Superconducting Microwave Circuits</a:t>
            </a:r>
            <a:endParaRPr/>
          </a:p>
        </p:txBody>
      </p:sp>
      <p:sp>
        <p:nvSpPr>
          <p:cNvPr id="233" name="Shape 233"/>
          <p:cNvSpPr txBox="1"/>
          <p:nvPr/>
        </p:nvSpPr>
        <p:spPr>
          <a:xfrm>
            <a:off x="1708825" y="2096075"/>
            <a:ext cx="59172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xo"/>
                <a:ea typeface="Exo"/>
                <a:cs typeface="Exo"/>
                <a:sym typeface="Exo"/>
              </a:rPr>
              <a:t>&gt; Focus on near-term applications</a:t>
            </a:r>
            <a:br>
              <a:rPr lang="en">
                <a:solidFill>
                  <a:srgbClr val="FFFFFF"/>
                </a:solidFill>
                <a:latin typeface="Exo"/>
                <a:ea typeface="Exo"/>
                <a:cs typeface="Exo"/>
                <a:sym typeface="Exo"/>
              </a:rPr>
            </a:br>
            <a:r>
              <a:rPr lang="en" sz="1000">
                <a:solidFill>
                  <a:srgbClr val="FFFFFF"/>
                </a:solidFill>
                <a:latin typeface="Exo"/>
                <a:ea typeface="Exo"/>
                <a:cs typeface="Exo"/>
                <a:sym typeface="Exo"/>
              </a:rPr>
              <a:t>	</a:t>
            </a:r>
            <a:r>
              <a:rPr lang="en" sz="1200">
                <a:solidFill>
                  <a:srgbClr val="FFFFFF"/>
                </a:solidFill>
                <a:latin typeface="Exo"/>
                <a:ea typeface="Exo"/>
                <a:cs typeface="Exo"/>
                <a:sym typeface="Exo"/>
              </a:rPr>
              <a:t>&gt; Quantum/Classical Hybrid Algorithms</a:t>
            </a:r>
            <a:endParaRPr/>
          </a:p>
        </p:txBody>
      </p:sp>
      <p:sp>
        <p:nvSpPr>
          <p:cNvPr id="234" name="Shape 234"/>
          <p:cNvSpPr txBox="1"/>
          <p:nvPr/>
        </p:nvSpPr>
        <p:spPr>
          <a:xfrm>
            <a:off x="1708825" y="2755450"/>
            <a:ext cx="5908800" cy="39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xo"/>
                <a:ea typeface="Exo"/>
                <a:cs typeface="Exo"/>
                <a:sym typeface="Exo"/>
              </a:rPr>
              <a:t>&gt; Build towards fault-tolerance</a:t>
            </a:r>
            <a:endParaRPr/>
          </a:p>
        </p:txBody>
      </p:sp>
      <p:sp>
        <p:nvSpPr>
          <p:cNvPr id="235" name="Shape 235"/>
          <p:cNvSpPr txBox="1"/>
          <p:nvPr/>
        </p:nvSpPr>
        <p:spPr>
          <a:xfrm>
            <a:off x="1717325" y="3256125"/>
            <a:ext cx="59088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xo"/>
                <a:ea typeface="Exo"/>
                <a:cs typeface="Exo"/>
                <a:sym typeface="Exo"/>
              </a:rPr>
              <a:t>&gt; Access over the cloud</a:t>
            </a:r>
            <a:endParaRPr b="1" sz="1800">
              <a:solidFill>
                <a:srgbClr val="FFFFFF"/>
              </a:solidFill>
              <a:latin typeface="Exo"/>
              <a:ea typeface="Exo"/>
              <a:cs typeface="Exo"/>
              <a:sym typeface="Exo"/>
            </a:endParaRPr>
          </a:p>
          <a:p>
            <a:pPr indent="0" lvl="0" marL="0" rtl="0">
              <a:spcBef>
                <a:spcPts val="0"/>
              </a:spcBef>
              <a:spcAft>
                <a:spcPts val="0"/>
              </a:spcAft>
              <a:buNone/>
            </a:pPr>
            <a:r>
              <a:rPr lang="en" sz="1000">
                <a:solidFill>
                  <a:srgbClr val="FFFFFF"/>
                </a:solidFill>
                <a:latin typeface="Exo"/>
                <a:ea typeface="Exo"/>
                <a:cs typeface="Exo"/>
                <a:sym typeface="Exo"/>
              </a:rPr>
              <a:t>	</a:t>
            </a:r>
            <a:r>
              <a:rPr lang="en" sz="1200">
                <a:solidFill>
                  <a:srgbClr val="FFFFFF"/>
                </a:solidFill>
                <a:latin typeface="Exo"/>
                <a:ea typeface="Exo"/>
                <a:cs typeface="Exo"/>
                <a:sym typeface="Exo"/>
              </a:rPr>
              <a:t>&gt; Quantum computers as co-processors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pic>
        <p:nvPicPr>
          <p:cNvPr id="689" name="Shape 689"/>
          <p:cNvPicPr preferRelativeResize="0"/>
          <p:nvPr/>
        </p:nvPicPr>
        <p:blipFill rotWithShape="1">
          <a:blip r:embed="rId3">
            <a:alphaModFix/>
          </a:blip>
          <a:srcRect b="0" l="7774" r="0" t="47509"/>
          <a:stretch/>
        </p:blipFill>
        <p:spPr>
          <a:xfrm>
            <a:off x="4922450" y="1802775"/>
            <a:ext cx="3544524" cy="2275175"/>
          </a:xfrm>
          <a:prstGeom prst="rect">
            <a:avLst/>
          </a:prstGeom>
          <a:noFill/>
          <a:ln>
            <a:noFill/>
          </a:ln>
        </p:spPr>
      </p:pic>
      <p:sp>
        <p:nvSpPr>
          <p:cNvPr id="690" name="Shape 690"/>
          <p:cNvSpPr txBox="1"/>
          <p:nvPr>
            <p:ph type="title"/>
          </p:nvPr>
        </p:nvSpPr>
        <p:spPr>
          <a:xfrm>
            <a:off x="243600" y="265000"/>
            <a:ext cx="86568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2"/>
                </a:solidFill>
              </a:rPr>
              <a:t>4 qubit entangled state verification</a:t>
            </a:r>
            <a:endParaRPr sz="2400">
              <a:solidFill>
                <a:schemeClr val="dk2"/>
              </a:solidFill>
            </a:endParaRPr>
          </a:p>
        </p:txBody>
      </p:sp>
      <p:sp>
        <p:nvSpPr>
          <p:cNvPr id="691" name="Shape 691"/>
          <p:cNvSpPr txBox="1"/>
          <p:nvPr>
            <p:ph type="title"/>
          </p:nvPr>
        </p:nvSpPr>
        <p:spPr>
          <a:xfrm>
            <a:off x="526425" y="1166175"/>
            <a:ext cx="38433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800"/>
              <a:t>Quantum Circuit</a:t>
            </a:r>
            <a:endParaRPr b="0" sz="1800"/>
          </a:p>
        </p:txBody>
      </p:sp>
      <p:sp>
        <p:nvSpPr>
          <p:cNvPr id="692" name="Shape 692"/>
          <p:cNvSpPr txBox="1"/>
          <p:nvPr>
            <p:ph type="title"/>
          </p:nvPr>
        </p:nvSpPr>
        <p:spPr>
          <a:xfrm>
            <a:off x="4674600" y="1166175"/>
            <a:ext cx="38433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800"/>
              <a:t>Quantum State Tomography</a:t>
            </a:r>
            <a:endParaRPr b="0" sz="1800"/>
          </a:p>
        </p:txBody>
      </p:sp>
      <p:grpSp>
        <p:nvGrpSpPr>
          <p:cNvPr id="693" name="Shape 693"/>
          <p:cNvGrpSpPr/>
          <p:nvPr/>
        </p:nvGrpSpPr>
        <p:grpSpPr>
          <a:xfrm>
            <a:off x="526450" y="1887375"/>
            <a:ext cx="3843375" cy="1785325"/>
            <a:chOff x="526450" y="1887375"/>
            <a:chExt cx="3843375" cy="1785325"/>
          </a:xfrm>
        </p:grpSpPr>
        <p:pic>
          <p:nvPicPr>
            <p:cNvPr id="694" name="Shape 694"/>
            <p:cNvPicPr preferRelativeResize="0"/>
            <p:nvPr/>
          </p:nvPicPr>
          <p:blipFill rotWithShape="1">
            <a:blip r:embed="rId3">
              <a:alphaModFix/>
            </a:blip>
            <a:srcRect b="59052" l="0" r="0" t="1130"/>
            <a:stretch/>
          </p:blipFill>
          <p:spPr>
            <a:xfrm>
              <a:off x="526450" y="1946875"/>
              <a:ext cx="3843375" cy="1725825"/>
            </a:xfrm>
            <a:prstGeom prst="rect">
              <a:avLst/>
            </a:prstGeom>
            <a:noFill/>
            <a:ln>
              <a:noFill/>
            </a:ln>
          </p:spPr>
        </p:pic>
        <p:sp>
          <p:nvSpPr>
            <p:cNvPr id="695" name="Shape 695"/>
            <p:cNvSpPr/>
            <p:nvPr/>
          </p:nvSpPr>
          <p:spPr>
            <a:xfrm>
              <a:off x="561100" y="1887375"/>
              <a:ext cx="204000" cy="238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96" name="Shape 696"/>
          <p:cNvSpPr txBox="1"/>
          <p:nvPr>
            <p:ph type="title"/>
          </p:nvPr>
        </p:nvSpPr>
        <p:spPr>
          <a:xfrm>
            <a:off x="2650350" y="4230350"/>
            <a:ext cx="38433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400"/>
              <a:t>Fidelity of 79%</a:t>
            </a:r>
            <a:endParaRPr b="0"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pic>
        <p:nvPicPr>
          <p:cNvPr descr="1481518910426-1941353994.jpg" id="701" name="Shape 701"/>
          <p:cNvPicPr preferRelativeResize="0"/>
          <p:nvPr/>
        </p:nvPicPr>
        <p:blipFill rotWithShape="1">
          <a:blip r:embed="rId3">
            <a:alphaModFix/>
          </a:blip>
          <a:srcRect b="0" l="15397" r="0" t="0"/>
          <a:stretch/>
        </p:blipFill>
        <p:spPr>
          <a:xfrm rot="-5400000">
            <a:off x="1997212" y="-2004625"/>
            <a:ext cx="5149576" cy="9152750"/>
          </a:xfrm>
          <a:prstGeom prst="rect">
            <a:avLst/>
          </a:prstGeom>
          <a:noFill/>
          <a:ln>
            <a:noFill/>
          </a:ln>
        </p:spPr>
      </p:pic>
      <p:sp>
        <p:nvSpPr>
          <p:cNvPr id="702" name="Shape 702"/>
          <p:cNvSpPr/>
          <p:nvPr/>
        </p:nvSpPr>
        <p:spPr>
          <a:xfrm>
            <a:off x="-4350" y="-3000"/>
            <a:ext cx="9144000" cy="5149500"/>
          </a:xfrm>
          <a:prstGeom prst="rect">
            <a:avLst/>
          </a:prstGeom>
          <a:solidFill>
            <a:srgbClr val="4E4E4E">
              <a:alpha val="3423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3" name="Shape 703"/>
          <p:cNvSpPr txBox="1"/>
          <p:nvPr/>
        </p:nvSpPr>
        <p:spPr>
          <a:xfrm>
            <a:off x="1023350" y="1276800"/>
            <a:ext cx="7101300" cy="25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Exo"/>
                <a:ea typeface="Exo"/>
                <a:cs typeface="Exo"/>
                <a:sym typeface="Exo"/>
              </a:rPr>
              <a:t>Quil and the Quantum Abstract Machine</a:t>
            </a:r>
            <a:endParaRPr sz="3000">
              <a:solidFill>
                <a:srgbClr val="FFFFFF"/>
              </a:solidFill>
              <a:latin typeface="Exo"/>
              <a:ea typeface="Exo"/>
              <a:cs typeface="Exo"/>
              <a:sym typeface="Exo"/>
            </a:endParaRPr>
          </a:p>
          <a:p>
            <a:pPr indent="0" lvl="0" marL="0" rtl="0" algn="ctr">
              <a:spcBef>
                <a:spcPts val="0"/>
              </a:spcBef>
              <a:spcAft>
                <a:spcPts val="0"/>
              </a:spcAft>
              <a:buNone/>
            </a:pPr>
            <a:r>
              <a:rPr lang="en">
                <a:solidFill>
                  <a:srgbClr val="FFFFFF"/>
                </a:solidFill>
                <a:latin typeface="Exo"/>
                <a:ea typeface="Exo"/>
                <a:cs typeface="Exo"/>
                <a:sym typeface="Exo"/>
              </a:rPr>
              <a:t>A hybrid classical/quantum programming model.</a:t>
            </a:r>
            <a:endParaRPr>
              <a:solidFill>
                <a:srgbClr val="FFFFFF"/>
              </a:solidFill>
              <a:latin typeface="Exo"/>
              <a:ea typeface="Exo"/>
              <a:cs typeface="Exo"/>
              <a:sym typeface="Ex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Shape 708"/>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2400">
                <a:solidFill>
                  <a:srgbClr val="4E4E4E"/>
                </a:solidFill>
              </a:rPr>
              <a:t>FSM &amp; QAM</a:t>
            </a:r>
            <a:endParaRPr b="1" sz="2400">
              <a:solidFill>
                <a:srgbClr val="4E4E4E"/>
              </a:solidFill>
            </a:endParaRPr>
          </a:p>
        </p:txBody>
      </p:sp>
      <p:sp>
        <p:nvSpPr>
          <p:cNvPr id="709" name="Shape 709"/>
          <p:cNvSpPr txBox="1"/>
          <p:nvPr/>
        </p:nvSpPr>
        <p:spPr>
          <a:xfrm>
            <a:off x="308750" y="1575175"/>
            <a:ext cx="4163700" cy="18822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Classic Bits 0 and 1 encode the state</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Universal Gate Sets</a:t>
            </a:r>
            <a:endParaRPr>
              <a:solidFill>
                <a:srgbClr val="48737F"/>
              </a:solidFill>
              <a:latin typeface="Exo"/>
              <a:ea typeface="Exo"/>
              <a:cs typeface="Exo"/>
              <a:sym typeface="Exo"/>
            </a:endParaRPr>
          </a:p>
          <a:p>
            <a:pPr indent="-317500" lvl="1" marL="9144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NOT + AND</a:t>
            </a:r>
            <a:endParaRPr>
              <a:solidFill>
                <a:srgbClr val="48737F"/>
              </a:solidFill>
              <a:latin typeface="Exo"/>
              <a:ea typeface="Exo"/>
              <a:cs typeface="Exo"/>
              <a:sym typeface="Exo"/>
            </a:endParaRPr>
          </a:p>
          <a:p>
            <a:pPr indent="-317500" lvl="1" marL="9144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NOT + OR</a:t>
            </a:r>
            <a:endParaRPr>
              <a:solidFill>
                <a:srgbClr val="48737F"/>
              </a:solidFill>
              <a:latin typeface="Exo"/>
              <a:ea typeface="Exo"/>
              <a:cs typeface="Exo"/>
              <a:sym typeface="Exo"/>
            </a:endParaRPr>
          </a:p>
          <a:p>
            <a:pPr indent="-317500" lvl="1" marL="9144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AND + XOR</a:t>
            </a:r>
            <a:endParaRPr>
              <a:solidFill>
                <a:srgbClr val="48737F"/>
              </a:solidFill>
              <a:latin typeface="Exo"/>
              <a:ea typeface="Exo"/>
              <a:cs typeface="Exo"/>
              <a:sym typeface="Exo"/>
            </a:endParaRPr>
          </a:p>
          <a:p>
            <a:pPr indent="-317500" lvl="1" marL="9144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Execution state (next instruction)</a:t>
            </a:r>
            <a:endParaRPr>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a:solidFill>
                <a:srgbClr val="48737F"/>
              </a:solidFill>
              <a:latin typeface="Exo"/>
              <a:ea typeface="Exo"/>
              <a:cs typeface="Exo"/>
              <a:sym typeface="Exo"/>
            </a:endParaRPr>
          </a:p>
        </p:txBody>
      </p:sp>
      <p:sp>
        <p:nvSpPr>
          <p:cNvPr id="710" name="Shape 710"/>
          <p:cNvSpPr txBox="1"/>
          <p:nvPr/>
        </p:nvSpPr>
        <p:spPr>
          <a:xfrm>
            <a:off x="4409900" y="1625225"/>
            <a:ext cx="4163700" cy="29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Qubits |0〉and |1〉</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Universal Quantum Gate Set</a:t>
            </a:r>
            <a:endParaRPr>
              <a:solidFill>
                <a:srgbClr val="48737F"/>
              </a:solidFill>
              <a:latin typeface="Exo"/>
              <a:ea typeface="Exo"/>
              <a:cs typeface="Exo"/>
              <a:sym typeface="Exo"/>
            </a:endParaRPr>
          </a:p>
          <a:p>
            <a:pPr indent="-317500" lvl="1" marL="9144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CNOT + Single Qubit Gates</a:t>
            </a:r>
            <a:br>
              <a:rPr lang="en">
                <a:solidFill>
                  <a:srgbClr val="48737F"/>
                </a:solidFill>
                <a:latin typeface="Exo"/>
                <a:ea typeface="Exo"/>
                <a:cs typeface="Exo"/>
                <a:sym typeface="Exo"/>
              </a:rPr>
            </a:b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Classic Bits 0 and 1 encode the state</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Universal Gate Sets</a:t>
            </a:r>
            <a:endParaRPr>
              <a:solidFill>
                <a:srgbClr val="48737F"/>
              </a:solidFill>
              <a:latin typeface="Exo"/>
              <a:ea typeface="Exo"/>
              <a:cs typeface="Exo"/>
              <a:sym typeface="Exo"/>
            </a:endParaRPr>
          </a:p>
          <a:p>
            <a:pPr indent="-317500" lvl="1" marL="9144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NOT + AND</a:t>
            </a:r>
            <a:endParaRPr>
              <a:solidFill>
                <a:srgbClr val="48737F"/>
              </a:solidFill>
              <a:latin typeface="Exo"/>
              <a:ea typeface="Exo"/>
              <a:cs typeface="Exo"/>
              <a:sym typeface="Exo"/>
            </a:endParaRPr>
          </a:p>
          <a:p>
            <a:pPr indent="-317500" lvl="1" marL="9144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NOT + OR</a:t>
            </a:r>
            <a:endParaRPr>
              <a:solidFill>
                <a:srgbClr val="48737F"/>
              </a:solidFill>
              <a:latin typeface="Exo"/>
              <a:ea typeface="Exo"/>
              <a:cs typeface="Exo"/>
              <a:sym typeface="Exo"/>
            </a:endParaRPr>
          </a:p>
          <a:p>
            <a:pPr indent="-317500" lvl="1" marL="9144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AND + XOR</a:t>
            </a:r>
            <a:endParaRPr>
              <a:solidFill>
                <a:srgbClr val="48737F"/>
              </a:solidFill>
              <a:latin typeface="Exo"/>
              <a:ea typeface="Exo"/>
              <a:cs typeface="Exo"/>
              <a:sym typeface="Exo"/>
            </a:endParaRPr>
          </a:p>
          <a:p>
            <a:pPr indent="-317500" lvl="1" marL="9144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a:t>
            </a:r>
            <a:endParaRPr>
              <a:solidFill>
                <a:srgbClr val="48737F"/>
              </a:solidFill>
              <a:latin typeface="Exo"/>
              <a:ea typeface="Exo"/>
              <a:cs typeface="Exo"/>
              <a:sym typeface="Exo"/>
            </a:endParaRPr>
          </a:p>
          <a:p>
            <a:pPr indent="-317500" lvl="0" marL="457200" rtl="0">
              <a:lnSpc>
                <a:spcPct val="120000"/>
              </a:lnSpc>
              <a:spcBef>
                <a:spcPts val="0"/>
              </a:spcBef>
              <a:spcAft>
                <a:spcPts val="0"/>
              </a:spcAft>
              <a:buClr>
                <a:srgbClr val="48737F"/>
              </a:buClr>
              <a:buSzPts val="1400"/>
              <a:buFont typeface="Exo"/>
              <a:buChar char="●"/>
            </a:pPr>
            <a:r>
              <a:rPr lang="en">
                <a:solidFill>
                  <a:schemeClr val="dk2"/>
                </a:solidFill>
                <a:latin typeface="Exo"/>
                <a:ea typeface="Exo"/>
                <a:cs typeface="Exo"/>
                <a:sym typeface="Exo"/>
              </a:rPr>
              <a:t>Execution state (next instruction)</a:t>
            </a:r>
            <a:endParaRPr>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a:solidFill>
                <a:srgbClr val="48737F"/>
              </a:solidFill>
              <a:latin typeface="Exo"/>
              <a:ea typeface="Exo"/>
              <a:cs typeface="Exo"/>
              <a:sym typeface="Exo"/>
            </a:endParaRPr>
          </a:p>
        </p:txBody>
      </p:sp>
      <p:sp>
        <p:nvSpPr>
          <p:cNvPr id="711" name="Shape 711"/>
          <p:cNvSpPr txBox="1"/>
          <p:nvPr/>
        </p:nvSpPr>
        <p:spPr>
          <a:xfrm>
            <a:off x="308750" y="1176200"/>
            <a:ext cx="41637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en" sz="1800">
                <a:solidFill>
                  <a:srgbClr val="48737F"/>
                </a:solidFill>
                <a:latin typeface="Exo"/>
                <a:ea typeface="Exo"/>
                <a:cs typeface="Exo"/>
                <a:sym typeface="Exo"/>
              </a:rPr>
              <a:t>FSM</a:t>
            </a:r>
            <a:endParaRPr b="1" sz="1800">
              <a:solidFill>
                <a:srgbClr val="48737F"/>
              </a:solidFill>
              <a:latin typeface="Exo"/>
              <a:ea typeface="Exo"/>
              <a:cs typeface="Exo"/>
              <a:sym typeface="Exo"/>
            </a:endParaRPr>
          </a:p>
        </p:txBody>
      </p:sp>
      <p:sp>
        <p:nvSpPr>
          <p:cNvPr id="712" name="Shape 712"/>
          <p:cNvSpPr txBox="1"/>
          <p:nvPr/>
        </p:nvSpPr>
        <p:spPr>
          <a:xfrm>
            <a:off x="4409900" y="1176200"/>
            <a:ext cx="41637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1" lang="en" sz="1800">
                <a:solidFill>
                  <a:srgbClr val="48737F"/>
                </a:solidFill>
                <a:latin typeface="Exo"/>
                <a:ea typeface="Exo"/>
                <a:cs typeface="Exo"/>
                <a:sym typeface="Exo"/>
              </a:rPr>
              <a:t>QAM</a:t>
            </a:r>
            <a:endParaRPr b="1" sz="1800">
              <a:solidFill>
                <a:srgbClr val="48737F"/>
              </a:solidFill>
              <a:latin typeface="Exo"/>
              <a:ea typeface="Exo"/>
              <a:cs typeface="Exo"/>
              <a:sym typeface="Ex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830035" y="1312523"/>
            <a:ext cx="7302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Quil is </a:t>
            </a:r>
            <a:r>
              <a:rPr b="1" lang="en"/>
              <a:t>portable </a:t>
            </a:r>
            <a:r>
              <a:rPr lang="en"/>
              <a:t>and</a:t>
            </a:r>
            <a:r>
              <a:rPr b="1" lang="en"/>
              <a:t> hybrid</a:t>
            </a:r>
            <a:r>
              <a:rPr lang="en"/>
              <a:t>.</a:t>
            </a:r>
            <a:endParaRPr/>
          </a:p>
        </p:txBody>
      </p:sp>
      <p:pic>
        <p:nvPicPr>
          <p:cNvPr descr="teleport.png" id="718" name="Shape 718"/>
          <p:cNvPicPr preferRelativeResize="0"/>
          <p:nvPr/>
        </p:nvPicPr>
        <p:blipFill rotWithShape="1">
          <a:blip r:embed="rId3">
            <a:alphaModFix/>
          </a:blip>
          <a:srcRect b="0" l="9428" r="0" t="0"/>
          <a:stretch/>
        </p:blipFill>
        <p:spPr>
          <a:xfrm>
            <a:off x="2772925" y="2096700"/>
            <a:ext cx="3598150" cy="1564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Shape 723"/>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The Quil Programming Model</a:t>
            </a:r>
            <a:endParaRPr sz="2400">
              <a:solidFill>
                <a:srgbClr val="4E4E4E"/>
              </a:solidFill>
            </a:endParaRPr>
          </a:p>
        </p:txBody>
      </p:sp>
      <p:sp>
        <p:nvSpPr>
          <p:cNvPr id="724" name="Shape 724"/>
          <p:cNvSpPr txBox="1"/>
          <p:nvPr/>
        </p:nvSpPr>
        <p:spPr>
          <a:xfrm>
            <a:off x="256850" y="433900"/>
            <a:ext cx="8593500" cy="546000"/>
          </a:xfrm>
          <a:prstGeom prst="rect">
            <a:avLst/>
          </a:prstGeom>
          <a:noFill/>
          <a:ln>
            <a:noFill/>
          </a:ln>
        </p:spPr>
        <p:txBody>
          <a:bodyPr anchorCtr="0" anchor="t" bIns="91425" lIns="91425" spcFirstLastPara="1" rIns="91425" wrap="square" tIns="91425">
            <a:noAutofit/>
          </a:bodyPr>
          <a:lstStyle/>
          <a:p>
            <a:pPr indent="0" lvl="0" marL="0" rtl="0">
              <a:spcBef>
                <a:spcPts val="1500"/>
              </a:spcBef>
              <a:spcAft>
                <a:spcPts val="0"/>
              </a:spcAft>
              <a:buNone/>
            </a:pPr>
            <a:r>
              <a:rPr lang="en">
                <a:solidFill>
                  <a:schemeClr val="dk1"/>
                </a:solidFill>
                <a:latin typeface="Exo"/>
                <a:ea typeface="Exo"/>
                <a:cs typeface="Exo"/>
                <a:sym typeface="Exo"/>
              </a:rPr>
              <a:t>Targets a </a:t>
            </a:r>
            <a:r>
              <a:rPr b="1" lang="en">
                <a:solidFill>
                  <a:schemeClr val="dk1"/>
                </a:solidFill>
                <a:latin typeface="Exo"/>
                <a:ea typeface="Exo"/>
                <a:cs typeface="Exo"/>
                <a:sym typeface="Exo"/>
              </a:rPr>
              <a:t>Quantum Abstract Machine (QAM) </a:t>
            </a:r>
            <a:br>
              <a:rPr b="1" lang="en">
                <a:solidFill>
                  <a:schemeClr val="dk1"/>
                </a:solidFill>
                <a:latin typeface="Exo"/>
                <a:ea typeface="Exo"/>
                <a:cs typeface="Exo"/>
                <a:sym typeface="Exo"/>
              </a:rPr>
            </a:br>
            <a:r>
              <a:rPr b="1" lang="en">
                <a:solidFill>
                  <a:schemeClr val="dk1"/>
                </a:solidFill>
                <a:latin typeface="Exo"/>
                <a:ea typeface="Exo"/>
                <a:cs typeface="Exo"/>
                <a:sym typeface="Exo"/>
              </a:rPr>
              <a:t>	</a:t>
            </a:r>
            <a:r>
              <a:rPr lang="en">
                <a:solidFill>
                  <a:schemeClr val="dk1"/>
                </a:solidFill>
                <a:latin typeface="Exo"/>
                <a:ea typeface="Exo"/>
                <a:cs typeface="Exo"/>
                <a:sym typeface="Exo"/>
              </a:rPr>
              <a:t>&gt;</a:t>
            </a:r>
            <a:r>
              <a:rPr b="1" lang="en">
                <a:solidFill>
                  <a:schemeClr val="dk1"/>
                </a:solidFill>
                <a:latin typeface="Exo"/>
                <a:ea typeface="Exo"/>
                <a:cs typeface="Exo"/>
                <a:sym typeface="Exo"/>
              </a:rPr>
              <a:t> Quil</a:t>
            </a:r>
            <a:r>
              <a:rPr lang="en">
                <a:solidFill>
                  <a:schemeClr val="dk1"/>
                </a:solidFill>
                <a:latin typeface="Exo"/>
                <a:ea typeface="Exo"/>
                <a:cs typeface="Exo"/>
                <a:sym typeface="Exo"/>
              </a:rPr>
              <a:t> is the instruction language and is how you interact with the machine</a:t>
            </a:r>
            <a:br>
              <a:rPr lang="en">
                <a:solidFill>
                  <a:schemeClr val="dk1"/>
                </a:solidFill>
                <a:latin typeface="Exo"/>
                <a:ea typeface="Exo"/>
                <a:cs typeface="Exo"/>
                <a:sym typeface="Exo"/>
              </a:rPr>
            </a:br>
            <a:r>
              <a:rPr lang="en">
                <a:solidFill>
                  <a:schemeClr val="dk1"/>
                </a:solidFill>
                <a:latin typeface="Exo"/>
                <a:ea typeface="Exo"/>
                <a:cs typeface="Exo"/>
                <a:sym typeface="Exo"/>
              </a:rPr>
              <a:t>	&gt; It is a syntax for representing state transitions.</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Shape 729"/>
          <p:cNvSpPr txBox="1"/>
          <p:nvPr>
            <p:ph idx="1" type="body"/>
          </p:nvPr>
        </p:nvSpPr>
        <p:spPr>
          <a:xfrm>
            <a:off x="235950" y="1139975"/>
            <a:ext cx="6043200" cy="883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500"/>
              </a:spcBef>
              <a:spcAft>
                <a:spcPts val="0"/>
              </a:spcAft>
              <a:buNone/>
            </a:pPr>
            <a:r>
              <a:rPr lang="en">
                <a:solidFill>
                  <a:schemeClr val="dk2"/>
                </a:solidFill>
                <a:latin typeface="Arial"/>
                <a:ea typeface="Arial"/>
                <a:cs typeface="Arial"/>
                <a:sym typeface="Arial"/>
              </a:rPr>
              <a:t>Ψ</a:t>
            </a:r>
            <a:r>
              <a:rPr lang="en">
                <a:solidFill>
                  <a:schemeClr val="dk2"/>
                </a:solidFill>
              </a:rPr>
              <a:t>: Quantum state (qubits)	→ quantum instructions</a:t>
            </a:r>
            <a:br>
              <a:rPr lang="en">
                <a:solidFill>
                  <a:schemeClr val="dk1"/>
                </a:solidFill>
              </a:rPr>
            </a:br>
            <a:r>
              <a:rPr i="1" lang="en">
                <a:solidFill>
                  <a:schemeClr val="accent5"/>
                </a:solidFill>
                <a:latin typeface="Arial"/>
                <a:ea typeface="Arial"/>
                <a:cs typeface="Arial"/>
                <a:sym typeface="Arial"/>
              </a:rPr>
              <a:t>C</a:t>
            </a:r>
            <a:r>
              <a:rPr lang="en">
                <a:solidFill>
                  <a:schemeClr val="accent5"/>
                </a:solidFill>
              </a:rPr>
              <a:t>: Classical state (bits)	→ classical and measurement instructions</a:t>
            </a:r>
            <a:br>
              <a:rPr lang="en">
                <a:solidFill>
                  <a:schemeClr val="dk1"/>
                </a:solidFill>
              </a:rPr>
            </a:br>
            <a:r>
              <a:rPr lang="en">
                <a:solidFill>
                  <a:schemeClr val="dk1"/>
                </a:solidFill>
                <a:latin typeface="Arial"/>
                <a:ea typeface="Arial"/>
                <a:cs typeface="Arial"/>
                <a:sym typeface="Arial"/>
              </a:rPr>
              <a:t>κ</a:t>
            </a:r>
            <a:r>
              <a:rPr lang="en">
                <a:solidFill>
                  <a:schemeClr val="dk1"/>
                </a:solidFill>
              </a:rPr>
              <a:t>: Execution state (program)→ control instructions (e.g., jumps)</a:t>
            </a:r>
            <a:endParaRPr/>
          </a:p>
        </p:txBody>
      </p:sp>
      <p:sp>
        <p:nvSpPr>
          <p:cNvPr id="730" name="Shape 730"/>
          <p:cNvSpPr txBox="1"/>
          <p:nvPr/>
        </p:nvSpPr>
        <p:spPr>
          <a:xfrm>
            <a:off x="256850" y="433900"/>
            <a:ext cx="8593500" cy="546000"/>
          </a:xfrm>
          <a:prstGeom prst="rect">
            <a:avLst/>
          </a:prstGeom>
          <a:noFill/>
          <a:ln>
            <a:noFill/>
          </a:ln>
        </p:spPr>
        <p:txBody>
          <a:bodyPr anchorCtr="0" anchor="t" bIns="91425" lIns="91425" spcFirstLastPara="1" rIns="91425" wrap="square" tIns="91425">
            <a:noAutofit/>
          </a:bodyPr>
          <a:lstStyle/>
          <a:p>
            <a:pPr indent="0" lvl="0" marL="0" rtl="0">
              <a:spcBef>
                <a:spcPts val="1500"/>
              </a:spcBef>
              <a:spcAft>
                <a:spcPts val="0"/>
              </a:spcAft>
              <a:buNone/>
            </a:pPr>
            <a:r>
              <a:rPr lang="en">
                <a:solidFill>
                  <a:schemeClr val="dk1"/>
                </a:solidFill>
                <a:latin typeface="Exo"/>
                <a:ea typeface="Exo"/>
                <a:cs typeface="Exo"/>
                <a:sym typeface="Exo"/>
              </a:rPr>
              <a:t>Targets a </a:t>
            </a:r>
            <a:r>
              <a:rPr b="1" lang="en">
                <a:solidFill>
                  <a:schemeClr val="dk1"/>
                </a:solidFill>
                <a:latin typeface="Exo"/>
                <a:ea typeface="Exo"/>
                <a:cs typeface="Exo"/>
                <a:sym typeface="Exo"/>
              </a:rPr>
              <a:t>Quantum Abstract Machine (QAM) </a:t>
            </a:r>
            <a:br>
              <a:rPr b="1" lang="en">
                <a:solidFill>
                  <a:schemeClr val="dk1"/>
                </a:solidFill>
                <a:latin typeface="Exo"/>
                <a:ea typeface="Exo"/>
                <a:cs typeface="Exo"/>
                <a:sym typeface="Exo"/>
              </a:rPr>
            </a:br>
            <a:r>
              <a:rPr b="1" lang="en">
                <a:solidFill>
                  <a:schemeClr val="dk1"/>
                </a:solidFill>
                <a:latin typeface="Exo"/>
                <a:ea typeface="Exo"/>
                <a:cs typeface="Exo"/>
                <a:sym typeface="Exo"/>
              </a:rPr>
              <a:t>	</a:t>
            </a:r>
            <a:r>
              <a:rPr lang="en">
                <a:solidFill>
                  <a:schemeClr val="dk1"/>
                </a:solidFill>
                <a:latin typeface="Exo"/>
                <a:ea typeface="Exo"/>
                <a:cs typeface="Exo"/>
                <a:sym typeface="Exo"/>
              </a:rPr>
              <a:t>&gt;</a:t>
            </a:r>
            <a:r>
              <a:rPr b="1" lang="en">
                <a:solidFill>
                  <a:schemeClr val="dk1"/>
                </a:solidFill>
                <a:latin typeface="Exo"/>
                <a:ea typeface="Exo"/>
                <a:cs typeface="Exo"/>
                <a:sym typeface="Exo"/>
              </a:rPr>
              <a:t> Quil</a:t>
            </a:r>
            <a:r>
              <a:rPr lang="en">
                <a:solidFill>
                  <a:schemeClr val="dk1"/>
                </a:solidFill>
                <a:latin typeface="Exo"/>
                <a:ea typeface="Exo"/>
                <a:cs typeface="Exo"/>
                <a:sym typeface="Exo"/>
              </a:rPr>
              <a:t> is the instruction language and is how you interact with the machine</a:t>
            </a:r>
            <a:br>
              <a:rPr lang="en">
                <a:solidFill>
                  <a:schemeClr val="dk1"/>
                </a:solidFill>
                <a:latin typeface="Exo"/>
                <a:ea typeface="Exo"/>
                <a:cs typeface="Exo"/>
                <a:sym typeface="Exo"/>
              </a:rPr>
            </a:br>
            <a:r>
              <a:rPr lang="en">
                <a:solidFill>
                  <a:schemeClr val="dk1"/>
                </a:solidFill>
                <a:latin typeface="Exo"/>
                <a:ea typeface="Exo"/>
                <a:cs typeface="Exo"/>
                <a:sym typeface="Exo"/>
              </a:rPr>
              <a:t>	&gt; It is a syntax for representing state transitions.</a:t>
            </a:r>
            <a:endParaRPr>
              <a:solidFill>
                <a:schemeClr val="dk1"/>
              </a:solidFill>
            </a:endParaRPr>
          </a:p>
        </p:txBody>
      </p:sp>
      <p:sp>
        <p:nvSpPr>
          <p:cNvPr id="731" name="Shape 731"/>
          <p:cNvSpPr txBox="1"/>
          <p:nvPr/>
        </p:nvSpPr>
        <p:spPr>
          <a:xfrm>
            <a:off x="6419300" y="1250850"/>
            <a:ext cx="2339100" cy="1860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oboto Mono"/>
                <a:ea typeface="Roboto Mono"/>
                <a:cs typeface="Roboto Mono"/>
                <a:sym typeface="Roboto Mono"/>
              </a:rPr>
              <a:t># Quil Example</a:t>
            </a:r>
            <a:endParaRPr>
              <a:solidFill>
                <a:schemeClr val="dk1"/>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dk2"/>
                </a:solidFill>
                <a:latin typeface="Roboto Mono"/>
                <a:ea typeface="Roboto Mono"/>
                <a:cs typeface="Roboto Mono"/>
                <a:sym typeface="Roboto Mono"/>
              </a:rPr>
              <a:t>H 3</a:t>
            </a:r>
            <a:endParaRPr>
              <a:solidFill>
                <a:schemeClr val="dk2"/>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accent5"/>
                </a:solidFill>
                <a:latin typeface="Roboto Mono"/>
                <a:ea typeface="Roboto Mono"/>
                <a:cs typeface="Roboto Mono"/>
                <a:sym typeface="Roboto Mono"/>
              </a:rPr>
              <a:t>MEASURE 3 [4]</a:t>
            </a:r>
            <a:endParaRPr>
              <a:solidFill>
                <a:schemeClr val="accent5"/>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dk1"/>
                </a:solidFill>
                <a:latin typeface="Roboto Mono"/>
                <a:ea typeface="Roboto Mono"/>
                <a:cs typeface="Roboto Mono"/>
                <a:sym typeface="Roboto Mono"/>
              </a:rPr>
              <a:t>JUMP-WHEN @END [5]</a:t>
            </a:r>
            <a:endParaRPr>
              <a:solidFill>
                <a:schemeClr val="dk1"/>
              </a:solidFill>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p:txBody>
      </p:sp>
      <p:sp>
        <p:nvSpPr>
          <p:cNvPr id="732" name="Shape 732"/>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The Quil Programming Model</a:t>
            </a:r>
            <a:endParaRPr sz="2400">
              <a:solidFill>
                <a:srgbClr val="4E4E4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Shape 737"/>
          <p:cNvSpPr txBox="1"/>
          <p:nvPr>
            <p:ph idx="1" type="body"/>
          </p:nvPr>
        </p:nvSpPr>
        <p:spPr>
          <a:xfrm>
            <a:off x="235950" y="1140925"/>
            <a:ext cx="6026400" cy="883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500"/>
              </a:spcBef>
              <a:spcAft>
                <a:spcPts val="0"/>
              </a:spcAft>
              <a:buNone/>
            </a:pPr>
            <a:r>
              <a:rPr lang="en">
                <a:solidFill>
                  <a:schemeClr val="dk2"/>
                </a:solidFill>
                <a:latin typeface="Arial"/>
                <a:ea typeface="Arial"/>
                <a:cs typeface="Arial"/>
                <a:sym typeface="Arial"/>
              </a:rPr>
              <a:t>Ψ</a:t>
            </a:r>
            <a:r>
              <a:rPr lang="en">
                <a:solidFill>
                  <a:schemeClr val="dk2"/>
                </a:solidFill>
              </a:rPr>
              <a:t>: Quantum state (qubits)	→ quantum instructions</a:t>
            </a:r>
            <a:br>
              <a:rPr lang="en">
                <a:solidFill>
                  <a:schemeClr val="dk1"/>
                </a:solidFill>
              </a:rPr>
            </a:br>
            <a:r>
              <a:rPr i="1" lang="en">
                <a:solidFill>
                  <a:schemeClr val="accent5"/>
                </a:solidFill>
                <a:latin typeface="Arial"/>
                <a:ea typeface="Arial"/>
                <a:cs typeface="Arial"/>
                <a:sym typeface="Arial"/>
              </a:rPr>
              <a:t>C</a:t>
            </a:r>
            <a:r>
              <a:rPr lang="en">
                <a:solidFill>
                  <a:schemeClr val="accent5"/>
                </a:solidFill>
              </a:rPr>
              <a:t>: Classical state (bits)	→ classical and measurement instructions</a:t>
            </a:r>
            <a:br>
              <a:rPr lang="en">
                <a:solidFill>
                  <a:schemeClr val="dk1"/>
                </a:solidFill>
              </a:rPr>
            </a:br>
            <a:r>
              <a:rPr lang="en">
                <a:solidFill>
                  <a:schemeClr val="dk1"/>
                </a:solidFill>
                <a:latin typeface="Arial"/>
                <a:ea typeface="Arial"/>
                <a:cs typeface="Arial"/>
                <a:sym typeface="Arial"/>
              </a:rPr>
              <a:t>κ</a:t>
            </a:r>
            <a:r>
              <a:rPr lang="en">
                <a:solidFill>
                  <a:schemeClr val="dk1"/>
                </a:solidFill>
              </a:rPr>
              <a:t>: Execution state (program)→ control instructions (e.g., jumps)</a:t>
            </a:r>
            <a:endParaRPr/>
          </a:p>
        </p:txBody>
      </p:sp>
      <p:sp>
        <p:nvSpPr>
          <p:cNvPr id="738" name="Shape 738"/>
          <p:cNvSpPr/>
          <p:nvPr/>
        </p:nvSpPr>
        <p:spPr>
          <a:xfrm>
            <a:off x="328175" y="2385025"/>
            <a:ext cx="1732200" cy="429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QAM: Ψ</a:t>
            </a:r>
            <a:r>
              <a:rPr baseline="-25000" lang="en" sz="1200">
                <a:latin typeface="Exo"/>
                <a:ea typeface="Exo"/>
                <a:cs typeface="Exo"/>
                <a:sym typeface="Exo"/>
              </a:rPr>
              <a:t>0</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0</a:t>
            </a:r>
            <a:r>
              <a:rPr lang="en" sz="1200">
                <a:latin typeface="Exo"/>
                <a:ea typeface="Exo"/>
                <a:cs typeface="Exo"/>
                <a:sym typeface="Exo"/>
              </a:rPr>
              <a:t>, κ</a:t>
            </a:r>
            <a:r>
              <a:rPr baseline="-25000" lang="en" sz="1200">
                <a:latin typeface="Exo"/>
                <a:ea typeface="Exo"/>
                <a:cs typeface="Exo"/>
                <a:sym typeface="Exo"/>
              </a:rPr>
              <a:t>0</a:t>
            </a:r>
            <a:endParaRPr sz="1200">
              <a:latin typeface="Exo"/>
              <a:ea typeface="Exo"/>
              <a:cs typeface="Exo"/>
              <a:sym typeface="Exo"/>
            </a:endParaRPr>
          </a:p>
        </p:txBody>
      </p:sp>
      <p:sp>
        <p:nvSpPr>
          <p:cNvPr id="739" name="Shape 739"/>
          <p:cNvSpPr/>
          <p:nvPr/>
        </p:nvSpPr>
        <p:spPr>
          <a:xfrm>
            <a:off x="328175" y="3557700"/>
            <a:ext cx="965100" cy="54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Ψ</a:t>
            </a:r>
            <a:r>
              <a:rPr baseline="-25000" lang="en" sz="1200">
                <a:latin typeface="Exo"/>
                <a:ea typeface="Exo"/>
                <a:cs typeface="Exo"/>
                <a:sym typeface="Exo"/>
              </a:rPr>
              <a:t>1</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0</a:t>
            </a:r>
            <a:r>
              <a:rPr lang="en" sz="1200">
                <a:latin typeface="Exo"/>
                <a:ea typeface="Exo"/>
                <a:cs typeface="Exo"/>
                <a:sym typeface="Exo"/>
              </a:rPr>
              <a:t>, κ</a:t>
            </a:r>
            <a:r>
              <a:rPr baseline="-25000" lang="en" sz="1200">
                <a:latin typeface="Exo"/>
                <a:ea typeface="Exo"/>
                <a:cs typeface="Exo"/>
                <a:sym typeface="Exo"/>
              </a:rPr>
              <a:t>1</a:t>
            </a:r>
            <a:endParaRPr baseline="-25000" sz="1200">
              <a:latin typeface="Exo"/>
              <a:ea typeface="Exo"/>
              <a:cs typeface="Exo"/>
              <a:sym typeface="Exo"/>
            </a:endParaRPr>
          </a:p>
        </p:txBody>
      </p:sp>
      <p:sp>
        <p:nvSpPr>
          <p:cNvPr id="740" name="Shape 740"/>
          <p:cNvSpPr/>
          <p:nvPr/>
        </p:nvSpPr>
        <p:spPr>
          <a:xfrm>
            <a:off x="328175" y="3649950"/>
            <a:ext cx="361500" cy="3615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1" name="Shape 741"/>
          <p:cNvSpPr txBox="1"/>
          <p:nvPr/>
        </p:nvSpPr>
        <p:spPr>
          <a:xfrm>
            <a:off x="807650" y="2924275"/>
            <a:ext cx="13434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2"/>
                </a:solidFill>
                <a:latin typeface="Exo"/>
                <a:ea typeface="Exo"/>
                <a:cs typeface="Exo"/>
                <a:sym typeface="Exo"/>
              </a:rPr>
              <a:t>1. Hadamard on </a:t>
            </a:r>
            <a:endParaRPr i="1" sz="1100">
              <a:solidFill>
                <a:schemeClr val="dk2"/>
              </a:solidFill>
              <a:latin typeface="Exo"/>
              <a:ea typeface="Exo"/>
              <a:cs typeface="Exo"/>
              <a:sym typeface="Exo"/>
            </a:endParaRPr>
          </a:p>
          <a:p>
            <a:pPr indent="0" lvl="0" marL="0" rtl="0">
              <a:spcBef>
                <a:spcPts val="0"/>
              </a:spcBef>
              <a:spcAft>
                <a:spcPts val="0"/>
              </a:spcAft>
              <a:buNone/>
            </a:pPr>
            <a:r>
              <a:rPr i="1" lang="en" sz="1100">
                <a:solidFill>
                  <a:schemeClr val="dk2"/>
                </a:solidFill>
                <a:latin typeface="Exo"/>
                <a:ea typeface="Exo"/>
                <a:cs typeface="Exo"/>
                <a:sym typeface="Exo"/>
              </a:rPr>
              <a:t>qubit 3</a:t>
            </a:r>
            <a:endParaRPr i="1" sz="1100">
              <a:solidFill>
                <a:schemeClr val="dk2"/>
              </a:solidFill>
              <a:latin typeface="Exo"/>
              <a:ea typeface="Exo"/>
              <a:cs typeface="Exo"/>
              <a:sym typeface="Exo"/>
            </a:endParaRPr>
          </a:p>
        </p:txBody>
      </p:sp>
      <p:sp>
        <p:nvSpPr>
          <p:cNvPr id="742" name="Shape 742"/>
          <p:cNvSpPr txBox="1"/>
          <p:nvPr/>
        </p:nvSpPr>
        <p:spPr>
          <a:xfrm>
            <a:off x="256850" y="433900"/>
            <a:ext cx="8593500" cy="546000"/>
          </a:xfrm>
          <a:prstGeom prst="rect">
            <a:avLst/>
          </a:prstGeom>
          <a:noFill/>
          <a:ln>
            <a:noFill/>
          </a:ln>
        </p:spPr>
        <p:txBody>
          <a:bodyPr anchorCtr="0" anchor="t" bIns="91425" lIns="91425" spcFirstLastPara="1" rIns="91425" wrap="square" tIns="91425">
            <a:noAutofit/>
          </a:bodyPr>
          <a:lstStyle/>
          <a:p>
            <a:pPr indent="0" lvl="0" marL="0" rtl="0">
              <a:spcBef>
                <a:spcPts val="1500"/>
              </a:spcBef>
              <a:spcAft>
                <a:spcPts val="0"/>
              </a:spcAft>
              <a:buNone/>
            </a:pPr>
            <a:r>
              <a:rPr lang="en">
                <a:solidFill>
                  <a:schemeClr val="dk1"/>
                </a:solidFill>
                <a:latin typeface="Exo"/>
                <a:ea typeface="Exo"/>
                <a:cs typeface="Exo"/>
                <a:sym typeface="Exo"/>
              </a:rPr>
              <a:t>Targets a </a:t>
            </a:r>
            <a:r>
              <a:rPr b="1" lang="en">
                <a:solidFill>
                  <a:schemeClr val="dk1"/>
                </a:solidFill>
                <a:latin typeface="Exo"/>
                <a:ea typeface="Exo"/>
                <a:cs typeface="Exo"/>
                <a:sym typeface="Exo"/>
              </a:rPr>
              <a:t>Quantum Abstract Machine (QAM) </a:t>
            </a:r>
            <a:br>
              <a:rPr b="1" lang="en">
                <a:solidFill>
                  <a:schemeClr val="dk1"/>
                </a:solidFill>
                <a:latin typeface="Exo"/>
                <a:ea typeface="Exo"/>
                <a:cs typeface="Exo"/>
                <a:sym typeface="Exo"/>
              </a:rPr>
            </a:br>
            <a:r>
              <a:rPr b="1" lang="en">
                <a:solidFill>
                  <a:schemeClr val="dk1"/>
                </a:solidFill>
                <a:latin typeface="Exo"/>
                <a:ea typeface="Exo"/>
                <a:cs typeface="Exo"/>
                <a:sym typeface="Exo"/>
              </a:rPr>
              <a:t>	</a:t>
            </a:r>
            <a:r>
              <a:rPr lang="en">
                <a:solidFill>
                  <a:schemeClr val="dk1"/>
                </a:solidFill>
                <a:latin typeface="Exo"/>
                <a:ea typeface="Exo"/>
                <a:cs typeface="Exo"/>
                <a:sym typeface="Exo"/>
              </a:rPr>
              <a:t>&gt;</a:t>
            </a:r>
            <a:r>
              <a:rPr b="1" lang="en">
                <a:solidFill>
                  <a:schemeClr val="dk1"/>
                </a:solidFill>
                <a:latin typeface="Exo"/>
                <a:ea typeface="Exo"/>
                <a:cs typeface="Exo"/>
                <a:sym typeface="Exo"/>
              </a:rPr>
              <a:t> Quil</a:t>
            </a:r>
            <a:r>
              <a:rPr lang="en">
                <a:solidFill>
                  <a:schemeClr val="dk1"/>
                </a:solidFill>
                <a:latin typeface="Exo"/>
                <a:ea typeface="Exo"/>
                <a:cs typeface="Exo"/>
                <a:sym typeface="Exo"/>
              </a:rPr>
              <a:t> is the instruction language and is how you interact with the machine</a:t>
            </a:r>
            <a:br>
              <a:rPr lang="en">
                <a:solidFill>
                  <a:schemeClr val="dk1"/>
                </a:solidFill>
                <a:latin typeface="Exo"/>
                <a:ea typeface="Exo"/>
                <a:cs typeface="Exo"/>
                <a:sym typeface="Exo"/>
              </a:rPr>
            </a:br>
            <a:r>
              <a:rPr lang="en">
                <a:solidFill>
                  <a:schemeClr val="dk1"/>
                </a:solidFill>
                <a:latin typeface="Exo"/>
                <a:ea typeface="Exo"/>
                <a:cs typeface="Exo"/>
                <a:sym typeface="Exo"/>
              </a:rPr>
              <a:t>	&gt; It is a syntax for representing state transitions.</a:t>
            </a:r>
            <a:endParaRPr>
              <a:solidFill>
                <a:schemeClr val="dk1"/>
              </a:solidFill>
            </a:endParaRPr>
          </a:p>
        </p:txBody>
      </p:sp>
      <p:sp>
        <p:nvSpPr>
          <p:cNvPr id="743" name="Shape 743"/>
          <p:cNvSpPr txBox="1"/>
          <p:nvPr/>
        </p:nvSpPr>
        <p:spPr>
          <a:xfrm>
            <a:off x="328175" y="2088038"/>
            <a:ext cx="25035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1"/>
                </a:solidFill>
                <a:latin typeface="Exo"/>
                <a:ea typeface="Exo"/>
                <a:cs typeface="Exo"/>
                <a:sym typeface="Exo"/>
              </a:rPr>
              <a:t>0. Initialize into zero states</a:t>
            </a:r>
            <a:endParaRPr i="1" sz="1100">
              <a:solidFill>
                <a:schemeClr val="dk1"/>
              </a:solidFill>
              <a:latin typeface="Exo"/>
              <a:ea typeface="Exo"/>
              <a:cs typeface="Exo"/>
              <a:sym typeface="Exo"/>
            </a:endParaRPr>
          </a:p>
        </p:txBody>
      </p:sp>
      <p:cxnSp>
        <p:nvCxnSpPr>
          <p:cNvPr id="744" name="Shape 744"/>
          <p:cNvCxnSpPr>
            <a:endCxn id="739" idx="0"/>
          </p:cNvCxnSpPr>
          <p:nvPr/>
        </p:nvCxnSpPr>
        <p:spPr>
          <a:xfrm>
            <a:off x="807725" y="2814000"/>
            <a:ext cx="3000" cy="743700"/>
          </a:xfrm>
          <a:prstGeom prst="straightConnector1">
            <a:avLst/>
          </a:prstGeom>
          <a:noFill/>
          <a:ln cap="flat" cmpd="sng" w="19050">
            <a:solidFill>
              <a:schemeClr val="dk2"/>
            </a:solidFill>
            <a:prstDash val="solid"/>
            <a:round/>
            <a:headEnd len="lg" w="lg" type="none"/>
            <a:tailEnd len="lg" w="lg" type="triangle"/>
          </a:ln>
        </p:spPr>
      </p:cxnSp>
      <p:sp>
        <p:nvSpPr>
          <p:cNvPr id="745" name="Shape 745"/>
          <p:cNvSpPr/>
          <p:nvPr/>
        </p:nvSpPr>
        <p:spPr>
          <a:xfrm>
            <a:off x="6419300" y="1530300"/>
            <a:ext cx="2079300" cy="3144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6" name="Shape 746"/>
          <p:cNvSpPr txBox="1"/>
          <p:nvPr/>
        </p:nvSpPr>
        <p:spPr>
          <a:xfrm>
            <a:off x="6419300" y="1250850"/>
            <a:ext cx="2339100" cy="1860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oboto Mono"/>
                <a:ea typeface="Roboto Mono"/>
                <a:cs typeface="Roboto Mono"/>
                <a:sym typeface="Roboto Mono"/>
              </a:rPr>
              <a:t># Quil Example</a:t>
            </a:r>
            <a:endParaRPr>
              <a:solidFill>
                <a:schemeClr val="dk1"/>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dk2"/>
                </a:solidFill>
                <a:latin typeface="Roboto Mono"/>
                <a:ea typeface="Roboto Mono"/>
                <a:cs typeface="Roboto Mono"/>
                <a:sym typeface="Roboto Mono"/>
              </a:rPr>
              <a:t>H 3</a:t>
            </a:r>
            <a:endParaRPr>
              <a:solidFill>
                <a:schemeClr val="dk2"/>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accent5"/>
                </a:solidFill>
                <a:latin typeface="Roboto Mono"/>
                <a:ea typeface="Roboto Mono"/>
                <a:cs typeface="Roboto Mono"/>
                <a:sym typeface="Roboto Mono"/>
              </a:rPr>
              <a:t>MEASURE 3 [4]</a:t>
            </a:r>
            <a:endParaRPr>
              <a:solidFill>
                <a:schemeClr val="accent5"/>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dk1"/>
                </a:solidFill>
                <a:latin typeface="Roboto Mono"/>
                <a:ea typeface="Roboto Mono"/>
                <a:cs typeface="Roboto Mono"/>
                <a:sym typeface="Roboto Mono"/>
              </a:rPr>
              <a:t>JUMP-WHEN @END [5]</a:t>
            </a:r>
            <a:endParaRPr>
              <a:solidFill>
                <a:schemeClr val="dk1"/>
              </a:solidFill>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p:txBody>
      </p:sp>
      <p:sp>
        <p:nvSpPr>
          <p:cNvPr id="747" name="Shape 747"/>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The Quil Programming Model</a:t>
            </a:r>
            <a:endParaRPr sz="2400">
              <a:solidFill>
                <a:srgbClr val="4E4E4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Shape 752"/>
          <p:cNvSpPr txBox="1"/>
          <p:nvPr>
            <p:ph idx="1" type="body"/>
          </p:nvPr>
        </p:nvSpPr>
        <p:spPr>
          <a:xfrm>
            <a:off x="235950" y="1132350"/>
            <a:ext cx="6026400" cy="883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500"/>
              </a:spcBef>
              <a:spcAft>
                <a:spcPts val="0"/>
              </a:spcAft>
              <a:buNone/>
            </a:pPr>
            <a:r>
              <a:rPr lang="en">
                <a:solidFill>
                  <a:schemeClr val="dk2"/>
                </a:solidFill>
                <a:latin typeface="Arial"/>
                <a:ea typeface="Arial"/>
                <a:cs typeface="Arial"/>
                <a:sym typeface="Arial"/>
              </a:rPr>
              <a:t>Ψ</a:t>
            </a:r>
            <a:r>
              <a:rPr lang="en">
                <a:solidFill>
                  <a:schemeClr val="dk2"/>
                </a:solidFill>
              </a:rPr>
              <a:t>: Quantum state (qubits)	→ quantum instructions</a:t>
            </a:r>
            <a:br>
              <a:rPr lang="en">
                <a:solidFill>
                  <a:schemeClr val="dk1"/>
                </a:solidFill>
              </a:rPr>
            </a:br>
            <a:r>
              <a:rPr i="1" lang="en">
                <a:solidFill>
                  <a:schemeClr val="accent5"/>
                </a:solidFill>
                <a:latin typeface="Arial"/>
                <a:ea typeface="Arial"/>
                <a:cs typeface="Arial"/>
                <a:sym typeface="Arial"/>
              </a:rPr>
              <a:t>C</a:t>
            </a:r>
            <a:r>
              <a:rPr lang="en">
                <a:solidFill>
                  <a:schemeClr val="accent5"/>
                </a:solidFill>
              </a:rPr>
              <a:t>: Classical state (bits)	→ classical and measurement instructions</a:t>
            </a:r>
            <a:br>
              <a:rPr lang="en">
                <a:solidFill>
                  <a:schemeClr val="dk1"/>
                </a:solidFill>
              </a:rPr>
            </a:br>
            <a:r>
              <a:rPr lang="en">
                <a:solidFill>
                  <a:schemeClr val="dk1"/>
                </a:solidFill>
                <a:latin typeface="Arial"/>
                <a:ea typeface="Arial"/>
                <a:cs typeface="Arial"/>
                <a:sym typeface="Arial"/>
              </a:rPr>
              <a:t>κ</a:t>
            </a:r>
            <a:r>
              <a:rPr lang="en">
                <a:solidFill>
                  <a:schemeClr val="dk1"/>
                </a:solidFill>
              </a:rPr>
              <a:t>: Execution state (program)→ control instructions (e.g., jumps)</a:t>
            </a:r>
            <a:endParaRPr/>
          </a:p>
        </p:txBody>
      </p:sp>
      <p:sp>
        <p:nvSpPr>
          <p:cNvPr id="753" name="Shape 753"/>
          <p:cNvSpPr/>
          <p:nvPr/>
        </p:nvSpPr>
        <p:spPr>
          <a:xfrm>
            <a:off x="328175" y="2385025"/>
            <a:ext cx="1732200" cy="429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QAM: Ψ</a:t>
            </a:r>
            <a:r>
              <a:rPr baseline="-25000" lang="en" sz="1200">
                <a:latin typeface="Exo"/>
                <a:ea typeface="Exo"/>
                <a:cs typeface="Exo"/>
                <a:sym typeface="Exo"/>
              </a:rPr>
              <a:t>0</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0</a:t>
            </a:r>
            <a:r>
              <a:rPr lang="en" sz="1200">
                <a:latin typeface="Exo"/>
                <a:ea typeface="Exo"/>
                <a:cs typeface="Exo"/>
                <a:sym typeface="Exo"/>
              </a:rPr>
              <a:t>, κ</a:t>
            </a:r>
            <a:r>
              <a:rPr baseline="-25000" lang="en" sz="1200">
                <a:latin typeface="Exo"/>
                <a:ea typeface="Exo"/>
                <a:cs typeface="Exo"/>
                <a:sym typeface="Exo"/>
              </a:rPr>
              <a:t>0</a:t>
            </a:r>
            <a:endParaRPr sz="1200">
              <a:latin typeface="Exo"/>
              <a:ea typeface="Exo"/>
              <a:cs typeface="Exo"/>
              <a:sym typeface="Exo"/>
            </a:endParaRPr>
          </a:p>
        </p:txBody>
      </p:sp>
      <p:sp>
        <p:nvSpPr>
          <p:cNvPr id="754" name="Shape 754"/>
          <p:cNvSpPr/>
          <p:nvPr/>
        </p:nvSpPr>
        <p:spPr>
          <a:xfrm>
            <a:off x="328175" y="3557700"/>
            <a:ext cx="965100" cy="54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Ψ</a:t>
            </a:r>
            <a:r>
              <a:rPr baseline="-25000" lang="en" sz="1200">
                <a:latin typeface="Exo"/>
                <a:ea typeface="Exo"/>
                <a:cs typeface="Exo"/>
                <a:sym typeface="Exo"/>
              </a:rPr>
              <a:t>1</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0</a:t>
            </a:r>
            <a:r>
              <a:rPr lang="en" sz="1200">
                <a:latin typeface="Exo"/>
                <a:ea typeface="Exo"/>
                <a:cs typeface="Exo"/>
                <a:sym typeface="Exo"/>
              </a:rPr>
              <a:t>, κ</a:t>
            </a:r>
            <a:r>
              <a:rPr baseline="-25000" lang="en" sz="1200">
                <a:latin typeface="Exo"/>
                <a:ea typeface="Exo"/>
                <a:cs typeface="Exo"/>
                <a:sym typeface="Exo"/>
              </a:rPr>
              <a:t>1</a:t>
            </a:r>
            <a:endParaRPr baseline="-25000" sz="1200">
              <a:latin typeface="Exo"/>
              <a:ea typeface="Exo"/>
              <a:cs typeface="Exo"/>
              <a:sym typeface="Exo"/>
            </a:endParaRPr>
          </a:p>
        </p:txBody>
      </p:sp>
      <p:sp>
        <p:nvSpPr>
          <p:cNvPr id="755" name="Shape 755"/>
          <p:cNvSpPr/>
          <p:nvPr/>
        </p:nvSpPr>
        <p:spPr>
          <a:xfrm>
            <a:off x="2957825" y="3214500"/>
            <a:ext cx="965100" cy="54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Ψ</a:t>
            </a:r>
            <a:r>
              <a:rPr baseline="-25000" lang="en" sz="1200">
                <a:latin typeface="Exo"/>
                <a:ea typeface="Exo"/>
                <a:cs typeface="Exo"/>
                <a:sym typeface="Exo"/>
              </a:rPr>
              <a:t>2</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0</a:t>
            </a:r>
            <a:r>
              <a:rPr lang="en" sz="1200">
                <a:latin typeface="Exo"/>
                <a:ea typeface="Exo"/>
                <a:cs typeface="Exo"/>
                <a:sym typeface="Exo"/>
              </a:rPr>
              <a:t>, κ</a:t>
            </a:r>
            <a:r>
              <a:rPr baseline="-25000" lang="en" sz="1200">
                <a:latin typeface="Exo"/>
                <a:ea typeface="Exo"/>
                <a:cs typeface="Exo"/>
                <a:sym typeface="Exo"/>
              </a:rPr>
              <a:t>2</a:t>
            </a:r>
            <a:endParaRPr baseline="-25000" sz="1200">
              <a:latin typeface="Exo"/>
              <a:ea typeface="Exo"/>
              <a:cs typeface="Exo"/>
              <a:sym typeface="Exo"/>
            </a:endParaRPr>
          </a:p>
        </p:txBody>
      </p:sp>
      <p:sp>
        <p:nvSpPr>
          <p:cNvPr id="756" name="Shape 756"/>
          <p:cNvSpPr/>
          <p:nvPr/>
        </p:nvSpPr>
        <p:spPr>
          <a:xfrm>
            <a:off x="2957825" y="4256400"/>
            <a:ext cx="965100" cy="54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Ψ</a:t>
            </a:r>
            <a:r>
              <a:rPr baseline="-25000" lang="en" sz="1200">
                <a:latin typeface="Exo"/>
                <a:ea typeface="Exo"/>
                <a:cs typeface="Exo"/>
                <a:sym typeface="Exo"/>
              </a:rPr>
              <a:t>3</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1</a:t>
            </a:r>
            <a:r>
              <a:rPr lang="en" sz="1200">
                <a:latin typeface="Exo"/>
                <a:ea typeface="Exo"/>
                <a:cs typeface="Exo"/>
                <a:sym typeface="Exo"/>
              </a:rPr>
              <a:t>, κ</a:t>
            </a:r>
            <a:r>
              <a:rPr baseline="-25000" lang="en" sz="1200">
                <a:latin typeface="Exo"/>
                <a:ea typeface="Exo"/>
                <a:cs typeface="Exo"/>
                <a:sym typeface="Exo"/>
              </a:rPr>
              <a:t>2</a:t>
            </a:r>
            <a:endParaRPr baseline="-25000" sz="1200">
              <a:latin typeface="Exo"/>
              <a:ea typeface="Exo"/>
              <a:cs typeface="Exo"/>
              <a:sym typeface="Exo"/>
            </a:endParaRPr>
          </a:p>
        </p:txBody>
      </p:sp>
      <p:cxnSp>
        <p:nvCxnSpPr>
          <p:cNvPr id="757" name="Shape 757"/>
          <p:cNvCxnSpPr>
            <a:stCxn id="754" idx="3"/>
            <a:endCxn id="755" idx="1"/>
          </p:cNvCxnSpPr>
          <p:nvPr/>
        </p:nvCxnSpPr>
        <p:spPr>
          <a:xfrm flipH="1" rot="10800000">
            <a:off x="1293275" y="3487500"/>
            <a:ext cx="1664700" cy="343200"/>
          </a:xfrm>
          <a:prstGeom prst="curvedConnector3">
            <a:avLst>
              <a:gd fmla="val 49995" name="adj1"/>
            </a:avLst>
          </a:prstGeom>
          <a:noFill/>
          <a:ln cap="flat" cmpd="sng" w="19050">
            <a:solidFill>
              <a:schemeClr val="accent5"/>
            </a:solidFill>
            <a:prstDash val="solid"/>
            <a:round/>
            <a:headEnd len="lg" w="lg" type="none"/>
            <a:tailEnd len="lg" w="lg" type="triangle"/>
          </a:ln>
        </p:spPr>
      </p:cxnSp>
      <p:cxnSp>
        <p:nvCxnSpPr>
          <p:cNvPr id="758" name="Shape 758"/>
          <p:cNvCxnSpPr>
            <a:stCxn id="754" idx="3"/>
            <a:endCxn id="756" idx="1"/>
          </p:cNvCxnSpPr>
          <p:nvPr/>
        </p:nvCxnSpPr>
        <p:spPr>
          <a:xfrm>
            <a:off x="1293275" y="3830700"/>
            <a:ext cx="1664700" cy="698700"/>
          </a:xfrm>
          <a:prstGeom prst="curvedConnector3">
            <a:avLst>
              <a:gd fmla="val 49995" name="adj1"/>
            </a:avLst>
          </a:prstGeom>
          <a:noFill/>
          <a:ln cap="flat" cmpd="sng" w="19050">
            <a:solidFill>
              <a:schemeClr val="accent5"/>
            </a:solidFill>
            <a:prstDash val="solid"/>
            <a:round/>
            <a:headEnd len="lg" w="lg" type="none"/>
            <a:tailEnd len="lg" w="lg" type="triangle"/>
          </a:ln>
        </p:spPr>
      </p:cxnSp>
      <p:sp>
        <p:nvSpPr>
          <p:cNvPr id="759" name="Shape 759"/>
          <p:cNvSpPr/>
          <p:nvPr/>
        </p:nvSpPr>
        <p:spPr>
          <a:xfrm>
            <a:off x="328175" y="3649950"/>
            <a:ext cx="361500" cy="3615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0" name="Shape 760"/>
          <p:cNvSpPr txBox="1"/>
          <p:nvPr/>
        </p:nvSpPr>
        <p:spPr>
          <a:xfrm>
            <a:off x="807650" y="2924275"/>
            <a:ext cx="13434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2"/>
                </a:solidFill>
                <a:latin typeface="Exo"/>
                <a:ea typeface="Exo"/>
                <a:cs typeface="Exo"/>
                <a:sym typeface="Exo"/>
              </a:rPr>
              <a:t>1. Hadamard on </a:t>
            </a:r>
            <a:endParaRPr i="1" sz="1100">
              <a:solidFill>
                <a:schemeClr val="dk2"/>
              </a:solidFill>
              <a:latin typeface="Exo"/>
              <a:ea typeface="Exo"/>
              <a:cs typeface="Exo"/>
              <a:sym typeface="Exo"/>
            </a:endParaRPr>
          </a:p>
          <a:p>
            <a:pPr indent="0" lvl="0" marL="0" rtl="0">
              <a:spcBef>
                <a:spcPts val="0"/>
              </a:spcBef>
              <a:spcAft>
                <a:spcPts val="0"/>
              </a:spcAft>
              <a:buNone/>
            </a:pPr>
            <a:r>
              <a:rPr i="1" lang="en" sz="1100">
                <a:solidFill>
                  <a:schemeClr val="dk2"/>
                </a:solidFill>
                <a:latin typeface="Exo"/>
                <a:ea typeface="Exo"/>
                <a:cs typeface="Exo"/>
                <a:sym typeface="Exo"/>
              </a:rPr>
              <a:t>qubit 3</a:t>
            </a:r>
            <a:endParaRPr i="1" sz="1100">
              <a:solidFill>
                <a:schemeClr val="dk2"/>
              </a:solidFill>
              <a:latin typeface="Exo"/>
              <a:ea typeface="Exo"/>
              <a:cs typeface="Exo"/>
              <a:sym typeface="Exo"/>
            </a:endParaRPr>
          </a:p>
        </p:txBody>
      </p:sp>
      <p:grpSp>
        <p:nvGrpSpPr>
          <p:cNvPr id="761" name="Shape 761"/>
          <p:cNvGrpSpPr/>
          <p:nvPr/>
        </p:nvGrpSpPr>
        <p:grpSpPr>
          <a:xfrm>
            <a:off x="1119025" y="2973600"/>
            <a:ext cx="3018025" cy="1891825"/>
            <a:chOff x="1046100" y="2973600"/>
            <a:chExt cx="3018025" cy="1891825"/>
          </a:xfrm>
        </p:grpSpPr>
        <p:sp>
          <p:nvSpPr>
            <p:cNvPr id="762" name="Shape 762"/>
            <p:cNvSpPr/>
            <p:nvPr/>
          </p:nvSpPr>
          <p:spPr>
            <a:xfrm>
              <a:off x="2884900" y="3335700"/>
              <a:ext cx="303600" cy="3036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p>
          </p:txBody>
        </p:sp>
        <p:sp>
          <p:nvSpPr>
            <p:cNvPr id="763" name="Shape 763"/>
            <p:cNvSpPr/>
            <p:nvPr/>
          </p:nvSpPr>
          <p:spPr>
            <a:xfrm>
              <a:off x="3188500" y="3335700"/>
              <a:ext cx="303600" cy="3036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p>
          </p:txBody>
        </p:sp>
        <p:sp>
          <p:nvSpPr>
            <p:cNvPr id="764" name="Shape 764"/>
            <p:cNvSpPr txBox="1"/>
            <p:nvPr/>
          </p:nvSpPr>
          <p:spPr>
            <a:xfrm>
              <a:off x="1046100" y="4319425"/>
              <a:ext cx="1448100" cy="5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accent5"/>
                  </a:solidFill>
                  <a:latin typeface="Exo"/>
                  <a:ea typeface="Exo"/>
                  <a:cs typeface="Exo"/>
                  <a:sym typeface="Exo"/>
                </a:rPr>
                <a:t>2. Measure qubit 3 </a:t>
              </a:r>
              <a:endParaRPr i="1" sz="1100">
                <a:solidFill>
                  <a:schemeClr val="accent5"/>
                </a:solidFill>
                <a:latin typeface="Exo"/>
                <a:ea typeface="Exo"/>
                <a:cs typeface="Exo"/>
                <a:sym typeface="Exo"/>
              </a:endParaRPr>
            </a:p>
            <a:p>
              <a:pPr indent="0" lvl="0" marL="0" rtl="0">
                <a:spcBef>
                  <a:spcPts val="0"/>
                </a:spcBef>
                <a:spcAft>
                  <a:spcPts val="0"/>
                </a:spcAft>
                <a:buNone/>
              </a:pPr>
              <a:r>
                <a:rPr i="1" lang="en" sz="1100">
                  <a:solidFill>
                    <a:schemeClr val="accent5"/>
                  </a:solidFill>
                  <a:latin typeface="Exo"/>
                  <a:ea typeface="Exo"/>
                  <a:cs typeface="Exo"/>
                  <a:sym typeface="Exo"/>
                </a:rPr>
                <a:t>into bit #4 </a:t>
              </a:r>
              <a:endParaRPr i="1" sz="1100">
                <a:solidFill>
                  <a:schemeClr val="accent5"/>
                </a:solidFill>
                <a:latin typeface="Exo"/>
                <a:ea typeface="Exo"/>
                <a:cs typeface="Exo"/>
                <a:sym typeface="Exo"/>
              </a:endParaRPr>
            </a:p>
          </p:txBody>
        </p:sp>
        <p:sp>
          <p:nvSpPr>
            <p:cNvPr id="765" name="Shape 765"/>
            <p:cNvSpPr txBox="1"/>
            <p:nvPr/>
          </p:nvSpPr>
          <p:spPr>
            <a:xfrm>
              <a:off x="2854825" y="2973600"/>
              <a:ext cx="12093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1"/>
                  </a:solidFill>
                  <a:latin typeface="Exo"/>
                  <a:ea typeface="Exo"/>
                  <a:cs typeface="Exo"/>
                  <a:sym typeface="Exo"/>
                </a:rPr>
                <a:t>Outcome 0</a:t>
              </a:r>
              <a:endParaRPr i="1" sz="1100">
                <a:solidFill>
                  <a:schemeClr val="dk1"/>
                </a:solidFill>
                <a:latin typeface="Exo"/>
                <a:ea typeface="Exo"/>
                <a:cs typeface="Exo"/>
                <a:sym typeface="Exo"/>
              </a:endParaRPr>
            </a:p>
          </p:txBody>
        </p:sp>
        <p:sp>
          <p:nvSpPr>
            <p:cNvPr id="766" name="Shape 766"/>
            <p:cNvSpPr txBox="1"/>
            <p:nvPr/>
          </p:nvSpPr>
          <p:spPr>
            <a:xfrm>
              <a:off x="2866443" y="4027800"/>
              <a:ext cx="9042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1"/>
                  </a:solidFill>
                  <a:latin typeface="Exo"/>
                  <a:ea typeface="Exo"/>
                  <a:cs typeface="Exo"/>
                  <a:sym typeface="Exo"/>
                </a:rPr>
                <a:t>Outcome 1</a:t>
              </a:r>
              <a:endParaRPr i="1" sz="1100">
                <a:solidFill>
                  <a:schemeClr val="dk1"/>
                </a:solidFill>
                <a:latin typeface="Exo"/>
                <a:ea typeface="Exo"/>
                <a:cs typeface="Exo"/>
                <a:sym typeface="Exo"/>
              </a:endParaRPr>
            </a:p>
          </p:txBody>
        </p:sp>
      </p:grpSp>
      <p:sp>
        <p:nvSpPr>
          <p:cNvPr id="767" name="Shape 767"/>
          <p:cNvSpPr txBox="1"/>
          <p:nvPr/>
        </p:nvSpPr>
        <p:spPr>
          <a:xfrm>
            <a:off x="256850" y="433900"/>
            <a:ext cx="8593500" cy="546000"/>
          </a:xfrm>
          <a:prstGeom prst="rect">
            <a:avLst/>
          </a:prstGeom>
          <a:noFill/>
          <a:ln>
            <a:noFill/>
          </a:ln>
        </p:spPr>
        <p:txBody>
          <a:bodyPr anchorCtr="0" anchor="t" bIns="91425" lIns="91425" spcFirstLastPara="1" rIns="91425" wrap="square" tIns="91425">
            <a:noAutofit/>
          </a:bodyPr>
          <a:lstStyle/>
          <a:p>
            <a:pPr indent="0" lvl="0" marL="0" rtl="0">
              <a:spcBef>
                <a:spcPts val="1500"/>
              </a:spcBef>
              <a:spcAft>
                <a:spcPts val="0"/>
              </a:spcAft>
              <a:buNone/>
            </a:pPr>
            <a:r>
              <a:rPr lang="en">
                <a:solidFill>
                  <a:schemeClr val="dk1"/>
                </a:solidFill>
                <a:latin typeface="Exo"/>
                <a:ea typeface="Exo"/>
                <a:cs typeface="Exo"/>
                <a:sym typeface="Exo"/>
              </a:rPr>
              <a:t>Targets a </a:t>
            </a:r>
            <a:r>
              <a:rPr b="1" lang="en">
                <a:solidFill>
                  <a:schemeClr val="dk1"/>
                </a:solidFill>
                <a:latin typeface="Exo"/>
                <a:ea typeface="Exo"/>
                <a:cs typeface="Exo"/>
                <a:sym typeface="Exo"/>
              </a:rPr>
              <a:t>Quantum Abstract Machine (QAM) </a:t>
            </a:r>
            <a:br>
              <a:rPr b="1" lang="en">
                <a:solidFill>
                  <a:schemeClr val="dk1"/>
                </a:solidFill>
                <a:latin typeface="Exo"/>
                <a:ea typeface="Exo"/>
                <a:cs typeface="Exo"/>
                <a:sym typeface="Exo"/>
              </a:rPr>
            </a:br>
            <a:r>
              <a:rPr b="1" lang="en">
                <a:solidFill>
                  <a:schemeClr val="dk1"/>
                </a:solidFill>
                <a:latin typeface="Exo"/>
                <a:ea typeface="Exo"/>
                <a:cs typeface="Exo"/>
                <a:sym typeface="Exo"/>
              </a:rPr>
              <a:t>	</a:t>
            </a:r>
            <a:r>
              <a:rPr lang="en">
                <a:solidFill>
                  <a:schemeClr val="dk1"/>
                </a:solidFill>
                <a:latin typeface="Exo"/>
                <a:ea typeface="Exo"/>
                <a:cs typeface="Exo"/>
                <a:sym typeface="Exo"/>
              </a:rPr>
              <a:t>&gt;</a:t>
            </a:r>
            <a:r>
              <a:rPr b="1" lang="en">
                <a:solidFill>
                  <a:schemeClr val="dk1"/>
                </a:solidFill>
                <a:latin typeface="Exo"/>
                <a:ea typeface="Exo"/>
                <a:cs typeface="Exo"/>
                <a:sym typeface="Exo"/>
              </a:rPr>
              <a:t> Quil</a:t>
            </a:r>
            <a:r>
              <a:rPr lang="en">
                <a:solidFill>
                  <a:schemeClr val="dk1"/>
                </a:solidFill>
                <a:latin typeface="Exo"/>
                <a:ea typeface="Exo"/>
                <a:cs typeface="Exo"/>
                <a:sym typeface="Exo"/>
              </a:rPr>
              <a:t> is the instruction language and is how you interact with the machine</a:t>
            </a:r>
            <a:br>
              <a:rPr lang="en">
                <a:solidFill>
                  <a:schemeClr val="dk1"/>
                </a:solidFill>
                <a:latin typeface="Exo"/>
                <a:ea typeface="Exo"/>
                <a:cs typeface="Exo"/>
                <a:sym typeface="Exo"/>
              </a:rPr>
            </a:br>
            <a:r>
              <a:rPr lang="en">
                <a:solidFill>
                  <a:schemeClr val="dk1"/>
                </a:solidFill>
                <a:latin typeface="Exo"/>
                <a:ea typeface="Exo"/>
                <a:cs typeface="Exo"/>
                <a:sym typeface="Exo"/>
              </a:rPr>
              <a:t>	&gt; It is a syntax for representing state transitions.</a:t>
            </a:r>
            <a:endParaRPr>
              <a:solidFill>
                <a:schemeClr val="dk1"/>
              </a:solidFill>
            </a:endParaRPr>
          </a:p>
        </p:txBody>
      </p:sp>
      <p:sp>
        <p:nvSpPr>
          <p:cNvPr id="768" name="Shape 768"/>
          <p:cNvSpPr txBox="1"/>
          <p:nvPr/>
        </p:nvSpPr>
        <p:spPr>
          <a:xfrm>
            <a:off x="328175" y="2088038"/>
            <a:ext cx="25035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1"/>
                </a:solidFill>
                <a:latin typeface="Exo"/>
                <a:ea typeface="Exo"/>
                <a:cs typeface="Exo"/>
                <a:sym typeface="Exo"/>
              </a:rPr>
              <a:t>0. Initialize into zero states</a:t>
            </a:r>
            <a:endParaRPr i="1" sz="1100">
              <a:solidFill>
                <a:schemeClr val="dk1"/>
              </a:solidFill>
              <a:latin typeface="Exo"/>
              <a:ea typeface="Exo"/>
              <a:cs typeface="Exo"/>
              <a:sym typeface="Exo"/>
            </a:endParaRPr>
          </a:p>
        </p:txBody>
      </p:sp>
      <p:cxnSp>
        <p:nvCxnSpPr>
          <p:cNvPr id="769" name="Shape 769"/>
          <p:cNvCxnSpPr>
            <a:endCxn id="754" idx="0"/>
          </p:cNvCxnSpPr>
          <p:nvPr/>
        </p:nvCxnSpPr>
        <p:spPr>
          <a:xfrm>
            <a:off x="807725" y="2814000"/>
            <a:ext cx="3000" cy="743700"/>
          </a:xfrm>
          <a:prstGeom prst="straightConnector1">
            <a:avLst/>
          </a:prstGeom>
          <a:noFill/>
          <a:ln cap="flat" cmpd="sng" w="19050">
            <a:solidFill>
              <a:schemeClr val="dk2"/>
            </a:solidFill>
            <a:prstDash val="solid"/>
            <a:round/>
            <a:headEnd len="lg" w="lg" type="none"/>
            <a:tailEnd len="lg" w="lg" type="triangle"/>
          </a:ln>
        </p:spPr>
      </p:cxnSp>
      <p:grpSp>
        <p:nvGrpSpPr>
          <p:cNvPr id="770" name="Shape 770"/>
          <p:cNvGrpSpPr/>
          <p:nvPr/>
        </p:nvGrpSpPr>
        <p:grpSpPr>
          <a:xfrm>
            <a:off x="2957825" y="4402500"/>
            <a:ext cx="607200" cy="303600"/>
            <a:chOff x="2884900" y="3335700"/>
            <a:chExt cx="607200" cy="303600"/>
          </a:xfrm>
        </p:grpSpPr>
        <p:sp>
          <p:nvSpPr>
            <p:cNvPr id="771" name="Shape 771"/>
            <p:cNvSpPr/>
            <p:nvPr/>
          </p:nvSpPr>
          <p:spPr>
            <a:xfrm>
              <a:off x="2884900" y="3335700"/>
              <a:ext cx="303600" cy="3036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p>
          </p:txBody>
        </p:sp>
        <p:sp>
          <p:nvSpPr>
            <p:cNvPr id="772" name="Shape 772"/>
            <p:cNvSpPr/>
            <p:nvPr/>
          </p:nvSpPr>
          <p:spPr>
            <a:xfrm>
              <a:off x="3188500" y="3335700"/>
              <a:ext cx="303600" cy="3036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p>
          </p:txBody>
        </p:sp>
      </p:grpSp>
      <p:sp>
        <p:nvSpPr>
          <p:cNvPr id="773" name="Shape 773"/>
          <p:cNvSpPr txBox="1"/>
          <p:nvPr/>
        </p:nvSpPr>
        <p:spPr>
          <a:xfrm>
            <a:off x="6419300" y="1250850"/>
            <a:ext cx="2339100" cy="1860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oboto Mono"/>
                <a:ea typeface="Roboto Mono"/>
                <a:cs typeface="Roboto Mono"/>
                <a:sym typeface="Roboto Mono"/>
              </a:rPr>
              <a:t># Quil Example</a:t>
            </a:r>
            <a:endParaRPr>
              <a:solidFill>
                <a:schemeClr val="dk1"/>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dk2"/>
                </a:solidFill>
                <a:latin typeface="Roboto Mono"/>
                <a:ea typeface="Roboto Mono"/>
                <a:cs typeface="Roboto Mono"/>
                <a:sym typeface="Roboto Mono"/>
              </a:rPr>
              <a:t>H 3</a:t>
            </a:r>
            <a:endParaRPr>
              <a:solidFill>
                <a:schemeClr val="dk2"/>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accent5"/>
                </a:solidFill>
                <a:latin typeface="Roboto Mono"/>
                <a:ea typeface="Roboto Mono"/>
                <a:cs typeface="Roboto Mono"/>
                <a:sym typeface="Roboto Mono"/>
              </a:rPr>
              <a:t>MEASURE 3 [4]</a:t>
            </a:r>
            <a:endParaRPr>
              <a:solidFill>
                <a:schemeClr val="accent5"/>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dk1"/>
                </a:solidFill>
                <a:latin typeface="Roboto Mono"/>
                <a:ea typeface="Roboto Mono"/>
                <a:cs typeface="Roboto Mono"/>
                <a:sym typeface="Roboto Mono"/>
              </a:rPr>
              <a:t>JUMP-WHEN @END [5]</a:t>
            </a:r>
            <a:endParaRPr>
              <a:solidFill>
                <a:schemeClr val="dk1"/>
              </a:solidFill>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p:txBody>
      </p:sp>
      <p:sp>
        <p:nvSpPr>
          <p:cNvPr id="774" name="Shape 774"/>
          <p:cNvSpPr/>
          <p:nvPr/>
        </p:nvSpPr>
        <p:spPr>
          <a:xfrm>
            <a:off x="6419300" y="1758900"/>
            <a:ext cx="2079300" cy="3144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5" name="Shape 775"/>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The Quil Programming Model</a:t>
            </a:r>
            <a:endParaRPr sz="2400">
              <a:solidFill>
                <a:srgbClr val="4E4E4E"/>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Shape 780"/>
          <p:cNvSpPr txBox="1"/>
          <p:nvPr>
            <p:ph idx="1" type="body"/>
          </p:nvPr>
        </p:nvSpPr>
        <p:spPr>
          <a:xfrm>
            <a:off x="235950" y="1130725"/>
            <a:ext cx="6017700" cy="883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500"/>
              </a:spcBef>
              <a:spcAft>
                <a:spcPts val="0"/>
              </a:spcAft>
              <a:buNone/>
            </a:pPr>
            <a:r>
              <a:rPr lang="en">
                <a:solidFill>
                  <a:schemeClr val="dk2"/>
                </a:solidFill>
                <a:latin typeface="Arial"/>
                <a:ea typeface="Arial"/>
                <a:cs typeface="Arial"/>
                <a:sym typeface="Arial"/>
              </a:rPr>
              <a:t>Ψ</a:t>
            </a:r>
            <a:r>
              <a:rPr lang="en">
                <a:solidFill>
                  <a:schemeClr val="dk2"/>
                </a:solidFill>
              </a:rPr>
              <a:t>: Quantum state (qubits)	→ quantum instructions</a:t>
            </a:r>
            <a:br>
              <a:rPr lang="en">
                <a:solidFill>
                  <a:schemeClr val="dk1"/>
                </a:solidFill>
              </a:rPr>
            </a:br>
            <a:r>
              <a:rPr i="1" lang="en">
                <a:solidFill>
                  <a:schemeClr val="accent5"/>
                </a:solidFill>
                <a:latin typeface="Arial"/>
                <a:ea typeface="Arial"/>
                <a:cs typeface="Arial"/>
                <a:sym typeface="Arial"/>
              </a:rPr>
              <a:t>C</a:t>
            </a:r>
            <a:r>
              <a:rPr lang="en">
                <a:solidFill>
                  <a:schemeClr val="accent5"/>
                </a:solidFill>
              </a:rPr>
              <a:t>: Classical state (bits)	→ classical and measurement instructions</a:t>
            </a:r>
            <a:br>
              <a:rPr lang="en">
                <a:solidFill>
                  <a:schemeClr val="dk1"/>
                </a:solidFill>
              </a:rPr>
            </a:br>
            <a:r>
              <a:rPr lang="en">
                <a:solidFill>
                  <a:schemeClr val="dk1"/>
                </a:solidFill>
                <a:latin typeface="Arial"/>
                <a:ea typeface="Arial"/>
                <a:cs typeface="Arial"/>
                <a:sym typeface="Arial"/>
              </a:rPr>
              <a:t>κ</a:t>
            </a:r>
            <a:r>
              <a:rPr lang="en">
                <a:solidFill>
                  <a:schemeClr val="dk1"/>
                </a:solidFill>
              </a:rPr>
              <a:t>: Execution state (program)→ control instructions (e.g., jumps)</a:t>
            </a:r>
            <a:endParaRPr/>
          </a:p>
        </p:txBody>
      </p:sp>
      <p:sp>
        <p:nvSpPr>
          <p:cNvPr id="781" name="Shape 781"/>
          <p:cNvSpPr/>
          <p:nvPr/>
        </p:nvSpPr>
        <p:spPr>
          <a:xfrm>
            <a:off x="328175" y="2385025"/>
            <a:ext cx="1732200" cy="429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QAM: Ψ</a:t>
            </a:r>
            <a:r>
              <a:rPr baseline="-25000" lang="en" sz="1200">
                <a:latin typeface="Exo"/>
                <a:ea typeface="Exo"/>
                <a:cs typeface="Exo"/>
                <a:sym typeface="Exo"/>
              </a:rPr>
              <a:t>0</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0</a:t>
            </a:r>
            <a:r>
              <a:rPr lang="en" sz="1200">
                <a:latin typeface="Exo"/>
                <a:ea typeface="Exo"/>
                <a:cs typeface="Exo"/>
                <a:sym typeface="Exo"/>
              </a:rPr>
              <a:t>, κ</a:t>
            </a:r>
            <a:r>
              <a:rPr baseline="-25000" lang="en" sz="1200">
                <a:latin typeface="Exo"/>
                <a:ea typeface="Exo"/>
                <a:cs typeface="Exo"/>
                <a:sym typeface="Exo"/>
              </a:rPr>
              <a:t>0</a:t>
            </a:r>
            <a:endParaRPr sz="1200">
              <a:latin typeface="Exo"/>
              <a:ea typeface="Exo"/>
              <a:cs typeface="Exo"/>
              <a:sym typeface="Exo"/>
            </a:endParaRPr>
          </a:p>
        </p:txBody>
      </p:sp>
      <p:sp>
        <p:nvSpPr>
          <p:cNvPr id="782" name="Shape 782"/>
          <p:cNvSpPr/>
          <p:nvPr/>
        </p:nvSpPr>
        <p:spPr>
          <a:xfrm>
            <a:off x="328175" y="3557700"/>
            <a:ext cx="965100" cy="54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Ψ</a:t>
            </a:r>
            <a:r>
              <a:rPr baseline="-25000" lang="en" sz="1200">
                <a:latin typeface="Exo"/>
                <a:ea typeface="Exo"/>
                <a:cs typeface="Exo"/>
                <a:sym typeface="Exo"/>
              </a:rPr>
              <a:t>1</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0</a:t>
            </a:r>
            <a:r>
              <a:rPr lang="en" sz="1200">
                <a:latin typeface="Exo"/>
                <a:ea typeface="Exo"/>
                <a:cs typeface="Exo"/>
                <a:sym typeface="Exo"/>
              </a:rPr>
              <a:t>, κ</a:t>
            </a:r>
            <a:r>
              <a:rPr baseline="-25000" lang="en" sz="1200">
                <a:latin typeface="Exo"/>
                <a:ea typeface="Exo"/>
                <a:cs typeface="Exo"/>
                <a:sym typeface="Exo"/>
              </a:rPr>
              <a:t>1</a:t>
            </a:r>
            <a:endParaRPr baseline="-25000" sz="1200">
              <a:latin typeface="Exo"/>
              <a:ea typeface="Exo"/>
              <a:cs typeface="Exo"/>
              <a:sym typeface="Exo"/>
            </a:endParaRPr>
          </a:p>
        </p:txBody>
      </p:sp>
      <p:sp>
        <p:nvSpPr>
          <p:cNvPr id="783" name="Shape 783"/>
          <p:cNvSpPr/>
          <p:nvPr/>
        </p:nvSpPr>
        <p:spPr>
          <a:xfrm>
            <a:off x="2957825" y="3214500"/>
            <a:ext cx="965100" cy="54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Ψ</a:t>
            </a:r>
            <a:r>
              <a:rPr baseline="-25000" lang="en" sz="1200">
                <a:latin typeface="Exo"/>
                <a:ea typeface="Exo"/>
                <a:cs typeface="Exo"/>
                <a:sym typeface="Exo"/>
              </a:rPr>
              <a:t>2</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0</a:t>
            </a:r>
            <a:r>
              <a:rPr lang="en" sz="1200">
                <a:latin typeface="Exo"/>
                <a:ea typeface="Exo"/>
                <a:cs typeface="Exo"/>
                <a:sym typeface="Exo"/>
              </a:rPr>
              <a:t>, κ</a:t>
            </a:r>
            <a:r>
              <a:rPr baseline="-25000" lang="en" sz="1200">
                <a:latin typeface="Exo"/>
                <a:ea typeface="Exo"/>
                <a:cs typeface="Exo"/>
                <a:sym typeface="Exo"/>
              </a:rPr>
              <a:t>2</a:t>
            </a:r>
            <a:endParaRPr baseline="-25000" sz="1200">
              <a:latin typeface="Exo"/>
              <a:ea typeface="Exo"/>
              <a:cs typeface="Exo"/>
              <a:sym typeface="Exo"/>
            </a:endParaRPr>
          </a:p>
        </p:txBody>
      </p:sp>
      <p:sp>
        <p:nvSpPr>
          <p:cNvPr id="784" name="Shape 784"/>
          <p:cNvSpPr/>
          <p:nvPr/>
        </p:nvSpPr>
        <p:spPr>
          <a:xfrm>
            <a:off x="2957825" y="4256400"/>
            <a:ext cx="965100" cy="54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Ψ</a:t>
            </a:r>
            <a:r>
              <a:rPr baseline="-25000" lang="en" sz="1200">
                <a:latin typeface="Exo"/>
                <a:ea typeface="Exo"/>
                <a:cs typeface="Exo"/>
                <a:sym typeface="Exo"/>
              </a:rPr>
              <a:t>3</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1</a:t>
            </a:r>
            <a:r>
              <a:rPr lang="en" sz="1200">
                <a:latin typeface="Exo"/>
                <a:ea typeface="Exo"/>
                <a:cs typeface="Exo"/>
                <a:sym typeface="Exo"/>
              </a:rPr>
              <a:t>, κ</a:t>
            </a:r>
            <a:r>
              <a:rPr baseline="-25000" lang="en" sz="1200">
                <a:latin typeface="Exo"/>
                <a:ea typeface="Exo"/>
                <a:cs typeface="Exo"/>
                <a:sym typeface="Exo"/>
              </a:rPr>
              <a:t>2</a:t>
            </a:r>
            <a:endParaRPr baseline="-25000" sz="1200">
              <a:latin typeface="Exo"/>
              <a:ea typeface="Exo"/>
              <a:cs typeface="Exo"/>
              <a:sym typeface="Exo"/>
            </a:endParaRPr>
          </a:p>
        </p:txBody>
      </p:sp>
      <p:sp>
        <p:nvSpPr>
          <p:cNvPr id="785" name="Shape 785"/>
          <p:cNvSpPr/>
          <p:nvPr/>
        </p:nvSpPr>
        <p:spPr>
          <a:xfrm>
            <a:off x="4820700" y="4118550"/>
            <a:ext cx="361500" cy="343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a:t>
            </a:r>
            <a:endParaRPr baseline="-25000" sz="1200">
              <a:latin typeface="Exo"/>
              <a:ea typeface="Exo"/>
              <a:cs typeface="Exo"/>
              <a:sym typeface="Exo"/>
            </a:endParaRPr>
          </a:p>
        </p:txBody>
      </p:sp>
      <p:sp>
        <p:nvSpPr>
          <p:cNvPr id="786" name="Shape 786"/>
          <p:cNvSpPr/>
          <p:nvPr/>
        </p:nvSpPr>
        <p:spPr>
          <a:xfrm>
            <a:off x="4820700" y="4683300"/>
            <a:ext cx="361500" cy="341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a:t>
            </a:r>
            <a:endParaRPr baseline="-25000" sz="1200">
              <a:latin typeface="Exo"/>
              <a:ea typeface="Exo"/>
              <a:cs typeface="Exo"/>
              <a:sym typeface="Exo"/>
            </a:endParaRPr>
          </a:p>
        </p:txBody>
      </p:sp>
      <p:cxnSp>
        <p:nvCxnSpPr>
          <p:cNvPr id="787" name="Shape 787"/>
          <p:cNvCxnSpPr>
            <a:stCxn id="782" idx="3"/>
            <a:endCxn id="783" idx="1"/>
          </p:cNvCxnSpPr>
          <p:nvPr/>
        </p:nvCxnSpPr>
        <p:spPr>
          <a:xfrm flipH="1" rot="10800000">
            <a:off x="1293275" y="3487500"/>
            <a:ext cx="1664700" cy="343200"/>
          </a:xfrm>
          <a:prstGeom prst="curvedConnector3">
            <a:avLst>
              <a:gd fmla="val 49995" name="adj1"/>
            </a:avLst>
          </a:prstGeom>
          <a:noFill/>
          <a:ln cap="flat" cmpd="sng" w="19050">
            <a:solidFill>
              <a:schemeClr val="accent5"/>
            </a:solidFill>
            <a:prstDash val="solid"/>
            <a:round/>
            <a:headEnd len="lg" w="lg" type="none"/>
            <a:tailEnd len="lg" w="lg" type="triangle"/>
          </a:ln>
        </p:spPr>
      </p:cxnSp>
      <p:cxnSp>
        <p:nvCxnSpPr>
          <p:cNvPr id="788" name="Shape 788"/>
          <p:cNvCxnSpPr>
            <a:stCxn id="782" idx="3"/>
            <a:endCxn id="784" idx="1"/>
          </p:cNvCxnSpPr>
          <p:nvPr/>
        </p:nvCxnSpPr>
        <p:spPr>
          <a:xfrm>
            <a:off x="1293275" y="3830700"/>
            <a:ext cx="1664700" cy="698700"/>
          </a:xfrm>
          <a:prstGeom prst="curvedConnector3">
            <a:avLst>
              <a:gd fmla="val 49995" name="adj1"/>
            </a:avLst>
          </a:prstGeom>
          <a:noFill/>
          <a:ln cap="flat" cmpd="sng" w="19050">
            <a:solidFill>
              <a:schemeClr val="accent5"/>
            </a:solidFill>
            <a:prstDash val="solid"/>
            <a:round/>
            <a:headEnd len="lg" w="lg" type="none"/>
            <a:tailEnd len="lg" w="lg" type="triangle"/>
          </a:ln>
        </p:spPr>
      </p:cxnSp>
      <p:cxnSp>
        <p:nvCxnSpPr>
          <p:cNvPr id="789" name="Shape 789"/>
          <p:cNvCxnSpPr>
            <a:stCxn id="783" idx="3"/>
            <a:endCxn id="785" idx="1"/>
          </p:cNvCxnSpPr>
          <p:nvPr/>
        </p:nvCxnSpPr>
        <p:spPr>
          <a:xfrm>
            <a:off x="3922925" y="3487500"/>
            <a:ext cx="897900" cy="802800"/>
          </a:xfrm>
          <a:prstGeom prst="curvedConnector3">
            <a:avLst>
              <a:gd fmla="val 49993" name="adj1"/>
            </a:avLst>
          </a:prstGeom>
          <a:noFill/>
          <a:ln cap="flat" cmpd="sng" w="19050">
            <a:solidFill>
              <a:schemeClr val="dk2"/>
            </a:solidFill>
            <a:prstDash val="solid"/>
            <a:round/>
            <a:headEnd len="lg" w="lg" type="none"/>
            <a:tailEnd len="lg" w="lg" type="triangle"/>
          </a:ln>
        </p:spPr>
      </p:cxnSp>
      <p:cxnSp>
        <p:nvCxnSpPr>
          <p:cNvPr id="790" name="Shape 790"/>
          <p:cNvCxnSpPr>
            <a:stCxn id="784" idx="3"/>
            <a:endCxn id="786" idx="1"/>
          </p:cNvCxnSpPr>
          <p:nvPr/>
        </p:nvCxnSpPr>
        <p:spPr>
          <a:xfrm>
            <a:off x="3922925" y="4529400"/>
            <a:ext cx="897900" cy="324600"/>
          </a:xfrm>
          <a:prstGeom prst="curvedConnector3">
            <a:avLst>
              <a:gd fmla="val 49993" name="adj1"/>
            </a:avLst>
          </a:prstGeom>
          <a:noFill/>
          <a:ln cap="flat" cmpd="sng" w="19050">
            <a:solidFill>
              <a:schemeClr val="dk2"/>
            </a:solidFill>
            <a:prstDash val="solid"/>
            <a:round/>
            <a:headEnd len="lg" w="lg" type="none"/>
            <a:tailEnd len="lg" w="lg" type="triangle"/>
          </a:ln>
        </p:spPr>
      </p:cxnSp>
      <p:sp>
        <p:nvSpPr>
          <p:cNvPr id="791" name="Shape 791"/>
          <p:cNvSpPr/>
          <p:nvPr/>
        </p:nvSpPr>
        <p:spPr>
          <a:xfrm>
            <a:off x="5912800" y="3557700"/>
            <a:ext cx="950100" cy="54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Ψ</a:t>
            </a:r>
            <a:r>
              <a:rPr baseline="-25000" lang="en" sz="1200">
                <a:latin typeface="Exo"/>
                <a:ea typeface="Exo"/>
                <a:cs typeface="Exo"/>
                <a:sym typeface="Exo"/>
              </a:rPr>
              <a:t>2</a:t>
            </a:r>
            <a:r>
              <a:rPr lang="en" sz="1200">
                <a:latin typeface="Exo"/>
                <a:ea typeface="Exo"/>
                <a:cs typeface="Exo"/>
                <a:sym typeface="Exo"/>
              </a:rPr>
              <a:t>, </a:t>
            </a:r>
            <a:r>
              <a:rPr i="1" lang="en" sz="1200">
                <a:latin typeface="Exo"/>
                <a:ea typeface="Exo"/>
                <a:cs typeface="Exo"/>
                <a:sym typeface="Exo"/>
              </a:rPr>
              <a:t>C</a:t>
            </a:r>
            <a:r>
              <a:rPr baseline="-25000" lang="en" sz="1200">
                <a:latin typeface="Exo"/>
                <a:ea typeface="Exo"/>
                <a:cs typeface="Exo"/>
                <a:sym typeface="Exo"/>
              </a:rPr>
              <a:t>0</a:t>
            </a:r>
            <a:r>
              <a:rPr lang="en" sz="1200">
                <a:latin typeface="Exo"/>
                <a:ea typeface="Exo"/>
                <a:cs typeface="Exo"/>
                <a:sym typeface="Exo"/>
              </a:rPr>
              <a:t>, κ</a:t>
            </a:r>
            <a:r>
              <a:rPr baseline="-25000" lang="en" sz="1200">
                <a:latin typeface="Exo"/>
                <a:ea typeface="Exo"/>
                <a:cs typeface="Exo"/>
                <a:sym typeface="Exo"/>
              </a:rPr>
              <a:t>3</a:t>
            </a:r>
            <a:endParaRPr baseline="-25000" sz="1200">
              <a:latin typeface="Exo"/>
              <a:ea typeface="Exo"/>
              <a:cs typeface="Exo"/>
              <a:sym typeface="Exo"/>
            </a:endParaRPr>
          </a:p>
        </p:txBody>
      </p:sp>
      <p:cxnSp>
        <p:nvCxnSpPr>
          <p:cNvPr id="792" name="Shape 792"/>
          <p:cNvCxnSpPr>
            <a:stCxn id="783" idx="3"/>
            <a:endCxn id="791" idx="1"/>
          </p:cNvCxnSpPr>
          <p:nvPr/>
        </p:nvCxnSpPr>
        <p:spPr>
          <a:xfrm>
            <a:off x="3922925" y="3487500"/>
            <a:ext cx="1989900" cy="343200"/>
          </a:xfrm>
          <a:prstGeom prst="curvedConnector3">
            <a:avLst>
              <a:gd fmla="val 49999" name="adj1"/>
            </a:avLst>
          </a:prstGeom>
          <a:noFill/>
          <a:ln cap="flat" cmpd="sng" w="19050">
            <a:solidFill>
              <a:schemeClr val="dk1"/>
            </a:solidFill>
            <a:prstDash val="solid"/>
            <a:round/>
            <a:headEnd len="lg" w="lg" type="none"/>
            <a:tailEnd len="lg" w="lg" type="triangle"/>
          </a:ln>
        </p:spPr>
      </p:cxnSp>
      <p:sp>
        <p:nvSpPr>
          <p:cNvPr id="793" name="Shape 793"/>
          <p:cNvSpPr/>
          <p:nvPr/>
        </p:nvSpPr>
        <p:spPr>
          <a:xfrm>
            <a:off x="7649625" y="4195950"/>
            <a:ext cx="361500" cy="361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Exo"/>
                <a:ea typeface="Exo"/>
                <a:cs typeface="Exo"/>
                <a:sym typeface="Exo"/>
              </a:rPr>
              <a:t>...</a:t>
            </a:r>
            <a:endParaRPr baseline="-25000" sz="1200">
              <a:latin typeface="Exo"/>
              <a:ea typeface="Exo"/>
              <a:cs typeface="Exo"/>
              <a:sym typeface="Exo"/>
            </a:endParaRPr>
          </a:p>
        </p:txBody>
      </p:sp>
      <p:cxnSp>
        <p:nvCxnSpPr>
          <p:cNvPr id="794" name="Shape 794"/>
          <p:cNvCxnSpPr>
            <a:stCxn id="791" idx="3"/>
            <a:endCxn id="793" idx="1"/>
          </p:cNvCxnSpPr>
          <p:nvPr/>
        </p:nvCxnSpPr>
        <p:spPr>
          <a:xfrm>
            <a:off x="6862900" y="3830700"/>
            <a:ext cx="786600" cy="546000"/>
          </a:xfrm>
          <a:prstGeom prst="curvedConnector3">
            <a:avLst>
              <a:gd fmla="val 50008" name="adj1"/>
            </a:avLst>
          </a:prstGeom>
          <a:noFill/>
          <a:ln cap="flat" cmpd="sng" w="19050">
            <a:solidFill>
              <a:schemeClr val="dk2"/>
            </a:solidFill>
            <a:prstDash val="solid"/>
            <a:round/>
            <a:headEnd len="lg" w="lg" type="none"/>
            <a:tailEnd len="lg" w="lg" type="triangle"/>
          </a:ln>
        </p:spPr>
      </p:cxnSp>
      <p:sp>
        <p:nvSpPr>
          <p:cNvPr id="795" name="Shape 795"/>
          <p:cNvSpPr/>
          <p:nvPr/>
        </p:nvSpPr>
        <p:spPr>
          <a:xfrm>
            <a:off x="328175" y="3649950"/>
            <a:ext cx="361500" cy="3615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6" name="Shape 796"/>
          <p:cNvSpPr txBox="1"/>
          <p:nvPr/>
        </p:nvSpPr>
        <p:spPr>
          <a:xfrm>
            <a:off x="807650" y="2924275"/>
            <a:ext cx="13434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2"/>
                </a:solidFill>
                <a:latin typeface="Exo"/>
                <a:ea typeface="Exo"/>
                <a:cs typeface="Exo"/>
                <a:sym typeface="Exo"/>
              </a:rPr>
              <a:t>1. Hadamard on </a:t>
            </a:r>
            <a:endParaRPr i="1" sz="1100">
              <a:solidFill>
                <a:schemeClr val="dk2"/>
              </a:solidFill>
              <a:latin typeface="Exo"/>
              <a:ea typeface="Exo"/>
              <a:cs typeface="Exo"/>
              <a:sym typeface="Exo"/>
            </a:endParaRPr>
          </a:p>
          <a:p>
            <a:pPr indent="0" lvl="0" marL="0" rtl="0">
              <a:spcBef>
                <a:spcPts val="0"/>
              </a:spcBef>
              <a:spcAft>
                <a:spcPts val="0"/>
              </a:spcAft>
              <a:buNone/>
            </a:pPr>
            <a:r>
              <a:rPr i="1" lang="en" sz="1100">
                <a:solidFill>
                  <a:schemeClr val="dk2"/>
                </a:solidFill>
                <a:latin typeface="Exo"/>
                <a:ea typeface="Exo"/>
                <a:cs typeface="Exo"/>
                <a:sym typeface="Exo"/>
              </a:rPr>
              <a:t>qubit 3</a:t>
            </a:r>
            <a:endParaRPr i="1" sz="1100">
              <a:solidFill>
                <a:schemeClr val="dk2"/>
              </a:solidFill>
              <a:latin typeface="Exo"/>
              <a:ea typeface="Exo"/>
              <a:cs typeface="Exo"/>
              <a:sym typeface="Exo"/>
            </a:endParaRPr>
          </a:p>
        </p:txBody>
      </p:sp>
      <p:sp>
        <p:nvSpPr>
          <p:cNvPr id="797" name="Shape 797"/>
          <p:cNvSpPr txBox="1"/>
          <p:nvPr/>
        </p:nvSpPr>
        <p:spPr>
          <a:xfrm>
            <a:off x="4285371" y="2951488"/>
            <a:ext cx="1912500" cy="58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1"/>
                </a:solidFill>
                <a:latin typeface="Exo"/>
                <a:ea typeface="Exo"/>
                <a:cs typeface="Exo"/>
                <a:sym typeface="Exo"/>
              </a:rPr>
              <a:t>3. Jump to end of program </a:t>
            </a:r>
            <a:endParaRPr i="1" sz="1100">
              <a:solidFill>
                <a:schemeClr val="dk1"/>
              </a:solidFill>
              <a:latin typeface="Exo"/>
              <a:ea typeface="Exo"/>
              <a:cs typeface="Exo"/>
              <a:sym typeface="Exo"/>
            </a:endParaRPr>
          </a:p>
          <a:p>
            <a:pPr indent="0" lvl="0" marL="0" rtl="0">
              <a:spcBef>
                <a:spcPts val="0"/>
              </a:spcBef>
              <a:spcAft>
                <a:spcPts val="0"/>
              </a:spcAft>
              <a:buNone/>
            </a:pPr>
            <a:r>
              <a:rPr i="1" lang="en" sz="1100">
                <a:solidFill>
                  <a:schemeClr val="dk1"/>
                </a:solidFill>
                <a:latin typeface="Exo"/>
                <a:ea typeface="Exo"/>
                <a:cs typeface="Exo"/>
                <a:sym typeface="Exo"/>
              </a:rPr>
              <a:t>if bit #5 is TRUE</a:t>
            </a:r>
            <a:endParaRPr i="1" sz="1100">
              <a:solidFill>
                <a:schemeClr val="dk1"/>
              </a:solidFill>
              <a:latin typeface="Exo"/>
              <a:ea typeface="Exo"/>
              <a:cs typeface="Exo"/>
              <a:sym typeface="Exo"/>
            </a:endParaRPr>
          </a:p>
        </p:txBody>
      </p:sp>
      <p:grpSp>
        <p:nvGrpSpPr>
          <p:cNvPr id="798" name="Shape 798"/>
          <p:cNvGrpSpPr/>
          <p:nvPr/>
        </p:nvGrpSpPr>
        <p:grpSpPr>
          <a:xfrm>
            <a:off x="1119025" y="2973600"/>
            <a:ext cx="3018025" cy="1891825"/>
            <a:chOff x="1046100" y="2973600"/>
            <a:chExt cx="3018025" cy="1891825"/>
          </a:xfrm>
        </p:grpSpPr>
        <p:sp>
          <p:nvSpPr>
            <p:cNvPr id="799" name="Shape 799"/>
            <p:cNvSpPr/>
            <p:nvPr/>
          </p:nvSpPr>
          <p:spPr>
            <a:xfrm>
              <a:off x="2884900" y="3335700"/>
              <a:ext cx="303600" cy="3036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p>
          </p:txBody>
        </p:sp>
        <p:sp>
          <p:nvSpPr>
            <p:cNvPr id="800" name="Shape 800"/>
            <p:cNvSpPr/>
            <p:nvPr/>
          </p:nvSpPr>
          <p:spPr>
            <a:xfrm>
              <a:off x="3188500" y="3335700"/>
              <a:ext cx="303600" cy="3036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p>
          </p:txBody>
        </p:sp>
        <p:sp>
          <p:nvSpPr>
            <p:cNvPr id="801" name="Shape 801"/>
            <p:cNvSpPr txBox="1"/>
            <p:nvPr/>
          </p:nvSpPr>
          <p:spPr>
            <a:xfrm>
              <a:off x="1046100" y="4319425"/>
              <a:ext cx="1448100" cy="5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accent5"/>
                  </a:solidFill>
                  <a:latin typeface="Exo"/>
                  <a:ea typeface="Exo"/>
                  <a:cs typeface="Exo"/>
                  <a:sym typeface="Exo"/>
                </a:rPr>
                <a:t>2. Measure qubit 3 </a:t>
              </a:r>
              <a:endParaRPr i="1" sz="1100">
                <a:solidFill>
                  <a:schemeClr val="accent5"/>
                </a:solidFill>
                <a:latin typeface="Exo"/>
                <a:ea typeface="Exo"/>
                <a:cs typeface="Exo"/>
                <a:sym typeface="Exo"/>
              </a:endParaRPr>
            </a:p>
            <a:p>
              <a:pPr indent="0" lvl="0" marL="0" rtl="0">
                <a:spcBef>
                  <a:spcPts val="0"/>
                </a:spcBef>
                <a:spcAft>
                  <a:spcPts val="0"/>
                </a:spcAft>
                <a:buNone/>
              </a:pPr>
              <a:r>
                <a:rPr i="1" lang="en" sz="1100">
                  <a:solidFill>
                    <a:schemeClr val="accent5"/>
                  </a:solidFill>
                  <a:latin typeface="Exo"/>
                  <a:ea typeface="Exo"/>
                  <a:cs typeface="Exo"/>
                  <a:sym typeface="Exo"/>
                </a:rPr>
                <a:t>into bit #4 </a:t>
              </a:r>
              <a:endParaRPr i="1" sz="1100">
                <a:solidFill>
                  <a:schemeClr val="accent5"/>
                </a:solidFill>
                <a:latin typeface="Exo"/>
                <a:ea typeface="Exo"/>
                <a:cs typeface="Exo"/>
                <a:sym typeface="Exo"/>
              </a:endParaRPr>
            </a:p>
          </p:txBody>
        </p:sp>
        <p:sp>
          <p:nvSpPr>
            <p:cNvPr id="802" name="Shape 802"/>
            <p:cNvSpPr txBox="1"/>
            <p:nvPr/>
          </p:nvSpPr>
          <p:spPr>
            <a:xfrm>
              <a:off x="2854825" y="2973600"/>
              <a:ext cx="12093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1"/>
                  </a:solidFill>
                  <a:latin typeface="Exo"/>
                  <a:ea typeface="Exo"/>
                  <a:cs typeface="Exo"/>
                  <a:sym typeface="Exo"/>
                </a:rPr>
                <a:t>Outcome 0</a:t>
              </a:r>
              <a:endParaRPr i="1" sz="1100">
                <a:solidFill>
                  <a:schemeClr val="dk1"/>
                </a:solidFill>
                <a:latin typeface="Exo"/>
                <a:ea typeface="Exo"/>
                <a:cs typeface="Exo"/>
                <a:sym typeface="Exo"/>
              </a:endParaRPr>
            </a:p>
          </p:txBody>
        </p:sp>
        <p:sp>
          <p:nvSpPr>
            <p:cNvPr id="803" name="Shape 803"/>
            <p:cNvSpPr txBox="1"/>
            <p:nvPr/>
          </p:nvSpPr>
          <p:spPr>
            <a:xfrm>
              <a:off x="2866443" y="4027800"/>
              <a:ext cx="9042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1"/>
                  </a:solidFill>
                  <a:latin typeface="Exo"/>
                  <a:ea typeface="Exo"/>
                  <a:cs typeface="Exo"/>
                  <a:sym typeface="Exo"/>
                </a:rPr>
                <a:t>Outcome 1</a:t>
              </a:r>
              <a:endParaRPr i="1" sz="1100">
                <a:solidFill>
                  <a:schemeClr val="dk1"/>
                </a:solidFill>
                <a:latin typeface="Exo"/>
                <a:ea typeface="Exo"/>
                <a:cs typeface="Exo"/>
                <a:sym typeface="Exo"/>
              </a:endParaRPr>
            </a:p>
          </p:txBody>
        </p:sp>
      </p:grpSp>
      <p:sp>
        <p:nvSpPr>
          <p:cNvPr id="804" name="Shape 804"/>
          <p:cNvSpPr txBox="1"/>
          <p:nvPr/>
        </p:nvSpPr>
        <p:spPr>
          <a:xfrm>
            <a:off x="256850" y="433900"/>
            <a:ext cx="8593500" cy="546000"/>
          </a:xfrm>
          <a:prstGeom prst="rect">
            <a:avLst/>
          </a:prstGeom>
          <a:noFill/>
          <a:ln>
            <a:noFill/>
          </a:ln>
        </p:spPr>
        <p:txBody>
          <a:bodyPr anchorCtr="0" anchor="t" bIns="91425" lIns="91425" spcFirstLastPara="1" rIns="91425" wrap="square" tIns="91425">
            <a:noAutofit/>
          </a:bodyPr>
          <a:lstStyle/>
          <a:p>
            <a:pPr indent="0" lvl="0" marL="0" rtl="0">
              <a:spcBef>
                <a:spcPts val="1500"/>
              </a:spcBef>
              <a:spcAft>
                <a:spcPts val="0"/>
              </a:spcAft>
              <a:buNone/>
            </a:pPr>
            <a:r>
              <a:rPr lang="en">
                <a:solidFill>
                  <a:schemeClr val="dk1"/>
                </a:solidFill>
                <a:latin typeface="Exo"/>
                <a:ea typeface="Exo"/>
                <a:cs typeface="Exo"/>
                <a:sym typeface="Exo"/>
              </a:rPr>
              <a:t>Targets a </a:t>
            </a:r>
            <a:r>
              <a:rPr b="1" lang="en">
                <a:solidFill>
                  <a:schemeClr val="dk1"/>
                </a:solidFill>
                <a:latin typeface="Exo"/>
                <a:ea typeface="Exo"/>
                <a:cs typeface="Exo"/>
                <a:sym typeface="Exo"/>
              </a:rPr>
              <a:t>Quantum Abstract Machine (QAM) </a:t>
            </a:r>
            <a:br>
              <a:rPr b="1" lang="en">
                <a:solidFill>
                  <a:schemeClr val="dk1"/>
                </a:solidFill>
                <a:latin typeface="Exo"/>
                <a:ea typeface="Exo"/>
                <a:cs typeface="Exo"/>
                <a:sym typeface="Exo"/>
              </a:rPr>
            </a:br>
            <a:r>
              <a:rPr b="1" lang="en">
                <a:solidFill>
                  <a:schemeClr val="dk1"/>
                </a:solidFill>
                <a:latin typeface="Exo"/>
                <a:ea typeface="Exo"/>
                <a:cs typeface="Exo"/>
                <a:sym typeface="Exo"/>
              </a:rPr>
              <a:t>	</a:t>
            </a:r>
            <a:r>
              <a:rPr lang="en">
                <a:solidFill>
                  <a:schemeClr val="dk1"/>
                </a:solidFill>
                <a:latin typeface="Exo"/>
                <a:ea typeface="Exo"/>
                <a:cs typeface="Exo"/>
                <a:sym typeface="Exo"/>
              </a:rPr>
              <a:t>&gt;</a:t>
            </a:r>
            <a:r>
              <a:rPr b="1" lang="en">
                <a:solidFill>
                  <a:schemeClr val="dk1"/>
                </a:solidFill>
                <a:latin typeface="Exo"/>
                <a:ea typeface="Exo"/>
                <a:cs typeface="Exo"/>
                <a:sym typeface="Exo"/>
              </a:rPr>
              <a:t> Quil</a:t>
            </a:r>
            <a:r>
              <a:rPr lang="en">
                <a:solidFill>
                  <a:schemeClr val="dk1"/>
                </a:solidFill>
                <a:latin typeface="Exo"/>
                <a:ea typeface="Exo"/>
                <a:cs typeface="Exo"/>
                <a:sym typeface="Exo"/>
              </a:rPr>
              <a:t> is the instruction language and is how you interact with the machine</a:t>
            </a:r>
            <a:br>
              <a:rPr lang="en">
                <a:solidFill>
                  <a:schemeClr val="dk1"/>
                </a:solidFill>
                <a:latin typeface="Exo"/>
                <a:ea typeface="Exo"/>
                <a:cs typeface="Exo"/>
                <a:sym typeface="Exo"/>
              </a:rPr>
            </a:br>
            <a:r>
              <a:rPr lang="en">
                <a:solidFill>
                  <a:schemeClr val="dk1"/>
                </a:solidFill>
                <a:latin typeface="Exo"/>
                <a:ea typeface="Exo"/>
                <a:cs typeface="Exo"/>
                <a:sym typeface="Exo"/>
              </a:rPr>
              <a:t>	&gt; It is a syntax for representing state transitions.</a:t>
            </a:r>
            <a:endParaRPr>
              <a:solidFill>
                <a:schemeClr val="dk1"/>
              </a:solidFill>
            </a:endParaRPr>
          </a:p>
        </p:txBody>
      </p:sp>
      <p:sp>
        <p:nvSpPr>
          <p:cNvPr id="805" name="Shape 805"/>
          <p:cNvSpPr txBox="1"/>
          <p:nvPr/>
        </p:nvSpPr>
        <p:spPr>
          <a:xfrm>
            <a:off x="328175" y="2088038"/>
            <a:ext cx="25035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100">
                <a:solidFill>
                  <a:schemeClr val="dk1"/>
                </a:solidFill>
                <a:latin typeface="Exo"/>
                <a:ea typeface="Exo"/>
                <a:cs typeface="Exo"/>
                <a:sym typeface="Exo"/>
              </a:rPr>
              <a:t>0. Initialize into zero states</a:t>
            </a:r>
            <a:endParaRPr i="1" sz="1100">
              <a:solidFill>
                <a:schemeClr val="dk1"/>
              </a:solidFill>
              <a:latin typeface="Exo"/>
              <a:ea typeface="Exo"/>
              <a:cs typeface="Exo"/>
              <a:sym typeface="Exo"/>
            </a:endParaRPr>
          </a:p>
        </p:txBody>
      </p:sp>
      <p:cxnSp>
        <p:nvCxnSpPr>
          <p:cNvPr id="806" name="Shape 806"/>
          <p:cNvCxnSpPr>
            <a:endCxn id="782" idx="0"/>
          </p:cNvCxnSpPr>
          <p:nvPr/>
        </p:nvCxnSpPr>
        <p:spPr>
          <a:xfrm>
            <a:off x="807725" y="2814000"/>
            <a:ext cx="3000" cy="743700"/>
          </a:xfrm>
          <a:prstGeom prst="straightConnector1">
            <a:avLst/>
          </a:prstGeom>
          <a:noFill/>
          <a:ln cap="flat" cmpd="sng" w="19050">
            <a:solidFill>
              <a:schemeClr val="dk2"/>
            </a:solidFill>
            <a:prstDash val="solid"/>
            <a:round/>
            <a:headEnd len="lg" w="lg" type="none"/>
            <a:tailEnd len="lg" w="lg" type="triangle"/>
          </a:ln>
        </p:spPr>
      </p:cxnSp>
      <p:grpSp>
        <p:nvGrpSpPr>
          <p:cNvPr id="807" name="Shape 807"/>
          <p:cNvGrpSpPr/>
          <p:nvPr/>
        </p:nvGrpSpPr>
        <p:grpSpPr>
          <a:xfrm>
            <a:off x="2957825" y="4402500"/>
            <a:ext cx="607200" cy="303600"/>
            <a:chOff x="2884900" y="3335700"/>
            <a:chExt cx="607200" cy="303600"/>
          </a:xfrm>
        </p:grpSpPr>
        <p:sp>
          <p:nvSpPr>
            <p:cNvPr id="808" name="Shape 808"/>
            <p:cNvSpPr/>
            <p:nvPr/>
          </p:nvSpPr>
          <p:spPr>
            <a:xfrm>
              <a:off x="2884900" y="3335700"/>
              <a:ext cx="303600" cy="3036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p>
          </p:txBody>
        </p:sp>
        <p:sp>
          <p:nvSpPr>
            <p:cNvPr id="809" name="Shape 809"/>
            <p:cNvSpPr/>
            <p:nvPr/>
          </p:nvSpPr>
          <p:spPr>
            <a:xfrm>
              <a:off x="3188500" y="3335700"/>
              <a:ext cx="303600" cy="3036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p>
          </p:txBody>
        </p:sp>
      </p:grpSp>
      <p:sp>
        <p:nvSpPr>
          <p:cNvPr id="810" name="Shape 810"/>
          <p:cNvSpPr/>
          <p:nvPr/>
        </p:nvSpPr>
        <p:spPr>
          <a:xfrm>
            <a:off x="6419300" y="3686400"/>
            <a:ext cx="303600" cy="303600"/>
          </a:xfrm>
          <a:prstGeom prst="ellipse">
            <a:avLst/>
          </a:prstGeom>
          <a:noFill/>
          <a:ln cap="flat" cmpd="sng" w="19050">
            <a:solidFill>
              <a:srgbClr val="FF0000"/>
            </a:solidFill>
            <a:prstDash val="lgDash"/>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p>
        </p:txBody>
      </p:sp>
      <p:sp>
        <p:nvSpPr>
          <p:cNvPr id="811" name="Shape 811"/>
          <p:cNvSpPr txBox="1"/>
          <p:nvPr/>
        </p:nvSpPr>
        <p:spPr>
          <a:xfrm>
            <a:off x="6419300" y="1250850"/>
            <a:ext cx="2339100" cy="1860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oboto Mono"/>
                <a:ea typeface="Roboto Mono"/>
                <a:cs typeface="Roboto Mono"/>
                <a:sym typeface="Roboto Mono"/>
              </a:rPr>
              <a:t># Quil Example</a:t>
            </a:r>
            <a:endParaRPr>
              <a:solidFill>
                <a:schemeClr val="dk1"/>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dk2"/>
                </a:solidFill>
                <a:latin typeface="Roboto Mono"/>
                <a:ea typeface="Roboto Mono"/>
                <a:cs typeface="Roboto Mono"/>
                <a:sym typeface="Roboto Mono"/>
              </a:rPr>
              <a:t>H 3</a:t>
            </a:r>
            <a:endParaRPr>
              <a:solidFill>
                <a:schemeClr val="dk2"/>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accent5"/>
                </a:solidFill>
                <a:latin typeface="Roboto Mono"/>
                <a:ea typeface="Roboto Mono"/>
                <a:cs typeface="Roboto Mono"/>
                <a:sym typeface="Roboto Mono"/>
              </a:rPr>
              <a:t>MEASURE 3 [4]</a:t>
            </a:r>
            <a:endParaRPr>
              <a:solidFill>
                <a:schemeClr val="accent5"/>
              </a:solidFill>
              <a:latin typeface="Roboto Mono"/>
              <a:ea typeface="Roboto Mono"/>
              <a:cs typeface="Roboto Mono"/>
              <a:sym typeface="Roboto Mono"/>
            </a:endParaRPr>
          </a:p>
          <a:p>
            <a:pPr indent="0" lvl="0" marL="0" rtl="0">
              <a:lnSpc>
                <a:spcPct val="115000"/>
              </a:lnSpc>
              <a:spcBef>
                <a:spcPts val="0"/>
              </a:spcBef>
              <a:spcAft>
                <a:spcPts val="0"/>
              </a:spcAft>
              <a:buNone/>
            </a:pPr>
            <a:r>
              <a:rPr lang="en">
                <a:solidFill>
                  <a:schemeClr val="dk1"/>
                </a:solidFill>
                <a:latin typeface="Roboto Mono"/>
                <a:ea typeface="Roboto Mono"/>
                <a:cs typeface="Roboto Mono"/>
                <a:sym typeface="Roboto Mono"/>
              </a:rPr>
              <a:t>JUMP-WHEN @END [5]</a:t>
            </a:r>
            <a:endParaRPr>
              <a:solidFill>
                <a:schemeClr val="dk1"/>
              </a:solidFill>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p:txBody>
      </p:sp>
      <p:sp>
        <p:nvSpPr>
          <p:cNvPr id="812" name="Shape 812"/>
          <p:cNvSpPr/>
          <p:nvPr/>
        </p:nvSpPr>
        <p:spPr>
          <a:xfrm>
            <a:off x="6419300" y="2014225"/>
            <a:ext cx="2079300" cy="3144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3" name="Shape 813"/>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The Quil Programming Model</a:t>
            </a:r>
            <a:endParaRPr sz="2400">
              <a:solidFill>
                <a:srgbClr val="4E4E4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Shape 818"/>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Interacting with a Classical Computer</a:t>
            </a:r>
            <a:endParaRPr sz="2400">
              <a:solidFill>
                <a:srgbClr val="4E4E4E"/>
              </a:solidFill>
            </a:endParaRPr>
          </a:p>
        </p:txBody>
      </p:sp>
      <p:sp>
        <p:nvSpPr>
          <p:cNvPr id="819" name="Shape 819"/>
          <p:cNvSpPr txBox="1"/>
          <p:nvPr>
            <p:ph idx="1" type="body"/>
          </p:nvPr>
        </p:nvSpPr>
        <p:spPr>
          <a:xfrm>
            <a:off x="233700" y="518503"/>
            <a:ext cx="7901100" cy="684900"/>
          </a:xfrm>
          <a:prstGeom prst="rect">
            <a:avLst/>
          </a:prstGeom>
        </p:spPr>
        <p:txBody>
          <a:bodyPr anchorCtr="0" anchor="t" bIns="91425" lIns="91425" spcFirstLastPara="1" rIns="91425" wrap="square" tIns="91425">
            <a:noAutofit/>
          </a:bodyPr>
          <a:lstStyle/>
          <a:p>
            <a:pPr indent="0" lvl="0" marL="0" rtl="0">
              <a:lnSpc>
                <a:spcPct val="115000"/>
              </a:lnSpc>
              <a:spcBef>
                <a:spcPts val="1500"/>
              </a:spcBef>
              <a:spcAft>
                <a:spcPts val="1600"/>
              </a:spcAft>
              <a:buNone/>
            </a:pPr>
            <a:r>
              <a:rPr lang="en"/>
              <a:t>&gt; The Quantum Abstract Machine has a </a:t>
            </a:r>
            <a:r>
              <a:rPr b="1" lang="en"/>
              <a:t>shared classical state</a:t>
            </a:r>
            <a:r>
              <a:rPr lang="en"/>
              <a:t>.</a:t>
            </a:r>
            <a:br>
              <a:rPr lang="en"/>
            </a:br>
            <a:r>
              <a:rPr lang="en"/>
              <a:t>&gt; The QAM becomes a practical device with this shared state.</a:t>
            </a:r>
            <a:br>
              <a:rPr b="1" lang="en"/>
            </a:br>
            <a:r>
              <a:rPr lang="en"/>
              <a:t>&gt;</a:t>
            </a:r>
            <a:r>
              <a:rPr b="1" lang="en"/>
              <a:t> </a:t>
            </a:r>
            <a:r>
              <a:rPr lang="en"/>
              <a:t>Classical computers can take over with classical/quantum synchronization.</a:t>
            </a:r>
            <a:endParaRPr/>
          </a:p>
        </p:txBody>
      </p:sp>
      <p:sp>
        <p:nvSpPr>
          <p:cNvPr id="820" name="Shape 820"/>
          <p:cNvSpPr/>
          <p:nvPr/>
        </p:nvSpPr>
        <p:spPr>
          <a:xfrm>
            <a:off x="2460050" y="1751900"/>
            <a:ext cx="2388000" cy="2388000"/>
          </a:xfrm>
          <a:prstGeom prst="rect">
            <a:avLst/>
          </a:prstGeom>
          <a:solidFill>
            <a:schemeClr val="accent5"/>
          </a:solidFill>
          <a:ln cap="flat" cmpd="sng" w="9525">
            <a:solidFill>
              <a:srgbClr val="48737E"/>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Exo"/>
                <a:ea typeface="Exo"/>
                <a:cs typeface="Exo"/>
                <a:sym typeface="Exo"/>
              </a:rPr>
              <a:t>Quantum Processor</a:t>
            </a:r>
            <a:endParaRPr b="1">
              <a:latin typeface="Exo"/>
              <a:ea typeface="Exo"/>
              <a:cs typeface="Exo"/>
              <a:sym typeface="Exo"/>
            </a:endParaRPr>
          </a:p>
          <a:p>
            <a:pPr indent="0" lvl="0" marL="0" rtl="0">
              <a:spcBef>
                <a:spcPts val="0"/>
              </a:spcBef>
              <a:spcAft>
                <a:spcPts val="0"/>
              </a:spcAft>
              <a:buNone/>
            </a:pPr>
            <a:r>
              <a:t/>
            </a:r>
            <a:endParaRPr>
              <a:latin typeface="Exo"/>
              <a:ea typeface="Exo"/>
              <a:cs typeface="Exo"/>
              <a:sym typeface="Exo"/>
            </a:endParaRPr>
          </a:p>
          <a:p>
            <a:pPr indent="0" lvl="0" marL="0" rtl="0">
              <a:spcBef>
                <a:spcPts val="0"/>
              </a:spcBef>
              <a:spcAft>
                <a:spcPts val="0"/>
              </a:spcAft>
              <a:buNone/>
            </a:pPr>
            <a:r>
              <a:rPr lang="en">
                <a:latin typeface="Roboto Mono"/>
                <a:ea typeface="Roboto Mono"/>
                <a:cs typeface="Roboto Mono"/>
                <a:sym typeface="Roboto Mono"/>
              </a:rPr>
              <a:t>H 0</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CNOT 0 1</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MEASURE 0 [7]</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MEASURE 1 [3]</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WAIT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sp>
        <p:nvSpPr>
          <p:cNvPr id="821" name="Shape 821"/>
          <p:cNvSpPr txBox="1"/>
          <p:nvPr/>
        </p:nvSpPr>
        <p:spPr>
          <a:xfrm>
            <a:off x="323000" y="3983900"/>
            <a:ext cx="1670700" cy="61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a:solidFill>
                  <a:schemeClr val="dk1"/>
                </a:solidFill>
                <a:latin typeface="Exo"/>
                <a:ea typeface="Exo"/>
                <a:cs typeface="Exo"/>
                <a:sym typeface="Exo"/>
              </a:rPr>
              <a:t>C: Classical Shared Memory (bits)</a:t>
            </a:r>
            <a:endParaRPr i="1">
              <a:solidFill>
                <a:schemeClr val="dk1"/>
              </a:solidFill>
              <a:latin typeface="Exo"/>
              <a:ea typeface="Exo"/>
              <a:cs typeface="Exo"/>
              <a:sym typeface="Exo"/>
            </a:endParaRPr>
          </a:p>
        </p:txBody>
      </p:sp>
      <p:cxnSp>
        <p:nvCxnSpPr>
          <p:cNvPr id="822" name="Shape 822"/>
          <p:cNvCxnSpPr>
            <a:stCxn id="821" idx="3"/>
            <a:endCxn id="823" idx="1"/>
          </p:cNvCxnSpPr>
          <p:nvPr/>
        </p:nvCxnSpPr>
        <p:spPr>
          <a:xfrm>
            <a:off x="1993700" y="4289150"/>
            <a:ext cx="466500" cy="0"/>
          </a:xfrm>
          <a:prstGeom prst="straightConnector1">
            <a:avLst/>
          </a:prstGeom>
          <a:noFill/>
          <a:ln cap="flat" cmpd="sng" w="19050">
            <a:solidFill>
              <a:srgbClr val="999999"/>
            </a:solidFill>
            <a:prstDash val="solid"/>
            <a:round/>
            <a:headEnd len="lg" w="lg" type="none"/>
            <a:tailEnd len="lg" w="lg" type="stealth"/>
          </a:ln>
        </p:spPr>
      </p:cxnSp>
      <p:cxnSp>
        <p:nvCxnSpPr>
          <p:cNvPr id="824" name="Shape 824"/>
          <p:cNvCxnSpPr>
            <a:endCxn id="825" idx="0"/>
          </p:cNvCxnSpPr>
          <p:nvPr/>
        </p:nvCxnSpPr>
        <p:spPr>
          <a:xfrm flipH="1" rot="-5400000">
            <a:off x="3460400" y="3200000"/>
            <a:ext cx="1366500" cy="513300"/>
          </a:xfrm>
          <a:prstGeom prst="curvedConnector3">
            <a:avLst>
              <a:gd fmla="val 15477" name="adj1"/>
            </a:avLst>
          </a:prstGeom>
          <a:noFill/>
          <a:ln cap="flat" cmpd="sng" w="28575">
            <a:solidFill>
              <a:schemeClr val="dk2"/>
            </a:solidFill>
            <a:prstDash val="solid"/>
            <a:round/>
            <a:headEnd len="lg" w="lg" type="none"/>
            <a:tailEnd len="lg" w="lg" type="triangle"/>
          </a:ln>
        </p:spPr>
      </p:cxnSp>
      <p:cxnSp>
        <p:nvCxnSpPr>
          <p:cNvPr id="826" name="Shape 826"/>
          <p:cNvCxnSpPr>
            <a:endCxn id="827" idx="0"/>
          </p:cNvCxnSpPr>
          <p:nvPr/>
        </p:nvCxnSpPr>
        <p:spPr>
          <a:xfrm rot="5400000">
            <a:off x="3112850" y="3465950"/>
            <a:ext cx="1065900" cy="282000"/>
          </a:xfrm>
          <a:prstGeom prst="curvedConnector3">
            <a:avLst>
              <a:gd fmla="val 50000" name="adj1"/>
            </a:avLst>
          </a:prstGeom>
          <a:noFill/>
          <a:ln cap="flat" cmpd="sng" w="28575">
            <a:solidFill>
              <a:schemeClr val="dk2"/>
            </a:solidFill>
            <a:prstDash val="solid"/>
            <a:round/>
            <a:headEnd len="lg" w="lg" type="none"/>
            <a:tailEnd len="lg" w="lg" type="triangle"/>
          </a:ln>
        </p:spPr>
      </p:cxnSp>
      <p:sp>
        <p:nvSpPr>
          <p:cNvPr id="828" name="Shape 828"/>
          <p:cNvSpPr/>
          <p:nvPr/>
        </p:nvSpPr>
        <p:spPr>
          <a:xfrm>
            <a:off x="4848050" y="1751900"/>
            <a:ext cx="2388000" cy="2388000"/>
          </a:xfrm>
          <a:prstGeom prst="rect">
            <a:avLst/>
          </a:prstGeom>
          <a:solidFill>
            <a:srgbClr val="B9407D">
              <a:alpha val="51540"/>
            </a:srgbClr>
          </a:solidFill>
          <a:ln cap="flat" cmpd="sng" w="9525">
            <a:solidFill>
              <a:schemeClr val="dk2"/>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Exo"/>
                <a:ea typeface="Exo"/>
                <a:cs typeface="Exo"/>
                <a:sym typeface="Exo"/>
              </a:rPr>
              <a:t>Classical Processor</a:t>
            </a:r>
            <a:endParaRPr b="1">
              <a:latin typeface="Exo"/>
              <a:ea typeface="Exo"/>
              <a:cs typeface="Exo"/>
              <a:sym typeface="Exo"/>
            </a:endParaRPr>
          </a:p>
          <a:p>
            <a:pPr indent="0" lvl="0" marL="0" rtl="0">
              <a:spcBef>
                <a:spcPts val="0"/>
              </a:spcBef>
              <a:spcAft>
                <a:spcPts val="0"/>
              </a:spcAft>
              <a:buNone/>
            </a:pPr>
            <a:r>
              <a:t/>
            </a:r>
            <a:endParaRPr>
              <a:latin typeface="Exo"/>
              <a:ea typeface="Exo"/>
              <a:cs typeface="Exo"/>
              <a:sym typeface="Exo"/>
            </a:endParaRPr>
          </a:p>
          <a:p>
            <a:pPr indent="0" lvl="0" marL="0" rtl="0">
              <a:spcBef>
                <a:spcPts val="0"/>
              </a:spcBef>
              <a:spcAft>
                <a:spcPts val="0"/>
              </a:spcAft>
              <a:buNone/>
            </a:pPr>
            <a:r>
              <a:rPr lang="en">
                <a:latin typeface="Roboto Mono"/>
                <a:ea typeface="Roboto Mono"/>
                <a:cs typeface="Roboto Mono"/>
                <a:sym typeface="Roboto Mono"/>
              </a:rPr>
              <a:t>if C[3] + C[7] == 2:</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    theta = 3*pi/7</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continue_from_wait()</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t/>
            </a:r>
            <a:endParaRPr>
              <a:latin typeface="Exo"/>
              <a:ea typeface="Exo"/>
              <a:cs typeface="Exo"/>
              <a:sym typeface="Exo"/>
            </a:endParaRPr>
          </a:p>
        </p:txBody>
      </p:sp>
      <p:sp>
        <p:nvSpPr>
          <p:cNvPr id="829" name="Shape 829"/>
          <p:cNvSpPr/>
          <p:nvPr/>
        </p:nvSpPr>
        <p:spPr>
          <a:xfrm>
            <a:off x="2583600" y="3399738"/>
            <a:ext cx="563100" cy="537300"/>
          </a:xfrm>
          <a:prstGeom prst="noSmoking">
            <a:avLst>
              <a:gd fmla="val 18750" name="adj"/>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3" name="Shape 823"/>
          <p:cNvSpPr/>
          <p:nvPr/>
        </p:nvSpPr>
        <p:spPr>
          <a:xfrm>
            <a:off x="24600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30" name="Shape 830"/>
          <p:cNvSpPr/>
          <p:nvPr/>
        </p:nvSpPr>
        <p:spPr>
          <a:xfrm>
            <a:off x="27585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31" name="Shape 831"/>
          <p:cNvSpPr/>
          <p:nvPr/>
        </p:nvSpPr>
        <p:spPr>
          <a:xfrm>
            <a:off x="30570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27" name="Shape 827"/>
          <p:cNvSpPr/>
          <p:nvPr/>
        </p:nvSpPr>
        <p:spPr>
          <a:xfrm>
            <a:off x="33555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2" name="Shape 832"/>
          <p:cNvSpPr/>
          <p:nvPr/>
        </p:nvSpPr>
        <p:spPr>
          <a:xfrm>
            <a:off x="36540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33" name="Shape 833"/>
          <p:cNvSpPr/>
          <p:nvPr/>
        </p:nvSpPr>
        <p:spPr>
          <a:xfrm>
            <a:off x="39525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25" name="Shape 825"/>
          <p:cNvSpPr/>
          <p:nvPr/>
        </p:nvSpPr>
        <p:spPr>
          <a:xfrm>
            <a:off x="42510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4" name="Shape 834"/>
          <p:cNvSpPr/>
          <p:nvPr/>
        </p:nvSpPr>
        <p:spPr>
          <a:xfrm>
            <a:off x="45495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35" name="Shape 835"/>
          <p:cNvSpPr/>
          <p:nvPr/>
        </p:nvSpPr>
        <p:spPr>
          <a:xfrm>
            <a:off x="48480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36" name="Shape 836"/>
          <p:cNvSpPr/>
          <p:nvPr/>
        </p:nvSpPr>
        <p:spPr>
          <a:xfrm>
            <a:off x="51465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37" name="Shape 837"/>
          <p:cNvSpPr/>
          <p:nvPr/>
        </p:nvSpPr>
        <p:spPr>
          <a:xfrm>
            <a:off x="54450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38" name="Shape 838"/>
          <p:cNvSpPr/>
          <p:nvPr/>
        </p:nvSpPr>
        <p:spPr>
          <a:xfrm>
            <a:off x="57435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39" name="Shape 839"/>
          <p:cNvSpPr/>
          <p:nvPr/>
        </p:nvSpPr>
        <p:spPr>
          <a:xfrm>
            <a:off x="60420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40" name="Shape 840"/>
          <p:cNvSpPr/>
          <p:nvPr/>
        </p:nvSpPr>
        <p:spPr>
          <a:xfrm>
            <a:off x="63405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41" name="Shape 841"/>
          <p:cNvSpPr/>
          <p:nvPr/>
        </p:nvSpPr>
        <p:spPr>
          <a:xfrm>
            <a:off x="66390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42" name="Shape 842"/>
          <p:cNvSpPr/>
          <p:nvPr/>
        </p:nvSpPr>
        <p:spPr>
          <a:xfrm>
            <a:off x="69375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0</a:t>
            </a:r>
            <a:endParaRPr/>
          </a:p>
        </p:txBody>
      </p:sp>
      <p:sp>
        <p:nvSpPr>
          <p:cNvPr id="843" name="Shape 843"/>
          <p:cNvSpPr/>
          <p:nvPr/>
        </p:nvSpPr>
        <p:spPr>
          <a:xfrm>
            <a:off x="33555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1</a:t>
            </a:r>
            <a:endParaRPr/>
          </a:p>
        </p:txBody>
      </p:sp>
      <p:sp>
        <p:nvSpPr>
          <p:cNvPr id="844" name="Shape 844"/>
          <p:cNvSpPr/>
          <p:nvPr/>
        </p:nvSpPr>
        <p:spPr>
          <a:xfrm>
            <a:off x="4251050" y="4139900"/>
            <a:ext cx="298500" cy="29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a:t>1</a:t>
            </a:r>
            <a:endParaRPr/>
          </a:p>
        </p:txBody>
      </p:sp>
      <p:cxnSp>
        <p:nvCxnSpPr>
          <p:cNvPr id="845" name="Shape 845"/>
          <p:cNvCxnSpPr>
            <a:stCxn id="844" idx="2"/>
          </p:cNvCxnSpPr>
          <p:nvPr/>
        </p:nvCxnSpPr>
        <p:spPr>
          <a:xfrm rot="-5400000">
            <a:off x="4267100" y="2615300"/>
            <a:ext cx="1956300" cy="1689900"/>
          </a:xfrm>
          <a:prstGeom prst="curvedConnector3">
            <a:avLst>
              <a:gd fmla="val -12172" name="adj1"/>
            </a:avLst>
          </a:prstGeom>
          <a:noFill/>
          <a:ln cap="flat" cmpd="sng" w="19050">
            <a:solidFill>
              <a:srgbClr val="CC4125"/>
            </a:solidFill>
            <a:prstDash val="dash"/>
            <a:round/>
            <a:headEnd len="lg" w="lg" type="none"/>
            <a:tailEnd len="lg" w="lg" type="triangle"/>
          </a:ln>
        </p:spPr>
      </p:cxnSp>
      <p:cxnSp>
        <p:nvCxnSpPr>
          <p:cNvPr id="846" name="Shape 846"/>
          <p:cNvCxnSpPr/>
          <p:nvPr/>
        </p:nvCxnSpPr>
        <p:spPr>
          <a:xfrm rot="-5400000">
            <a:off x="3448100" y="2529200"/>
            <a:ext cx="1965900" cy="1852500"/>
          </a:xfrm>
          <a:prstGeom prst="curvedConnector3">
            <a:avLst>
              <a:gd fmla="val -13304" name="adj1"/>
            </a:avLst>
          </a:prstGeom>
          <a:noFill/>
          <a:ln cap="flat" cmpd="sng" w="19050">
            <a:solidFill>
              <a:srgbClr val="CC4125"/>
            </a:solidFill>
            <a:prstDash val="dash"/>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b="0" l="0" r="0" t="0"/>
          <a:stretch/>
        </p:blipFill>
        <p:spPr>
          <a:xfrm>
            <a:off x="-98610" y="-81966"/>
            <a:ext cx="9529500" cy="5717700"/>
          </a:xfrm>
          <a:prstGeom prst="rect">
            <a:avLst/>
          </a:prstGeom>
          <a:noFill/>
          <a:ln>
            <a:noFill/>
          </a:ln>
        </p:spPr>
      </p:pic>
      <p:sp>
        <p:nvSpPr>
          <p:cNvPr id="241" name="Shape 241"/>
          <p:cNvSpPr txBox="1"/>
          <p:nvPr/>
        </p:nvSpPr>
        <p:spPr>
          <a:xfrm>
            <a:off x="-98600" y="1026825"/>
            <a:ext cx="2124300" cy="3435300"/>
          </a:xfrm>
          <a:prstGeom prst="rect">
            <a:avLst/>
          </a:prstGeom>
          <a:noFill/>
          <a:ln>
            <a:noFill/>
          </a:ln>
        </p:spPr>
        <p:txBody>
          <a:bodyPr anchorCtr="0" anchor="ctr" bIns="91425" lIns="91425" spcFirstLastPara="1" rIns="91425" wrap="square" tIns="91425">
            <a:noAutofit/>
          </a:bodyPr>
          <a:lstStyle/>
          <a:p>
            <a:pPr indent="0" lvl="0" marL="0" rtl="0">
              <a:lnSpc>
                <a:spcPct val="108333"/>
              </a:lnSpc>
              <a:spcBef>
                <a:spcPts val="0"/>
              </a:spcBef>
              <a:spcAft>
                <a:spcPts val="0"/>
              </a:spcAft>
              <a:buNone/>
            </a:pPr>
            <a:r>
              <a:rPr b="1" lang="en" sz="1600">
                <a:solidFill>
                  <a:srgbClr val="E9EBED"/>
                </a:solidFill>
                <a:latin typeface="Exo"/>
                <a:ea typeface="Exo"/>
                <a:cs typeface="Exo"/>
                <a:sym typeface="Exo"/>
              </a:rPr>
              <a:t>Founded in 2013 by Chad Rigetti</a:t>
            </a:r>
            <a:endParaRPr b="1" sz="1600">
              <a:solidFill>
                <a:srgbClr val="E9EBED"/>
              </a:solidFill>
              <a:latin typeface="Exo"/>
              <a:ea typeface="Exo"/>
              <a:cs typeface="Exo"/>
              <a:sym typeface="Exo"/>
            </a:endParaRPr>
          </a:p>
          <a:p>
            <a:pPr indent="0" lvl="0" marL="0" rtl="0">
              <a:lnSpc>
                <a:spcPct val="108333"/>
              </a:lnSpc>
              <a:spcBef>
                <a:spcPts val="0"/>
              </a:spcBef>
              <a:spcAft>
                <a:spcPts val="0"/>
              </a:spcAft>
              <a:buNone/>
            </a:pPr>
            <a:r>
              <a:t/>
            </a:r>
            <a:endParaRPr b="1" sz="1600">
              <a:solidFill>
                <a:srgbClr val="E9EBED"/>
              </a:solidFill>
              <a:latin typeface="Exo"/>
              <a:ea typeface="Exo"/>
              <a:cs typeface="Exo"/>
              <a:sym typeface="Exo"/>
            </a:endParaRPr>
          </a:p>
          <a:p>
            <a:pPr indent="0" lvl="0" marL="0" rtl="0">
              <a:lnSpc>
                <a:spcPct val="108333"/>
              </a:lnSpc>
              <a:spcBef>
                <a:spcPts val="0"/>
              </a:spcBef>
              <a:spcAft>
                <a:spcPts val="0"/>
              </a:spcAft>
              <a:buNone/>
            </a:pPr>
            <a:r>
              <a:rPr b="1" lang="en" sz="1600">
                <a:solidFill>
                  <a:srgbClr val="E9EBED"/>
                </a:solidFill>
                <a:latin typeface="Exo"/>
                <a:ea typeface="Exo"/>
                <a:cs typeface="Exo"/>
                <a:sym typeface="Exo"/>
              </a:rPr>
              <a:t>Fab-1: Fremont, CA</a:t>
            </a:r>
            <a:endParaRPr b="1" sz="1600">
              <a:solidFill>
                <a:srgbClr val="E9EBED"/>
              </a:solidFill>
              <a:latin typeface="Exo"/>
              <a:ea typeface="Exo"/>
              <a:cs typeface="Exo"/>
              <a:sym typeface="Exo"/>
            </a:endParaRPr>
          </a:p>
          <a:p>
            <a:pPr indent="0" lvl="0" marL="0" rtl="0">
              <a:lnSpc>
                <a:spcPct val="108333"/>
              </a:lnSpc>
              <a:spcBef>
                <a:spcPts val="0"/>
              </a:spcBef>
              <a:spcAft>
                <a:spcPts val="0"/>
              </a:spcAft>
              <a:buNone/>
            </a:pPr>
            <a:r>
              <a:t/>
            </a:r>
            <a:endParaRPr b="1" sz="1600">
              <a:solidFill>
                <a:srgbClr val="E9EBED"/>
              </a:solidFill>
              <a:latin typeface="Exo"/>
              <a:ea typeface="Exo"/>
              <a:cs typeface="Exo"/>
              <a:sym typeface="Exo"/>
            </a:endParaRPr>
          </a:p>
          <a:p>
            <a:pPr indent="0" lvl="0" marL="0" rtl="0">
              <a:lnSpc>
                <a:spcPct val="108333"/>
              </a:lnSpc>
              <a:spcBef>
                <a:spcPts val="0"/>
              </a:spcBef>
              <a:spcAft>
                <a:spcPts val="0"/>
              </a:spcAft>
              <a:buNone/>
            </a:pPr>
            <a:r>
              <a:rPr b="1" lang="en" sz="1600">
                <a:solidFill>
                  <a:srgbClr val="E9EBED"/>
                </a:solidFill>
                <a:latin typeface="Exo"/>
                <a:ea typeface="Exo"/>
                <a:cs typeface="Exo"/>
                <a:sym typeface="Exo"/>
              </a:rPr>
              <a:t>~100 Employees</a:t>
            </a:r>
            <a:endParaRPr b="1" sz="1600">
              <a:solidFill>
                <a:srgbClr val="E9EBED"/>
              </a:solidFill>
              <a:latin typeface="Exo"/>
              <a:ea typeface="Exo"/>
              <a:cs typeface="Exo"/>
              <a:sym typeface="Exo"/>
            </a:endParaRPr>
          </a:p>
          <a:p>
            <a:pPr indent="0" lvl="0" marL="0" rtl="0">
              <a:lnSpc>
                <a:spcPct val="108333"/>
              </a:lnSpc>
              <a:spcBef>
                <a:spcPts val="0"/>
              </a:spcBef>
              <a:spcAft>
                <a:spcPts val="0"/>
              </a:spcAft>
              <a:buNone/>
            </a:pPr>
            <a:r>
              <a:t/>
            </a:r>
            <a:endParaRPr b="1" sz="1600">
              <a:solidFill>
                <a:srgbClr val="E9EBED"/>
              </a:solidFill>
              <a:latin typeface="Exo"/>
              <a:ea typeface="Exo"/>
              <a:cs typeface="Exo"/>
              <a:sym typeface="Exo"/>
            </a:endParaRPr>
          </a:p>
          <a:p>
            <a:pPr indent="0" lvl="0" marL="0" rtl="0">
              <a:lnSpc>
                <a:spcPct val="108333"/>
              </a:lnSpc>
              <a:spcBef>
                <a:spcPts val="0"/>
              </a:spcBef>
              <a:spcAft>
                <a:spcPts val="0"/>
              </a:spcAft>
              <a:buNone/>
            </a:pPr>
            <a:r>
              <a:rPr b="1" lang="en" sz="1600">
                <a:solidFill>
                  <a:srgbClr val="E9EBED"/>
                </a:solidFill>
                <a:latin typeface="Exo"/>
                <a:ea typeface="Exo"/>
                <a:cs typeface="Exo"/>
                <a:sym typeface="Exo"/>
              </a:rPr>
              <a:t>Forest</a:t>
            </a:r>
            <a:r>
              <a:rPr b="1" lang="en" sz="1800">
                <a:solidFill>
                  <a:srgbClr val="E9EBED"/>
                </a:solidFill>
                <a:latin typeface="Exo"/>
                <a:ea typeface="Exo"/>
                <a:cs typeface="Exo"/>
                <a:sym typeface="Exo"/>
              </a:rPr>
              <a:t>: </a:t>
            </a:r>
            <a:r>
              <a:rPr b="1" lang="en" sz="1600">
                <a:solidFill>
                  <a:srgbClr val="E9EBED"/>
                </a:solidFill>
                <a:latin typeface="Exo"/>
                <a:ea typeface="Exo"/>
                <a:cs typeface="Exo"/>
                <a:sym typeface="Exo"/>
              </a:rPr>
              <a:t>Quantum computing over the cloud</a:t>
            </a:r>
            <a:endParaRPr b="1" sz="1600">
              <a:solidFill>
                <a:srgbClr val="E9EBED"/>
              </a:solidFill>
              <a:latin typeface="Exo"/>
              <a:ea typeface="Exo"/>
              <a:cs typeface="Exo"/>
              <a:sym typeface="Exo"/>
            </a:endParaRPr>
          </a:p>
        </p:txBody>
      </p:sp>
      <p:sp>
        <p:nvSpPr>
          <p:cNvPr id="242" name="Shape 242"/>
          <p:cNvSpPr txBox="1"/>
          <p:nvPr/>
        </p:nvSpPr>
        <p:spPr>
          <a:xfrm>
            <a:off x="88484" y="71709"/>
            <a:ext cx="34437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Exo"/>
              <a:buNone/>
            </a:pPr>
            <a:r>
              <a:rPr b="1" i="1" lang="en" sz="1400" u="none" cap="none" strike="noStrike">
                <a:solidFill>
                  <a:schemeClr val="lt1"/>
                </a:solidFill>
                <a:latin typeface="Exo"/>
                <a:ea typeface="Exo"/>
                <a:cs typeface="Exo"/>
                <a:sym typeface="Exo"/>
              </a:rPr>
              <a:t>Rigetti 8-Qubit Quantum Processor</a:t>
            </a:r>
            <a:endParaRPr/>
          </a:p>
        </p:txBody>
      </p:sp>
      <p:pic>
        <p:nvPicPr>
          <p:cNvPr id="243" name="Shape 243"/>
          <p:cNvPicPr preferRelativeResize="0"/>
          <p:nvPr/>
        </p:nvPicPr>
        <p:blipFill rotWithShape="1">
          <a:blip r:embed="rId4">
            <a:alphaModFix/>
          </a:blip>
          <a:srcRect b="0" l="0" r="0" t="0"/>
          <a:stretch/>
        </p:blipFill>
        <p:spPr>
          <a:xfrm>
            <a:off x="8614852" y="4636727"/>
            <a:ext cx="377100" cy="377100"/>
          </a:xfrm>
          <a:prstGeom prst="rect">
            <a:avLst/>
          </a:prstGeom>
          <a:noFill/>
          <a:ln>
            <a:noFill/>
          </a:ln>
        </p:spPr>
      </p:pic>
      <p:sp>
        <p:nvSpPr>
          <p:cNvPr id="244" name="Shape 244"/>
          <p:cNvSpPr txBox="1"/>
          <p:nvPr/>
        </p:nvSpPr>
        <p:spPr>
          <a:xfrm>
            <a:off x="7094475" y="1026800"/>
            <a:ext cx="2336700" cy="3435300"/>
          </a:xfrm>
          <a:prstGeom prst="rect">
            <a:avLst/>
          </a:prstGeom>
          <a:noFill/>
          <a:ln>
            <a:noFill/>
          </a:ln>
        </p:spPr>
        <p:txBody>
          <a:bodyPr anchorCtr="0" anchor="ctr" bIns="91425" lIns="91425" spcFirstLastPara="1" rIns="91425" wrap="square" tIns="91425">
            <a:noAutofit/>
          </a:bodyPr>
          <a:lstStyle/>
          <a:p>
            <a:pPr indent="0" lvl="0" marL="0" rtl="0" algn="r">
              <a:lnSpc>
                <a:spcPct val="108333"/>
              </a:lnSpc>
              <a:spcBef>
                <a:spcPts val="0"/>
              </a:spcBef>
              <a:spcAft>
                <a:spcPts val="0"/>
              </a:spcAft>
              <a:buNone/>
            </a:pPr>
            <a:r>
              <a:rPr b="1" lang="en" sz="1600">
                <a:solidFill>
                  <a:srgbClr val="E9EBED"/>
                </a:solidFill>
                <a:latin typeface="Exo"/>
                <a:ea typeface="Exo"/>
                <a:cs typeface="Exo"/>
                <a:sym typeface="Exo"/>
              </a:rPr>
              <a:t>Venture backed startup</a:t>
            </a:r>
            <a:endParaRPr b="1" sz="1600">
              <a:solidFill>
                <a:srgbClr val="E9EBED"/>
              </a:solidFill>
              <a:latin typeface="Exo"/>
              <a:ea typeface="Exo"/>
              <a:cs typeface="Exo"/>
              <a:sym typeface="Exo"/>
            </a:endParaRPr>
          </a:p>
          <a:p>
            <a:pPr indent="0" lvl="0" marL="0" rtl="0" algn="r">
              <a:lnSpc>
                <a:spcPct val="108333"/>
              </a:lnSpc>
              <a:spcBef>
                <a:spcPts val="0"/>
              </a:spcBef>
              <a:spcAft>
                <a:spcPts val="0"/>
              </a:spcAft>
              <a:buNone/>
            </a:pPr>
            <a:r>
              <a:t/>
            </a:r>
            <a:endParaRPr b="1" sz="1600">
              <a:solidFill>
                <a:srgbClr val="E9EBED"/>
              </a:solidFill>
              <a:latin typeface="Exo"/>
              <a:ea typeface="Exo"/>
              <a:cs typeface="Exo"/>
              <a:sym typeface="Exo"/>
            </a:endParaRPr>
          </a:p>
          <a:p>
            <a:pPr indent="0" lvl="0" marL="0" rtl="0" algn="r">
              <a:lnSpc>
                <a:spcPct val="108333"/>
              </a:lnSpc>
              <a:spcBef>
                <a:spcPts val="0"/>
              </a:spcBef>
              <a:spcAft>
                <a:spcPts val="0"/>
              </a:spcAft>
              <a:buNone/>
            </a:pPr>
            <a:r>
              <a:rPr b="1" lang="en" sz="1600">
                <a:solidFill>
                  <a:srgbClr val="E9EBED"/>
                </a:solidFill>
                <a:latin typeface="Exo"/>
                <a:ea typeface="Exo"/>
                <a:cs typeface="Exo"/>
                <a:sym typeface="Exo"/>
              </a:rPr>
              <a:t>R&amp;D lab: Berkeley, CA</a:t>
            </a:r>
            <a:endParaRPr b="1" sz="1600">
              <a:solidFill>
                <a:srgbClr val="E9EBED"/>
              </a:solidFill>
              <a:latin typeface="Exo"/>
              <a:ea typeface="Exo"/>
              <a:cs typeface="Exo"/>
              <a:sym typeface="Exo"/>
            </a:endParaRPr>
          </a:p>
          <a:p>
            <a:pPr indent="0" lvl="0" marL="0" rtl="0" algn="r">
              <a:lnSpc>
                <a:spcPct val="108333"/>
              </a:lnSpc>
              <a:spcBef>
                <a:spcPts val="0"/>
              </a:spcBef>
              <a:spcAft>
                <a:spcPts val="0"/>
              </a:spcAft>
              <a:buNone/>
            </a:pPr>
            <a:r>
              <a:t/>
            </a:r>
            <a:endParaRPr b="1" sz="1600">
              <a:solidFill>
                <a:srgbClr val="E9EBED"/>
              </a:solidFill>
              <a:latin typeface="Exo"/>
              <a:ea typeface="Exo"/>
              <a:cs typeface="Exo"/>
              <a:sym typeface="Exo"/>
            </a:endParaRPr>
          </a:p>
          <a:p>
            <a:pPr indent="0" lvl="0" marL="0" rtl="0" algn="r">
              <a:lnSpc>
                <a:spcPct val="108333"/>
              </a:lnSpc>
              <a:spcBef>
                <a:spcPts val="0"/>
              </a:spcBef>
              <a:spcAft>
                <a:spcPts val="0"/>
              </a:spcAft>
              <a:buNone/>
            </a:pPr>
            <a:r>
              <a:rPr b="1" lang="en" sz="1600">
                <a:solidFill>
                  <a:srgbClr val="E9EBED"/>
                </a:solidFill>
                <a:latin typeface="Exo"/>
                <a:ea typeface="Exo"/>
                <a:cs typeface="Exo"/>
                <a:sym typeface="Exo"/>
              </a:rPr>
              <a:t>Full-stack scalable superconducting qubits</a:t>
            </a:r>
            <a:endParaRPr b="1" sz="1600">
              <a:solidFill>
                <a:srgbClr val="E9EBED"/>
              </a:solidFill>
              <a:latin typeface="Exo"/>
              <a:ea typeface="Exo"/>
              <a:cs typeface="Exo"/>
              <a:sym typeface="Exo"/>
            </a:endParaRPr>
          </a:p>
          <a:p>
            <a:pPr indent="0" lvl="0" marL="0" rtl="0" algn="r">
              <a:lnSpc>
                <a:spcPct val="108333"/>
              </a:lnSpc>
              <a:spcBef>
                <a:spcPts val="0"/>
              </a:spcBef>
              <a:spcAft>
                <a:spcPts val="0"/>
              </a:spcAft>
              <a:buNone/>
            </a:pPr>
            <a:r>
              <a:t/>
            </a:r>
            <a:endParaRPr b="1" sz="1600">
              <a:solidFill>
                <a:srgbClr val="E9EBED"/>
              </a:solidFill>
              <a:latin typeface="Exo"/>
              <a:ea typeface="Exo"/>
              <a:cs typeface="Exo"/>
              <a:sym typeface="Exo"/>
            </a:endParaRPr>
          </a:p>
          <a:p>
            <a:pPr indent="0" lvl="0" marL="0" rtl="0" algn="r">
              <a:lnSpc>
                <a:spcPct val="108333"/>
              </a:lnSpc>
              <a:spcBef>
                <a:spcPts val="0"/>
              </a:spcBef>
              <a:spcAft>
                <a:spcPts val="0"/>
              </a:spcAft>
              <a:buNone/>
            </a:pPr>
            <a:r>
              <a:rPr b="1" lang="en" sz="1600">
                <a:solidFill>
                  <a:srgbClr val="E9EBED"/>
                </a:solidFill>
                <a:latin typeface="Exo"/>
                <a:ea typeface="Exo"/>
                <a:cs typeface="Exo"/>
                <a:sym typeface="Exo"/>
              </a:rPr>
              <a:t>30-qubit Quantum Virtual Machine</a:t>
            </a:r>
            <a:r>
              <a:rPr b="1" baseline="30000" lang="en" sz="1600">
                <a:solidFill>
                  <a:srgbClr val="E9EBED"/>
                </a:solidFill>
                <a:latin typeface="Exo"/>
                <a:ea typeface="Exo"/>
                <a:cs typeface="Exo"/>
                <a:sym typeface="Exo"/>
              </a:rPr>
              <a:t>TM</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Shape 851"/>
          <p:cNvSpPr txBox="1"/>
          <p:nvPr>
            <p:ph type="title"/>
          </p:nvPr>
        </p:nvSpPr>
        <p:spPr>
          <a:xfrm>
            <a:off x="235946" y="172244"/>
            <a:ext cx="7896600" cy="484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Font typeface="Exo"/>
              <a:buNone/>
            </a:pPr>
            <a:r>
              <a:rPr b="1" lang="en" sz="2400">
                <a:solidFill>
                  <a:srgbClr val="4E4E4E"/>
                </a:solidFill>
              </a:rPr>
              <a:t>Formal Details: The Quil White Paper</a:t>
            </a:r>
            <a:endParaRPr b="1" sz="2400">
              <a:solidFill>
                <a:srgbClr val="4E4E4E"/>
              </a:solidFill>
            </a:endParaRPr>
          </a:p>
          <a:p>
            <a:pPr indent="0" lvl="0" marL="0" marR="0" rtl="0" algn="l">
              <a:lnSpc>
                <a:spcPct val="100000"/>
              </a:lnSpc>
              <a:spcBef>
                <a:spcPts val="0"/>
              </a:spcBef>
              <a:spcAft>
                <a:spcPts val="0"/>
              </a:spcAft>
              <a:buClr>
                <a:schemeClr val="dk1"/>
              </a:buClr>
              <a:buFont typeface="Exo"/>
              <a:buNone/>
            </a:pPr>
            <a:r>
              <a:t/>
            </a:r>
            <a:endParaRPr b="1" i="0" sz="2400" u="none" cap="none" strike="noStrike">
              <a:solidFill>
                <a:srgbClr val="4E4E4E"/>
              </a:solidFill>
            </a:endParaRPr>
          </a:p>
        </p:txBody>
      </p:sp>
      <p:sp>
        <p:nvSpPr>
          <p:cNvPr id="852" name="Shape 852"/>
          <p:cNvSpPr txBox="1"/>
          <p:nvPr>
            <p:ph idx="1" type="body"/>
          </p:nvPr>
        </p:nvSpPr>
        <p:spPr>
          <a:xfrm>
            <a:off x="168225" y="537025"/>
            <a:ext cx="8413500" cy="383100"/>
          </a:xfrm>
          <a:prstGeom prst="rect">
            <a:avLst/>
          </a:prstGeom>
          <a:noFill/>
          <a:ln>
            <a:noFill/>
          </a:ln>
        </p:spPr>
        <p:txBody>
          <a:bodyPr anchorCtr="0" anchor="t" bIns="68575" lIns="68575" spcFirstLastPara="1" rIns="68575" wrap="square" tIns="68575">
            <a:noAutofit/>
          </a:bodyPr>
          <a:lstStyle/>
          <a:p>
            <a:pPr indent="0" lvl="0" marL="63500" marR="0" rtl="0" algn="l">
              <a:lnSpc>
                <a:spcPct val="100000"/>
              </a:lnSpc>
              <a:spcBef>
                <a:spcPts val="0"/>
              </a:spcBef>
              <a:spcAft>
                <a:spcPts val="0"/>
              </a:spcAft>
              <a:buClr>
                <a:schemeClr val="accent1"/>
              </a:buClr>
              <a:buFont typeface="Noto Sans Symbols"/>
              <a:buNone/>
            </a:pPr>
            <a:r>
              <a:rPr lang="en"/>
              <a:t>arXiv:</a:t>
            </a:r>
            <a:r>
              <a:rPr b="0" i="0" lang="en" sz="1400" u="sng" cap="none" strike="noStrike">
                <a:solidFill>
                  <a:schemeClr val="hlink"/>
                </a:solidFill>
                <a:latin typeface="Exo"/>
                <a:ea typeface="Exo"/>
                <a:cs typeface="Exo"/>
                <a:sym typeface="Exo"/>
                <a:hlinkClick r:id="rId3"/>
              </a:rPr>
              <a:t>1608.03355</a:t>
            </a:r>
            <a:r>
              <a:rPr b="0" i="0" lang="en" sz="1400" u="none" cap="none" strike="noStrike">
                <a:solidFill>
                  <a:srgbClr val="8B8B8B"/>
                </a:solidFill>
                <a:latin typeface="Exo"/>
                <a:ea typeface="Exo"/>
                <a:cs typeface="Exo"/>
                <a:sym typeface="Exo"/>
              </a:rPr>
              <a:t> </a:t>
            </a:r>
            <a:endParaRPr/>
          </a:p>
          <a:p>
            <a:pPr indent="0" lvl="0" marL="0" marR="0" rtl="0" algn="l">
              <a:lnSpc>
                <a:spcPct val="100000"/>
              </a:lnSpc>
              <a:spcBef>
                <a:spcPts val="0"/>
              </a:spcBef>
              <a:spcAft>
                <a:spcPts val="0"/>
              </a:spcAft>
              <a:buClr>
                <a:schemeClr val="accent1"/>
              </a:buClr>
              <a:buFont typeface="Noto Sans Symbols"/>
              <a:buNone/>
            </a:pPr>
            <a:r>
              <a:rPr b="0" i="0" lang="en" sz="1400" u="none" cap="none" strike="noStrike">
                <a:solidFill>
                  <a:srgbClr val="8B8B8B"/>
                </a:solidFill>
                <a:latin typeface="Courier New"/>
                <a:ea typeface="Courier New"/>
                <a:cs typeface="Courier New"/>
                <a:sym typeface="Courier New"/>
              </a:rPr>
              <a:t> </a:t>
            </a:r>
            <a:endParaRPr/>
          </a:p>
        </p:txBody>
      </p:sp>
      <p:pic>
        <p:nvPicPr>
          <p:cNvPr id="853" name="Shape 853"/>
          <p:cNvPicPr preferRelativeResize="0"/>
          <p:nvPr/>
        </p:nvPicPr>
        <p:blipFill rotWithShape="1">
          <a:blip r:embed="rId4">
            <a:alphaModFix/>
          </a:blip>
          <a:srcRect b="0" l="0" r="0" t="0"/>
          <a:stretch/>
        </p:blipFill>
        <p:spPr>
          <a:xfrm>
            <a:off x="1117600" y="1132973"/>
            <a:ext cx="6908700" cy="3472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Shape 858"/>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4E4E4E"/>
                </a:solidFill>
              </a:rPr>
              <a:t>Quantum Teleportation in Quil</a:t>
            </a:r>
            <a:endParaRPr b="1" sz="2400">
              <a:solidFill>
                <a:srgbClr val="4E4E4E"/>
              </a:solidFill>
            </a:endParaRPr>
          </a:p>
        </p:txBody>
      </p:sp>
      <p:sp>
        <p:nvSpPr>
          <p:cNvPr id="859" name="Shape 859"/>
          <p:cNvSpPr txBox="1"/>
          <p:nvPr/>
        </p:nvSpPr>
        <p:spPr>
          <a:xfrm>
            <a:off x="456650" y="1002375"/>
            <a:ext cx="3757200" cy="3664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latin typeface="Roboto Mono"/>
                <a:ea typeface="Roboto Mono"/>
                <a:cs typeface="Roboto Mono"/>
                <a:sym typeface="Roboto Mono"/>
              </a:rPr>
              <a:t>DEFCIRCUIT TELEPORT A q B:</a:t>
            </a:r>
            <a:endParaRPr sz="1100">
              <a:latin typeface="Roboto Mono"/>
              <a:ea typeface="Roboto Mono"/>
              <a:cs typeface="Roboto Mono"/>
              <a:sym typeface="Roboto Mono"/>
            </a:endParaRPr>
          </a:p>
          <a:p>
            <a:pPr indent="457200" lvl="0" marL="0" rtl="0" algn="just">
              <a:spcBef>
                <a:spcPts val="0"/>
              </a:spcBef>
              <a:spcAft>
                <a:spcPts val="0"/>
              </a:spcAft>
              <a:buNone/>
            </a:pPr>
            <a:r>
              <a:rPr i="1" lang="en" sz="1100">
                <a:solidFill>
                  <a:srgbClr val="B7B7B7"/>
                </a:solidFill>
                <a:latin typeface="Roboto Mono"/>
                <a:ea typeface="Roboto Mono"/>
                <a:cs typeface="Roboto Mono"/>
                <a:sym typeface="Roboto Mono"/>
              </a:rPr>
              <a:t># Bell pair</a:t>
            </a:r>
            <a:endParaRPr i="1" sz="1100">
              <a:solidFill>
                <a:srgbClr val="B7B7B7"/>
              </a:solidFill>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H        A</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CNOT     A B</a:t>
            </a:r>
            <a:endParaRPr sz="1100">
              <a:latin typeface="Roboto Mono"/>
              <a:ea typeface="Roboto Mono"/>
              <a:cs typeface="Roboto Mono"/>
              <a:sym typeface="Roboto Mono"/>
            </a:endParaRPr>
          </a:p>
          <a:p>
            <a:pPr indent="0" lvl="0" marL="0" rtl="0" algn="just">
              <a:spcBef>
                <a:spcPts val="0"/>
              </a:spcBef>
              <a:spcAft>
                <a:spcPts val="0"/>
              </a:spcAft>
              <a:buNone/>
            </a:pPr>
            <a:r>
              <a:t/>
            </a:r>
            <a:endParaRPr sz="1100">
              <a:latin typeface="Roboto Mono"/>
              <a:ea typeface="Roboto Mono"/>
              <a:cs typeface="Roboto Mono"/>
              <a:sym typeface="Roboto Mono"/>
            </a:endParaRPr>
          </a:p>
          <a:p>
            <a:pPr indent="457200" lvl="0" marL="0" rtl="0" algn="just">
              <a:spcBef>
                <a:spcPts val="0"/>
              </a:spcBef>
              <a:spcAft>
                <a:spcPts val="0"/>
              </a:spcAft>
              <a:buNone/>
            </a:pPr>
            <a:r>
              <a:rPr i="1" lang="en" sz="1100">
                <a:solidFill>
                  <a:srgbClr val="B7B7B7"/>
                </a:solidFill>
                <a:latin typeface="Roboto Mono"/>
                <a:ea typeface="Roboto Mono"/>
                <a:cs typeface="Roboto Mono"/>
                <a:sym typeface="Roboto Mono"/>
              </a:rPr>
              <a:t># Teleport</a:t>
            </a:r>
            <a:endParaRPr i="1" sz="1100">
              <a:solidFill>
                <a:srgbClr val="B7B7B7"/>
              </a:solidFill>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CNOT     q A</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H        q</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MEASURE  q [0]</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MEASURE  A [1]</a:t>
            </a:r>
            <a:endParaRPr sz="1100">
              <a:latin typeface="Roboto Mono"/>
              <a:ea typeface="Roboto Mono"/>
              <a:cs typeface="Roboto Mono"/>
              <a:sym typeface="Roboto Mono"/>
            </a:endParaRPr>
          </a:p>
          <a:p>
            <a:pPr indent="0" lvl="0" marL="0" rtl="0" algn="just">
              <a:spcBef>
                <a:spcPts val="0"/>
              </a:spcBef>
              <a:spcAft>
                <a:spcPts val="0"/>
              </a:spcAft>
              <a:buNone/>
            </a:pPr>
            <a:r>
              <a:rPr lang="en" sz="1100">
                <a:latin typeface="Roboto Mono"/>
                <a:ea typeface="Roboto Mono"/>
                <a:cs typeface="Roboto Mono"/>
                <a:sym typeface="Roboto Mono"/>
              </a:rPr>
              <a:t>	</a:t>
            </a:r>
            <a:endParaRPr sz="1100">
              <a:latin typeface="Roboto Mono"/>
              <a:ea typeface="Roboto Mono"/>
              <a:cs typeface="Roboto Mono"/>
              <a:sym typeface="Roboto Mono"/>
            </a:endParaRPr>
          </a:p>
          <a:p>
            <a:pPr indent="457200" lvl="0" marL="0" rtl="0" algn="just">
              <a:spcBef>
                <a:spcPts val="0"/>
              </a:spcBef>
              <a:spcAft>
                <a:spcPts val="0"/>
              </a:spcAft>
              <a:buNone/>
            </a:pPr>
            <a:r>
              <a:rPr i="1" lang="en" sz="1100">
                <a:solidFill>
                  <a:srgbClr val="B7B7B7"/>
                </a:solidFill>
                <a:latin typeface="Roboto Mono"/>
                <a:ea typeface="Roboto Mono"/>
                <a:cs typeface="Roboto Mono"/>
                <a:sym typeface="Roboto Mono"/>
              </a:rPr>
              <a:t># Classically communicate measurements</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JUMP-UNLESS @SKIP [1]</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X B</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LABEL @SKIP</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JUMP-UNLESS @END [0]</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Z B</a:t>
            </a:r>
            <a:endParaRPr sz="1100">
              <a:latin typeface="Roboto Mono"/>
              <a:ea typeface="Roboto Mono"/>
              <a:cs typeface="Roboto Mono"/>
              <a:sym typeface="Roboto Mono"/>
            </a:endParaRPr>
          </a:p>
          <a:p>
            <a:pPr indent="457200" lvl="0" marL="0" rtl="0" algn="just">
              <a:spcBef>
                <a:spcPts val="0"/>
              </a:spcBef>
              <a:spcAft>
                <a:spcPts val="0"/>
              </a:spcAft>
              <a:buNone/>
            </a:pPr>
            <a:r>
              <a:rPr lang="en" sz="1100">
                <a:latin typeface="Roboto Mono"/>
                <a:ea typeface="Roboto Mono"/>
                <a:cs typeface="Roboto Mono"/>
                <a:sym typeface="Roboto Mono"/>
              </a:rPr>
              <a:t>LABEL @END</a:t>
            </a:r>
            <a:endParaRPr sz="1100">
              <a:latin typeface="Roboto Mono"/>
              <a:ea typeface="Roboto Mono"/>
              <a:cs typeface="Roboto Mono"/>
              <a:sym typeface="Roboto Mono"/>
            </a:endParaRPr>
          </a:p>
          <a:p>
            <a:pPr indent="0" lvl="0" marL="0" rtl="0" algn="just">
              <a:spcBef>
                <a:spcPts val="0"/>
              </a:spcBef>
              <a:spcAft>
                <a:spcPts val="0"/>
              </a:spcAft>
              <a:buNone/>
            </a:pPr>
            <a:r>
              <a:t/>
            </a:r>
            <a:endParaRPr sz="1100">
              <a:latin typeface="Roboto Mono"/>
              <a:ea typeface="Roboto Mono"/>
              <a:cs typeface="Roboto Mono"/>
              <a:sym typeface="Roboto Mono"/>
            </a:endParaRPr>
          </a:p>
          <a:p>
            <a:pPr indent="0" lvl="0" marL="0" rtl="0" algn="just">
              <a:spcBef>
                <a:spcPts val="0"/>
              </a:spcBef>
              <a:spcAft>
                <a:spcPts val="0"/>
              </a:spcAft>
              <a:buNone/>
            </a:pPr>
            <a:r>
              <a:rPr i="1" lang="en" sz="1100">
                <a:solidFill>
                  <a:srgbClr val="B7B7B7"/>
                </a:solidFill>
                <a:latin typeface="Roboto Mono"/>
                <a:ea typeface="Roboto Mono"/>
                <a:cs typeface="Roboto Mono"/>
                <a:sym typeface="Roboto Mono"/>
              </a:rPr>
              <a:t># If Alice’s qubits are 0 and 1</a:t>
            </a:r>
            <a:endParaRPr i="1" sz="1100">
              <a:solidFill>
                <a:srgbClr val="B7B7B7"/>
              </a:solidFill>
              <a:latin typeface="Roboto Mono"/>
              <a:ea typeface="Roboto Mono"/>
              <a:cs typeface="Roboto Mono"/>
              <a:sym typeface="Roboto Mono"/>
            </a:endParaRPr>
          </a:p>
          <a:p>
            <a:pPr indent="0" lvl="0" marL="0" rtl="0" algn="just">
              <a:spcBef>
                <a:spcPts val="0"/>
              </a:spcBef>
              <a:spcAft>
                <a:spcPts val="0"/>
              </a:spcAft>
              <a:buNone/>
            </a:pPr>
            <a:r>
              <a:rPr i="1" lang="en" sz="1100">
                <a:solidFill>
                  <a:srgbClr val="B7B7B7"/>
                </a:solidFill>
                <a:latin typeface="Roboto Mono"/>
                <a:ea typeface="Roboto Mono"/>
                <a:cs typeface="Roboto Mono"/>
                <a:sym typeface="Roboto Mono"/>
              </a:rPr>
              <a:t># and Bob’s is 5</a:t>
            </a:r>
            <a:endParaRPr i="1" sz="1100">
              <a:solidFill>
                <a:srgbClr val="B7B7B7"/>
              </a:solidFill>
              <a:latin typeface="Roboto Mono"/>
              <a:ea typeface="Roboto Mono"/>
              <a:cs typeface="Roboto Mono"/>
              <a:sym typeface="Roboto Mono"/>
            </a:endParaRPr>
          </a:p>
          <a:p>
            <a:pPr indent="0" lvl="0" marL="0" rtl="0" algn="just">
              <a:spcBef>
                <a:spcPts val="0"/>
              </a:spcBef>
              <a:spcAft>
                <a:spcPts val="0"/>
              </a:spcAft>
              <a:buNone/>
            </a:pPr>
            <a:r>
              <a:rPr lang="en" sz="1100">
                <a:latin typeface="Roboto Mono"/>
                <a:ea typeface="Roboto Mono"/>
                <a:cs typeface="Roboto Mono"/>
                <a:sym typeface="Roboto Mono"/>
              </a:rPr>
              <a:t>TELEPORT 0 1 5</a:t>
            </a:r>
            <a:endParaRPr sz="1100">
              <a:latin typeface="Roboto Mono"/>
              <a:ea typeface="Roboto Mono"/>
              <a:cs typeface="Roboto Mono"/>
              <a:sym typeface="Roboto Mono"/>
            </a:endParaRPr>
          </a:p>
        </p:txBody>
      </p:sp>
      <p:pic>
        <p:nvPicPr>
          <p:cNvPr descr="teleport.png" id="860" name="Shape 860"/>
          <p:cNvPicPr preferRelativeResize="0"/>
          <p:nvPr/>
        </p:nvPicPr>
        <p:blipFill rotWithShape="1">
          <a:blip r:embed="rId3">
            <a:alphaModFix/>
          </a:blip>
          <a:srcRect b="0" l="9428" r="0" t="0"/>
          <a:stretch/>
        </p:blipFill>
        <p:spPr>
          <a:xfrm>
            <a:off x="4554950" y="1056225"/>
            <a:ext cx="4189276" cy="1821100"/>
          </a:xfrm>
          <a:prstGeom prst="rect">
            <a:avLst/>
          </a:prstGeom>
          <a:noFill/>
          <a:ln>
            <a:noFill/>
          </a:ln>
        </p:spPr>
      </p:pic>
      <p:sp>
        <p:nvSpPr>
          <p:cNvPr id="861" name="Shape 861"/>
          <p:cNvSpPr txBox="1"/>
          <p:nvPr/>
        </p:nvSpPr>
        <p:spPr>
          <a:xfrm>
            <a:off x="3028250" y="1049263"/>
            <a:ext cx="1526700" cy="34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Alice’s ancilla </a:t>
            </a:r>
            <a:r>
              <a:rPr lang="en">
                <a:latin typeface="Roboto Mono"/>
                <a:ea typeface="Roboto Mono"/>
                <a:cs typeface="Roboto Mono"/>
                <a:sym typeface="Roboto Mono"/>
              </a:rPr>
              <a:t>q</a:t>
            </a:r>
            <a:endParaRPr>
              <a:latin typeface="Roboto Mono"/>
              <a:ea typeface="Roboto Mono"/>
              <a:cs typeface="Roboto Mono"/>
              <a:sym typeface="Roboto Mono"/>
            </a:endParaRPr>
          </a:p>
        </p:txBody>
      </p:sp>
      <p:sp>
        <p:nvSpPr>
          <p:cNvPr id="862" name="Shape 862"/>
          <p:cNvSpPr txBox="1"/>
          <p:nvPr/>
        </p:nvSpPr>
        <p:spPr>
          <a:xfrm>
            <a:off x="3684125" y="1791875"/>
            <a:ext cx="741600" cy="34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Alice </a:t>
            </a:r>
            <a:r>
              <a:rPr lang="en">
                <a:latin typeface="Roboto Mono"/>
                <a:ea typeface="Roboto Mono"/>
                <a:cs typeface="Roboto Mono"/>
                <a:sym typeface="Roboto Mono"/>
              </a:rPr>
              <a:t>A</a:t>
            </a:r>
            <a:endParaRPr>
              <a:latin typeface="Roboto Mono"/>
              <a:ea typeface="Roboto Mono"/>
              <a:cs typeface="Roboto Mono"/>
              <a:sym typeface="Roboto Mono"/>
            </a:endParaRPr>
          </a:p>
        </p:txBody>
      </p:sp>
      <p:sp>
        <p:nvSpPr>
          <p:cNvPr id="863" name="Shape 863"/>
          <p:cNvSpPr txBox="1"/>
          <p:nvPr/>
        </p:nvSpPr>
        <p:spPr>
          <a:xfrm>
            <a:off x="3684125" y="2457800"/>
            <a:ext cx="741600" cy="34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Bob </a:t>
            </a:r>
            <a:r>
              <a:rPr lang="en">
                <a:latin typeface="Roboto Mono"/>
                <a:ea typeface="Roboto Mono"/>
                <a:cs typeface="Roboto Mono"/>
                <a:sym typeface="Roboto Mono"/>
              </a:rPr>
              <a:t>B</a:t>
            </a:r>
            <a:endParaRPr>
              <a:latin typeface="Roboto Mono"/>
              <a:ea typeface="Roboto Mono"/>
              <a:cs typeface="Roboto Mono"/>
              <a:sym typeface="Roboto Mono"/>
            </a:endParaRPr>
          </a:p>
        </p:txBody>
      </p:sp>
      <p:grpSp>
        <p:nvGrpSpPr>
          <p:cNvPr id="864" name="Shape 864"/>
          <p:cNvGrpSpPr/>
          <p:nvPr/>
        </p:nvGrpSpPr>
        <p:grpSpPr>
          <a:xfrm>
            <a:off x="852975" y="1262425"/>
            <a:ext cx="4835425" cy="1545175"/>
            <a:chOff x="852975" y="1262425"/>
            <a:chExt cx="4835425" cy="1545175"/>
          </a:xfrm>
        </p:grpSpPr>
        <p:sp>
          <p:nvSpPr>
            <p:cNvPr id="865" name="Shape 865"/>
            <p:cNvSpPr/>
            <p:nvPr/>
          </p:nvSpPr>
          <p:spPr>
            <a:xfrm>
              <a:off x="852975" y="1262425"/>
              <a:ext cx="1569600" cy="582600"/>
            </a:xfrm>
            <a:prstGeom prst="rect">
              <a:avLst/>
            </a:prstGeom>
            <a:noFill/>
            <a:ln cap="flat" cmpd="sng" w="19050">
              <a:solidFill>
                <a:srgbClr val="FF0000"/>
              </a:solidFill>
              <a:prstDash val="dot"/>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6" name="Shape 866"/>
            <p:cNvSpPr/>
            <p:nvPr/>
          </p:nvSpPr>
          <p:spPr>
            <a:xfrm>
              <a:off x="4597600" y="1663700"/>
              <a:ext cx="1090800" cy="1143900"/>
            </a:xfrm>
            <a:prstGeom prst="rect">
              <a:avLst/>
            </a:prstGeom>
            <a:noFill/>
            <a:ln cap="flat" cmpd="sng" w="19050">
              <a:solidFill>
                <a:srgbClr val="FF0000"/>
              </a:solidFill>
              <a:prstDash val="dot"/>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67" name="Shape 867"/>
            <p:cNvCxnSpPr>
              <a:stCxn id="865" idx="3"/>
              <a:endCxn id="866" idx="0"/>
            </p:cNvCxnSpPr>
            <p:nvPr/>
          </p:nvCxnSpPr>
          <p:spPr>
            <a:xfrm>
              <a:off x="2422575" y="1553725"/>
              <a:ext cx="2720400" cy="110100"/>
            </a:xfrm>
            <a:prstGeom prst="curvedConnector2">
              <a:avLst/>
            </a:prstGeom>
            <a:noFill/>
            <a:ln cap="flat" cmpd="sng" w="9525">
              <a:solidFill>
                <a:srgbClr val="FF0000"/>
              </a:solidFill>
              <a:prstDash val="solid"/>
              <a:round/>
              <a:headEnd len="lg" w="lg" type="none"/>
              <a:tailEnd len="lg" w="lg" type="triangle"/>
            </a:ln>
          </p:spPr>
        </p:cxnSp>
      </p:grpSp>
      <p:grpSp>
        <p:nvGrpSpPr>
          <p:cNvPr id="868" name="Shape 868"/>
          <p:cNvGrpSpPr/>
          <p:nvPr/>
        </p:nvGrpSpPr>
        <p:grpSpPr>
          <a:xfrm>
            <a:off x="852975" y="911925"/>
            <a:ext cx="6508300" cy="1965400"/>
            <a:chOff x="852975" y="911925"/>
            <a:chExt cx="6508300" cy="1965400"/>
          </a:xfrm>
        </p:grpSpPr>
        <p:sp>
          <p:nvSpPr>
            <p:cNvPr id="869" name="Shape 869"/>
            <p:cNvSpPr/>
            <p:nvPr/>
          </p:nvSpPr>
          <p:spPr>
            <a:xfrm>
              <a:off x="5687275" y="911925"/>
              <a:ext cx="1674000" cy="1356900"/>
            </a:xfrm>
            <a:prstGeom prst="rect">
              <a:avLst/>
            </a:prstGeom>
            <a:noFill/>
            <a:ln cap="flat" cmpd="sng" w="19050">
              <a:solidFill>
                <a:srgbClr val="4A86E8"/>
              </a:solidFill>
              <a:prstDash val="dot"/>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0" name="Shape 870"/>
            <p:cNvSpPr/>
            <p:nvPr/>
          </p:nvSpPr>
          <p:spPr>
            <a:xfrm>
              <a:off x="852975" y="1893325"/>
              <a:ext cx="1569600" cy="984000"/>
            </a:xfrm>
            <a:prstGeom prst="rect">
              <a:avLst/>
            </a:prstGeom>
            <a:noFill/>
            <a:ln cap="flat" cmpd="sng" w="19050">
              <a:solidFill>
                <a:srgbClr val="4A86E8"/>
              </a:solidFill>
              <a:prstDash val="dot"/>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71" name="Shape 871"/>
            <p:cNvCxnSpPr>
              <a:stCxn id="870" idx="3"/>
              <a:endCxn id="869" idx="2"/>
            </p:cNvCxnSpPr>
            <p:nvPr/>
          </p:nvCxnSpPr>
          <p:spPr>
            <a:xfrm flipH="1" rot="10800000">
              <a:off x="2422575" y="2268925"/>
              <a:ext cx="4101600" cy="116400"/>
            </a:xfrm>
            <a:prstGeom prst="curvedConnector2">
              <a:avLst/>
            </a:prstGeom>
            <a:noFill/>
            <a:ln cap="flat" cmpd="sng" w="9525">
              <a:solidFill>
                <a:srgbClr val="4A86E8"/>
              </a:solidFill>
              <a:prstDash val="solid"/>
              <a:round/>
              <a:headEnd len="lg" w="lg" type="none"/>
              <a:tailEnd len="lg" w="lg" type="triangle"/>
            </a:ln>
          </p:spPr>
        </p:cxnSp>
      </p:grpSp>
      <p:grpSp>
        <p:nvGrpSpPr>
          <p:cNvPr id="872" name="Shape 872"/>
          <p:cNvGrpSpPr/>
          <p:nvPr/>
        </p:nvGrpSpPr>
        <p:grpSpPr>
          <a:xfrm>
            <a:off x="852975" y="911925"/>
            <a:ext cx="8182300" cy="3301725"/>
            <a:chOff x="852975" y="911925"/>
            <a:chExt cx="8182300" cy="3301725"/>
          </a:xfrm>
        </p:grpSpPr>
        <p:sp>
          <p:nvSpPr>
            <p:cNvPr id="873" name="Shape 873"/>
            <p:cNvSpPr/>
            <p:nvPr/>
          </p:nvSpPr>
          <p:spPr>
            <a:xfrm>
              <a:off x="7361275" y="911925"/>
              <a:ext cx="1674000" cy="2064900"/>
            </a:xfrm>
            <a:prstGeom prst="rect">
              <a:avLst/>
            </a:prstGeom>
            <a:noFill/>
            <a:ln cap="flat" cmpd="sng" w="19050">
              <a:solidFill>
                <a:srgbClr val="93C47D"/>
              </a:solidFill>
              <a:prstDash val="dot"/>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4" name="Shape 874"/>
            <p:cNvSpPr/>
            <p:nvPr/>
          </p:nvSpPr>
          <p:spPr>
            <a:xfrm>
              <a:off x="852975" y="2925750"/>
              <a:ext cx="3318000" cy="1287900"/>
            </a:xfrm>
            <a:prstGeom prst="rect">
              <a:avLst/>
            </a:prstGeom>
            <a:noFill/>
            <a:ln cap="flat" cmpd="sng" w="19050">
              <a:solidFill>
                <a:srgbClr val="93C47D"/>
              </a:solidFill>
              <a:prstDash val="dot"/>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75" name="Shape 875"/>
            <p:cNvCxnSpPr>
              <a:stCxn id="874" idx="3"/>
              <a:endCxn id="873" idx="2"/>
            </p:cNvCxnSpPr>
            <p:nvPr/>
          </p:nvCxnSpPr>
          <p:spPr>
            <a:xfrm flipH="1" rot="10800000">
              <a:off x="4170975" y="2976900"/>
              <a:ext cx="4027200" cy="592800"/>
            </a:xfrm>
            <a:prstGeom prst="curvedConnector2">
              <a:avLst/>
            </a:prstGeom>
            <a:noFill/>
            <a:ln cap="flat" cmpd="sng" w="9525">
              <a:solidFill>
                <a:srgbClr val="93C47D"/>
              </a:solidFill>
              <a:prstDash val="solid"/>
              <a:round/>
              <a:headEnd len="lg" w="lg" type="none"/>
              <a:tailEnd len="lg" w="lg" type="triangle"/>
            </a:ln>
          </p:spPr>
        </p:cxnSp>
      </p:grpSp>
      <p:sp>
        <p:nvSpPr>
          <p:cNvPr id="876" name="Shape 876"/>
          <p:cNvSpPr txBox="1"/>
          <p:nvPr/>
        </p:nvSpPr>
        <p:spPr>
          <a:xfrm>
            <a:off x="7206625" y="858925"/>
            <a:ext cx="562800" cy="40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Roboto Mono"/>
                <a:ea typeface="Roboto Mono"/>
                <a:cs typeface="Roboto Mono"/>
                <a:sym typeface="Roboto Mono"/>
              </a:rPr>
              <a:t>[0]</a:t>
            </a:r>
            <a:endParaRPr b="1">
              <a:latin typeface="Roboto Mono"/>
              <a:ea typeface="Roboto Mono"/>
              <a:cs typeface="Roboto Mono"/>
              <a:sym typeface="Roboto Mono"/>
            </a:endParaRPr>
          </a:p>
        </p:txBody>
      </p:sp>
      <p:sp>
        <p:nvSpPr>
          <p:cNvPr id="877" name="Shape 877"/>
          <p:cNvSpPr txBox="1"/>
          <p:nvPr/>
        </p:nvSpPr>
        <p:spPr>
          <a:xfrm>
            <a:off x="7206625" y="1599050"/>
            <a:ext cx="562800" cy="40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Roboto Mono"/>
                <a:ea typeface="Roboto Mono"/>
                <a:cs typeface="Roboto Mono"/>
                <a:sym typeface="Roboto Mono"/>
              </a:rPr>
              <a:t>[1]</a:t>
            </a:r>
            <a:endParaRPr b="1">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Shape 882"/>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2400">
                <a:solidFill>
                  <a:srgbClr val="4E4E4E"/>
                </a:solidFill>
              </a:rPr>
              <a:t>Teleportation </a:t>
            </a:r>
            <a:r>
              <a:rPr b="1" lang="en" sz="2400">
                <a:solidFill>
                  <a:srgbClr val="4E4E4E"/>
                </a:solidFill>
              </a:rPr>
              <a:t>Truth Table</a:t>
            </a:r>
            <a:endParaRPr b="1" sz="2400">
              <a:solidFill>
                <a:srgbClr val="4E4E4E"/>
              </a:solidFill>
            </a:endParaRPr>
          </a:p>
        </p:txBody>
      </p:sp>
      <p:graphicFrame>
        <p:nvGraphicFramePr>
          <p:cNvPr id="883" name="Shape 883"/>
          <p:cNvGraphicFramePr/>
          <p:nvPr/>
        </p:nvGraphicFramePr>
        <p:xfrm>
          <a:off x="733975" y="2279975"/>
          <a:ext cx="3000000" cy="3000000"/>
        </p:xfrm>
        <a:graphic>
          <a:graphicData uri="http://schemas.openxmlformats.org/drawingml/2006/table">
            <a:tbl>
              <a:tblPr>
                <a:noFill/>
                <a:tableStyleId>{4645A4DC-7DF1-46E4-8F1B-7F8B7E5D23B3}</a:tableStyleId>
              </a:tblPr>
              <a:tblGrid>
                <a:gridCol w="1346825"/>
                <a:gridCol w="999125"/>
                <a:gridCol w="2110225"/>
                <a:gridCol w="1974475"/>
                <a:gridCol w="1465925"/>
              </a:tblGrid>
              <a:tr h="381000">
                <a:tc>
                  <a:txBody>
                    <a:bodyPr>
                      <a:noAutofit/>
                    </a:bodyPr>
                    <a:lstStyle/>
                    <a:p>
                      <a:pPr indent="0" lvl="0" marL="0">
                        <a:spcBef>
                          <a:spcPts val="0"/>
                        </a:spcBef>
                        <a:spcAft>
                          <a:spcPts val="0"/>
                        </a:spcAft>
                        <a:buNone/>
                      </a:pPr>
                      <a:r>
                        <a:rPr b="1" lang="en">
                          <a:latin typeface="Exo"/>
                          <a:ea typeface="Exo"/>
                          <a:cs typeface="Exo"/>
                          <a:sym typeface="Exo"/>
                        </a:rPr>
                        <a:t>State |A B q〉</a:t>
                      </a:r>
                      <a:endParaRPr b="1">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b="1" lang="en">
                          <a:latin typeface="Exo"/>
                          <a:ea typeface="Exo"/>
                          <a:cs typeface="Exo"/>
                          <a:sym typeface="Exo"/>
                        </a:rPr>
                        <a:t>CNOT q A</a:t>
                      </a:r>
                      <a:endParaRPr b="1">
                        <a:latin typeface="Exo"/>
                        <a:ea typeface="Exo"/>
                        <a:cs typeface="Exo"/>
                        <a:sym typeface="Exo"/>
                      </a:endParaRPr>
                    </a:p>
                  </a:txBody>
                  <a:tcPr marT="91425" marB="91425" marR="91425" marL="91425">
                    <a:lnR cap="flat" cmpd="sng" w="28575">
                      <a:solidFill>
                        <a:srgbClr val="9E9E9E"/>
                      </a:solidFill>
                      <a:prstDash val="solid"/>
                      <a:round/>
                      <a:headEnd len="med" w="med" type="none"/>
                      <a:tailEnd len="med" w="med" type="none"/>
                    </a:lnR>
                  </a:tcPr>
                </a:tc>
                <a:tc>
                  <a:txBody>
                    <a:bodyPr>
                      <a:noAutofit/>
                    </a:bodyPr>
                    <a:lstStyle/>
                    <a:p>
                      <a:pPr indent="0" lvl="0" marL="0">
                        <a:spcBef>
                          <a:spcPts val="0"/>
                        </a:spcBef>
                        <a:spcAft>
                          <a:spcPts val="0"/>
                        </a:spcAft>
                        <a:buNone/>
                      </a:pPr>
                      <a:r>
                        <a:rPr b="1" lang="en">
                          <a:latin typeface="Exo"/>
                          <a:ea typeface="Exo"/>
                          <a:cs typeface="Exo"/>
                          <a:sym typeface="Exo"/>
                        </a:rPr>
                        <a:t>H q</a:t>
                      </a:r>
                      <a:endParaRPr b="1">
                        <a:latin typeface="Exo"/>
                        <a:ea typeface="Exo"/>
                        <a:cs typeface="Exo"/>
                        <a:sym typeface="Exo"/>
                      </a:endParaRPr>
                    </a:p>
                  </a:txBody>
                  <a:tcPr marT="91425" marB="91425" marR="91425" marL="91425">
                    <a:lnL cap="flat" cmpd="sng" w="28575">
                      <a:solidFill>
                        <a:srgbClr val="9E9E9E"/>
                      </a:solidFill>
                      <a:prstDash val="solid"/>
                      <a:round/>
                      <a:headEnd len="med" w="med" type="none"/>
                      <a:tailEnd len="med" w="med" type="none"/>
                    </a:lnL>
                  </a:tcPr>
                </a:tc>
                <a:tc>
                  <a:txBody>
                    <a:bodyPr>
                      <a:noAutofit/>
                    </a:bodyPr>
                    <a:lstStyle/>
                    <a:p>
                      <a:pPr indent="0" lvl="0" marL="0">
                        <a:spcBef>
                          <a:spcPts val="0"/>
                        </a:spcBef>
                        <a:spcAft>
                          <a:spcPts val="0"/>
                        </a:spcAft>
                        <a:buNone/>
                      </a:pPr>
                      <a:r>
                        <a:rPr b="1" lang="en">
                          <a:latin typeface="Exo"/>
                          <a:ea typeface="Exo"/>
                          <a:cs typeface="Exo"/>
                          <a:sym typeface="Exo"/>
                        </a:rPr>
                        <a:t>Classic C-X A B</a:t>
                      </a:r>
                      <a:endParaRPr b="1">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b="1" lang="en">
                          <a:latin typeface="Exo"/>
                          <a:ea typeface="Exo"/>
                          <a:cs typeface="Exo"/>
                          <a:sym typeface="Exo"/>
                        </a:rPr>
                        <a:t>Classic C-Z q B</a:t>
                      </a:r>
                      <a:endParaRPr b="1">
                        <a:latin typeface="Exo"/>
                        <a:ea typeface="Exo"/>
                        <a:cs typeface="Exo"/>
                        <a:sym typeface="Exo"/>
                      </a:endParaRPr>
                    </a:p>
                  </a:txBody>
                  <a:tcPr marT="91425" marB="91425" marR="91425" marL="91425"/>
                </a:tc>
              </a:tr>
              <a:tr h="396200">
                <a:tc>
                  <a:txBody>
                    <a:bodyPr>
                      <a:noAutofit/>
                    </a:bodyPr>
                    <a:lstStyle/>
                    <a:p>
                      <a:pPr indent="0" lvl="0" marL="0">
                        <a:spcBef>
                          <a:spcPts val="0"/>
                        </a:spcBef>
                        <a:spcAft>
                          <a:spcPts val="0"/>
                        </a:spcAft>
                        <a:buNone/>
                      </a:pPr>
                      <a:r>
                        <a:rPr lang="en">
                          <a:latin typeface="Exo"/>
                          <a:ea typeface="Exo"/>
                          <a:cs typeface="Exo"/>
                          <a:sym typeface="Exo"/>
                        </a:rPr>
                        <a:t>α |000〉</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α  |000〉</a:t>
                      </a:r>
                      <a:endParaRPr>
                        <a:latin typeface="Exo"/>
                        <a:ea typeface="Exo"/>
                        <a:cs typeface="Exo"/>
                        <a:sym typeface="Exo"/>
                      </a:endParaRPr>
                    </a:p>
                  </a:txBody>
                  <a:tcPr marT="91425" marB="91425" marR="91425" marL="91425">
                    <a:lnR cap="flat" cmpd="sng" w="28575">
                      <a:solidFill>
                        <a:srgbClr val="9E9E9E"/>
                      </a:solidFill>
                      <a:prstDash val="solid"/>
                      <a:round/>
                      <a:headEnd len="med" w="med" type="none"/>
                      <a:tailEnd len="med" w="med" type="none"/>
                    </a:lnR>
                  </a:tcPr>
                </a:tc>
                <a:tc>
                  <a:txBody>
                    <a:bodyPr>
                      <a:noAutofit/>
                    </a:bodyPr>
                    <a:lstStyle/>
                    <a:p>
                      <a:pPr indent="0" lvl="0" marL="0">
                        <a:spcBef>
                          <a:spcPts val="0"/>
                        </a:spcBef>
                        <a:spcAft>
                          <a:spcPts val="0"/>
                        </a:spcAft>
                        <a:buNone/>
                      </a:pPr>
                      <a:r>
                        <a:rPr lang="en">
                          <a:latin typeface="Exo"/>
                          <a:ea typeface="Exo"/>
                          <a:cs typeface="Exo"/>
                          <a:sym typeface="Exo"/>
                        </a:rPr>
                        <a:t>|00〉</a:t>
                      </a:r>
                      <a:r>
                        <a:rPr baseline="-25000" lang="en">
                          <a:latin typeface="Exo"/>
                          <a:ea typeface="Exo"/>
                          <a:cs typeface="Exo"/>
                          <a:sym typeface="Exo"/>
                        </a:rPr>
                        <a:t>Aq </a:t>
                      </a:r>
                      <a:r>
                        <a:rPr lang="en">
                          <a:latin typeface="Exo"/>
                          <a:ea typeface="Exo"/>
                          <a:cs typeface="Exo"/>
                          <a:sym typeface="Exo"/>
                        </a:rPr>
                        <a:t>(α|0〉+ β |1〉)</a:t>
                      </a:r>
                      <a:r>
                        <a:rPr baseline="-25000" lang="en">
                          <a:latin typeface="Exo"/>
                          <a:ea typeface="Exo"/>
                          <a:cs typeface="Exo"/>
                          <a:sym typeface="Exo"/>
                        </a:rPr>
                        <a:t>B</a:t>
                      </a:r>
                      <a:endParaRPr baseline="-25000">
                        <a:latin typeface="Exo"/>
                        <a:ea typeface="Exo"/>
                        <a:cs typeface="Exo"/>
                        <a:sym typeface="Exo"/>
                      </a:endParaRPr>
                    </a:p>
                  </a:txBody>
                  <a:tcPr marT="91425" marB="91425" marR="91425" marL="91425">
                    <a:lnL cap="flat" cmpd="sng" w="28575">
                      <a:solidFill>
                        <a:srgbClr val="9E9E9E"/>
                      </a:solidFill>
                      <a:prstDash val="solid"/>
                      <a:round/>
                      <a:headEnd len="med" w="med" type="none"/>
                      <a:tailEnd len="med" w="med" type="none"/>
                    </a:lnL>
                  </a:tcPr>
                </a:tc>
                <a:tc>
                  <a:txBody>
                    <a:bodyPr>
                      <a:noAutofit/>
                    </a:bodyPr>
                    <a:lstStyle/>
                    <a:p>
                      <a:pPr indent="0" lvl="0" marL="0">
                        <a:spcBef>
                          <a:spcPts val="0"/>
                        </a:spcBef>
                        <a:spcAft>
                          <a:spcPts val="0"/>
                        </a:spcAft>
                        <a:buNone/>
                      </a:pPr>
                      <a:r>
                        <a:rPr lang="en">
                          <a:latin typeface="Exo"/>
                          <a:ea typeface="Exo"/>
                          <a:cs typeface="Exo"/>
                          <a:sym typeface="Exo"/>
                        </a:rPr>
                        <a:t>[0, 0]</a:t>
                      </a:r>
                      <a:r>
                        <a:rPr baseline="-25000" lang="en">
                          <a:latin typeface="Exo"/>
                          <a:ea typeface="Exo"/>
                          <a:cs typeface="Exo"/>
                          <a:sym typeface="Exo"/>
                        </a:rPr>
                        <a:t>Aq</a:t>
                      </a:r>
                      <a:r>
                        <a:rPr lang="en">
                          <a:latin typeface="Exo"/>
                          <a:ea typeface="Exo"/>
                          <a:cs typeface="Exo"/>
                          <a:sym typeface="Exo"/>
                        </a:rPr>
                        <a:t>; α|0〉+ β |1〉</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α|0〉+ β |1〉</a:t>
                      </a:r>
                      <a:endParaRPr>
                        <a:latin typeface="Exo"/>
                        <a:ea typeface="Exo"/>
                        <a:cs typeface="Exo"/>
                        <a:sym typeface="Exo"/>
                      </a:endParaRPr>
                    </a:p>
                  </a:txBody>
                  <a:tcPr marT="91425" marB="91425" marR="91425" marL="91425"/>
                </a:tc>
              </a:tr>
              <a:tr h="396200">
                <a:tc>
                  <a:txBody>
                    <a:bodyPr>
                      <a:noAutofit/>
                    </a:bodyPr>
                    <a:lstStyle/>
                    <a:p>
                      <a:pPr indent="0" lvl="0" marL="0">
                        <a:spcBef>
                          <a:spcPts val="0"/>
                        </a:spcBef>
                        <a:spcAft>
                          <a:spcPts val="0"/>
                        </a:spcAft>
                        <a:buNone/>
                      </a:pPr>
                      <a:r>
                        <a:rPr lang="en">
                          <a:latin typeface="Exo"/>
                          <a:ea typeface="Exo"/>
                          <a:cs typeface="Exo"/>
                          <a:sym typeface="Exo"/>
                        </a:rPr>
                        <a:t>β |001〉</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β |101〉</a:t>
                      </a:r>
                      <a:endParaRPr>
                        <a:latin typeface="Exo"/>
                        <a:ea typeface="Exo"/>
                        <a:cs typeface="Exo"/>
                        <a:sym typeface="Exo"/>
                      </a:endParaRPr>
                    </a:p>
                  </a:txBody>
                  <a:tcPr marT="91425" marB="91425" marR="91425" marL="91425">
                    <a:lnR cap="flat" cmpd="sng" w="28575">
                      <a:solidFill>
                        <a:srgbClr val="9E9E9E"/>
                      </a:solidFill>
                      <a:prstDash val="solid"/>
                      <a:round/>
                      <a:headEnd len="med" w="med" type="none"/>
                      <a:tailEnd len="med" w="med" type="none"/>
                    </a:lnR>
                  </a:tcPr>
                </a:tc>
                <a:tc>
                  <a:txBody>
                    <a:bodyPr>
                      <a:noAutofit/>
                    </a:bodyPr>
                    <a:lstStyle/>
                    <a:p>
                      <a:pPr indent="0" lvl="0" marL="0">
                        <a:spcBef>
                          <a:spcPts val="0"/>
                        </a:spcBef>
                        <a:spcAft>
                          <a:spcPts val="0"/>
                        </a:spcAft>
                        <a:buNone/>
                      </a:pPr>
                      <a:r>
                        <a:rPr lang="en">
                          <a:latin typeface="Exo"/>
                          <a:ea typeface="Exo"/>
                          <a:cs typeface="Exo"/>
                          <a:sym typeface="Exo"/>
                        </a:rPr>
                        <a:t>|11〉</a:t>
                      </a:r>
                      <a:r>
                        <a:rPr baseline="-25000" lang="en">
                          <a:latin typeface="Exo"/>
                          <a:ea typeface="Exo"/>
                          <a:cs typeface="Exo"/>
                          <a:sym typeface="Exo"/>
                        </a:rPr>
                        <a:t>Aq </a:t>
                      </a:r>
                      <a:r>
                        <a:rPr lang="en">
                          <a:latin typeface="Exo"/>
                          <a:ea typeface="Exo"/>
                          <a:cs typeface="Exo"/>
                          <a:sym typeface="Exo"/>
                        </a:rPr>
                        <a:t>(α|1〉- β |0〉)</a:t>
                      </a:r>
                      <a:r>
                        <a:rPr baseline="-25000" lang="en">
                          <a:latin typeface="Exo"/>
                          <a:ea typeface="Exo"/>
                          <a:cs typeface="Exo"/>
                          <a:sym typeface="Exo"/>
                        </a:rPr>
                        <a:t>B</a:t>
                      </a:r>
                      <a:endParaRPr>
                        <a:latin typeface="Exo"/>
                        <a:ea typeface="Exo"/>
                        <a:cs typeface="Exo"/>
                        <a:sym typeface="Exo"/>
                      </a:endParaRPr>
                    </a:p>
                  </a:txBody>
                  <a:tcPr marT="91425" marB="91425" marR="91425" marL="91425">
                    <a:lnL cap="flat" cmpd="sng" w="28575">
                      <a:solidFill>
                        <a:srgbClr val="9E9E9E"/>
                      </a:solidFill>
                      <a:prstDash val="solid"/>
                      <a:round/>
                      <a:headEnd len="med" w="med" type="none"/>
                      <a:tailEnd len="med" w="med" type="none"/>
                    </a:lnL>
                  </a:tcPr>
                </a:tc>
                <a:tc>
                  <a:txBody>
                    <a:bodyPr>
                      <a:noAutofit/>
                    </a:bodyPr>
                    <a:lstStyle/>
                    <a:p>
                      <a:pPr indent="0" lvl="0" marL="0">
                        <a:spcBef>
                          <a:spcPts val="0"/>
                        </a:spcBef>
                        <a:spcAft>
                          <a:spcPts val="0"/>
                        </a:spcAft>
                        <a:buNone/>
                      </a:pPr>
                      <a:r>
                        <a:rPr lang="en">
                          <a:latin typeface="Exo"/>
                          <a:ea typeface="Exo"/>
                          <a:cs typeface="Exo"/>
                          <a:sym typeface="Exo"/>
                        </a:rPr>
                        <a:t>[1, 1]</a:t>
                      </a:r>
                      <a:r>
                        <a:rPr baseline="-25000" lang="en">
                          <a:latin typeface="Exo"/>
                          <a:ea typeface="Exo"/>
                          <a:cs typeface="Exo"/>
                          <a:sym typeface="Exo"/>
                        </a:rPr>
                        <a:t>Aq</a:t>
                      </a:r>
                      <a:r>
                        <a:rPr lang="en">
                          <a:latin typeface="Exo"/>
                          <a:ea typeface="Exo"/>
                          <a:cs typeface="Exo"/>
                          <a:sym typeface="Exo"/>
                        </a:rPr>
                        <a:t>; α|0〉- β |1〉</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α|0〉+ β |1〉</a:t>
                      </a:r>
                      <a:endParaRPr>
                        <a:latin typeface="Exo"/>
                        <a:ea typeface="Exo"/>
                        <a:cs typeface="Exo"/>
                        <a:sym typeface="Exo"/>
                      </a:endParaRPr>
                    </a:p>
                  </a:txBody>
                  <a:tcPr marT="91425" marB="91425" marR="91425" marL="91425"/>
                </a:tc>
              </a:tr>
              <a:tr h="396200">
                <a:tc>
                  <a:txBody>
                    <a:bodyPr>
                      <a:noAutofit/>
                    </a:bodyPr>
                    <a:lstStyle/>
                    <a:p>
                      <a:pPr indent="0" lvl="0" marL="0">
                        <a:spcBef>
                          <a:spcPts val="0"/>
                        </a:spcBef>
                        <a:spcAft>
                          <a:spcPts val="0"/>
                        </a:spcAft>
                        <a:buNone/>
                      </a:pPr>
                      <a:r>
                        <a:rPr lang="en">
                          <a:latin typeface="Exo"/>
                          <a:ea typeface="Exo"/>
                          <a:cs typeface="Exo"/>
                          <a:sym typeface="Exo"/>
                        </a:rPr>
                        <a:t>α |110〉</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α |110〉</a:t>
                      </a:r>
                      <a:endParaRPr>
                        <a:latin typeface="Exo"/>
                        <a:ea typeface="Exo"/>
                        <a:cs typeface="Exo"/>
                        <a:sym typeface="Exo"/>
                      </a:endParaRPr>
                    </a:p>
                  </a:txBody>
                  <a:tcPr marT="91425" marB="91425" marR="91425" marL="91425">
                    <a:lnR cap="flat" cmpd="sng" w="28575">
                      <a:solidFill>
                        <a:srgbClr val="9E9E9E"/>
                      </a:solidFill>
                      <a:prstDash val="solid"/>
                      <a:round/>
                      <a:headEnd len="med" w="med" type="none"/>
                      <a:tailEnd len="med" w="med" type="none"/>
                    </a:lnR>
                  </a:tcPr>
                </a:tc>
                <a:tc>
                  <a:txBody>
                    <a:bodyPr>
                      <a:noAutofit/>
                    </a:bodyPr>
                    <a:lstStyle/>
                    <a:p>
                      <a:pPr indent="0" lvl="0" marL="0">
                        <a:spcBef>
                          <a:spcPts val="0"/>
                        </a:spcBef>
                        <a:spcAft>
                          <a:spcPts val="0"/>
                        </a:spcAft>
                        <a:buNone/>
                      </a:pPr>
                      <a:r>
                        <a:rPr lang="en">
                          <a:latin typeface="Exo"/>
                          <a:ea typeface="Exo"/>
                          <a:cs typeface="Exo"/>
                          <a:sym typeface="Exo"/>
                        </a:rPr>
                        <a:t>|10〉</a:t>
                      </a:r>
                      <a:r>
                        <a:rPr baseline="-25000" lang="en">
                          <a:latin typeface="Exo"/>
                          <a:ea typeface="Exo"/>
                          <a:cs typeface="Exo"/>
                          <a:sym typeface="Exo"/>
                        </a:rPr>
                        <a:t>Aq </a:t>
                      </a:r>
                      <a:r>
                        <a:rPr lang="en">
                          <a:latin typeface="Exo"/>
                          <a:ea typeface="Exo"/>
                          <a:cs typeface="Exo"/>
                          <a:sym typeface="Exo"/>
                        </a:rPr>
                        <a:t>(α|1〉+ β |0〉)</a:t>
                      </a:r>
                      <a:r>
                        <a:rPr baseline="-25000" lang="en">
                          <a:latin typeface="Exo"/>
                          <a:ea typeface="Exo"/>
                          <a:cs typeface="Exo"/>
                          <a:sym typeface="Exo"/>
                        </a:rPr>
                        <a:t>B</a:t>
                      </a:r>
                      <a:endParaRPr>
                        <a:latin typeface="Exo"/>
                        <a:ea typeface="Exo"/>
                        <a:cs typeface="Exo"/>
                        <a:sym typeface="Exo"/>
                      </a:endParaRPr>
                    </a:p>
                  </a:txBody>
                  <a:tcPr marT="91425" marB="91425" marR="91425" marL="91425">
                    <a:lnL cap="flat" cmpd="sng" w="28575">
                      <a:solidFill>
                        <a:srgbClr val="9E9E9E"/>
                      </a:solidFill>
                      <a:prstDash val="solid"/>
                      <a:round/>
                      <a:headEnd len="med" w="med" type="none"/>
                      <a:tailEnd len="med" w="med" type="none"/>
                    </a:lnL>
                  </a:tcPr>
                </a:tc>
                <a:tc>
                  <a:txBody>
                    <a:bodyPr>
                      <a:noAutofit/>
                    </a:bodyPr>
                    <a:lstStyle/>
                    <a:p>
                      <a:pPr indent="0" lvl="0" marL="0">
                        <a:spcBef>
                          <a:spcPts val="0"/>
                        </a:spcBef>
                        <a:spcAft>
                          <a:spcPts val="0"/>
                        </a:spcAft>
                        <a:buNone/>
                      </a:pPr>
                      <a:r>
                        <a:rPr lang="en">
                          <a:latin typeface="Exo"/>
                          <a:ea typeface="Exo"/>
                          <a:cs typeface="Exo"/>
                          <a:sym typeface="Exo"/>
                        </a:rPr>
                        <a:t>[1, 0]</a:t>
                      </a:r>
                      <a:r>
                        <a:rPr baseline="-25000" lang="en">
                          <a:latin typeface="Exo"/>
                          <a:ea typeface="Exo"/>
                          <a:cs typeface="Exo"/>
                          <a:sym typeface="Exo"/>
                        </a:rPr>
                        <a:t>Aq</a:t>
                      </a:r>
                      <a:r>
                        <a:rPr lang="en">
                          <a:latin typeface="Exo"/>
                          <a:ea typeface="Exo"/>
                          <a:cs typeface="Exo"/>
                          <a:sym typeface="Exo"/>
                        </a:rPr>
                        <a:t>; α|0〉+ β |1〉</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α|0〉+ β |1〉</a:t>
                      </a:r>
                      <a:endParaRPr>
                        <a:latin typeface="Exo"/>
                        <a:ea typeface="Exo"/>
                        <a:cs typeface="Exo"/>
                        <a:sym typeface="Exo"/>
                      </a:endParaRPr>
                    </a:p>
                  </a:txBody>
                  <a:tcPr marT="91425" marB="91425" marR="91425" marL="91425"/>
                </a:tc>
              </a:tr>
              <a:tr h="396200">
                <a:tc>
                  <a:txBody>
                    <a:bodyPr>
                      <a:noAutofit/>
                    </a:bodyPr>
                    <a:lstStyle/>
                    <a:p>
                      <a:pPr indent="0" lvl="0" marL="0">
                        <a:spcBef>
                          <a:spcPts val="0"/>
                        </a:spcBef>
                        <a:spcAft>
                          <a:spcPts val="0"/>
                        </a:spcAft>
                        <a:buNone/>
                      </a:pPr>
                      <a:r>
                        <a:rPr lang="en">
                          <a:latin typeface="Exo"/>
                          <a:ea typeface="Exo"/>
                          <a:cs typeface="Exo"/>
                          <a:sym typeface="Exo"/>
                        </a:rPr>
                        <a:t>β |111〉</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β |011〉</a:t>
                      </a:r>
                      <a:endParaRPr>
                        <a:latin typeface="Exo"/>
                        <a:ea typeface="Exo"/>
                        <a:cs typeface="Exo"/>
                        <a:sym typeface="Exo"/>
                      </a:endParaRPr>
                    </a:p>
                  </a:txBody>
                  <a:tcPr marT="91425" marB="91425" marR="91425" marL="91425">
                    <a:lnR cap="flat" cmpd="sng" w="28575">
                      <a:solidFill>
                        <a:srgbClr val="9E9E9E"/>
                      </a:solidFill>
                      <a:prstDash val="solid"/>
                      <a:round/>
                      <a:headEnd len="med" w="med" type="none"/>
                      <a:tailEnd len="med" w="med" type="none"/>
                    </a:lnR>
                  </a:tcPr>
                </a:tc>
                <a:tc>
                  <a:txBody>
                    <a:bodyPr>
                      <a:noAutofit/>
                    </a:bodyPr>
                    <a:lstStyle/>
                    <a:p>
                      <a:pPr indent="0" lvl="0" marL="0">
                        <a:spcBef>
                          <a:spcPts val="0"/>
                        </a:spcBef>
                        <a:spcAft>
                          <a:spcPts val="0"/>
                        </a:spcAft>
                        <a:buNone/>
                      </a:pPr>
                      <a:r>
                        <a:rPr lang="en">
                          <a:latin typeface="Exo"/>
                          <a:ea typeface="Exo"/>
                          <a:cs typeface="Exo"/>
                          <a:sym typeface="Exo"/>
                        </a:rPr>
                        <a:t>|01〉</a:t>
                      </a:r>
                      <a:r>
                        <a:rPr baseline="-25000" lang="en">
                          <a:latin typeface="Exo"/>
                          <a:ea typeface="Exo"/>
                          <a:cs typeface="Exo"/>
                          <a:sym typeface="Exo"/>
                        </a:rPr>
                        <a:t>Aq </a:t>
                      </a:r>
                      <a:r>
                        <a:rPr lang="en">
                          <a:latin typeface="Exo"/>
                          <a:ea typeface="Exo"/>
                          <a:cs typeface="Exo"/>
                          <a:sym typeface="Exo"/>
                        </a:rPr>
                        <a:t>(α|0〉- β |1〉)</a:t>
                      </a:r>
                      <a:r>
                        <a:rPr baseline="-25000" lang="en">
                          <a:latin typeface="Exo"/>
                          <a:ea typeface="Exo"/>
                          <a:cs typeface="Exo"/>
                          <a:sym typeface="Exo"/>
                        </a:rPr>
                        <a:t>B</a:t>
                      </a:r>
                      <a:endParaRPr>
                        <a:latin typeface="Exo"/>
                        <a:ea typeface="Exo"/>
                        <a:cs typeface="Exo"/>
                        <a:sym typeface="Exo"/>
                      </a:endParaRPr>
                    </a:p>
                  </a:txBody>
                  <a:tcPr marT="91425" marB="91425" marR="91425" marL="91425">
                    <a:lnL cap="flat" cmpd="sng" w="28575">
                      <a:solidFill>
                        <a:srgbClr val="9E9E9E"/>
                      </a:solidFill>
                      <a:prstDash val="solid"/>
                      <a:round/>
                      <a:headEnd len="med" w="med" type="none"/>
                      <a:tailEnd len="med" w="med" type="none"/>
                    </a:lnL>
                  </a:tcPr>
                </a:tc>
                <a:tc>
                  <a:txBody>
                    <a:bodyPr>
                      <a:noAutofit/>
                    </a:bodyPr>
                    <a:lstStyle/>
                    <a:p>
                      <a:pPr indent="0" lvl="0" marL="0">
                        <a:spcBef>
                          <a:spcPts val="0"/>
                        </a:spcBef>
                        <a:spcAft>
                          <a:spcPts val="0"/>
                        </a:spcAft>
                        <a:buNone/>
                      </a:pPr>
                      <a:r>
                        <a:rPr lang="en">
                          <a:latin typeface="Exo"/>
                          <a:ea typeface="Exo"/>
                          <a:cs typeface="Exo"/>
                          <a:sym typeface="Exo"/>
                        </a:rPr>
                        <a:t>[0, 1]</a:t>
                      </a:r>
                      <a:r>
                        <a:rPr baseline="-25000" lang="en">
                          <a:latin typeface="Exo"/>
                          <a:ea typeface="Exo"/>
                          <a:cs typeface="Exo"/>
                          <a:sym typeface="Exo"/>
                        </a:rPr>
                        <a:t>Aq</a:t>
                      </a:r>
                      <a:r>
                        <a:rPr lang="en">
                          <a:latin typeface="Exo"/>
                          <a:ea typeface="Exo"/>
                          <a:cs typeface="Exo"/>
                          <a:sym typeface="Exo"/>
                        </a:rPr>
                        <a:t>; α|0〉- β |1〉</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α|0〉+ β |1〉</a:t>
                      </a:r>
                      <a:endParaRPr>
                        <a:latin typeface="Exo"/>
                        <a:ea typeface="Exo"/>
                        <a:cs typeface="Exo"/>
                        <a:sym typeface="Exo"/>
                      </a:endParaRPr>
                    </a:p>
                  </a:txBody>
                  <a:tcPr marT="91425" marB="91425" marR="91425" marL="91425"/>
                </a:tc>
              </a:tr>
            </a:tbl>
          </a:graphicData>
        </a:graphic>
      </p:graphicFrame>
      <p:sp>
        <p:nvSpPr>
          <p:cNvPr id="884" name="Shape 884"/>
          <p:cNvSpPr txBox="1"/>
          <p:nvPr/>
        </p:nvSpPr>
        <p:spPr>
          <a:xfrm>
            <a:off x="1612200" y="1198825"/>
            <a:ext cx="2577900" cy="6495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Bell State: |00〉+  |11〉</a:t>
            </a:r>
            <a:endParaRPr>
              <a:solidFill>
                <a:srgbClr val="48737F"/>
              </a:solidFill>
              <a:latin typeface="Exo"/>
              <a:ea typeface="Exo"/>
              <a:cs typeface="Exo"/>
              <a:sym typeface="Exo"/>
            </a:endParaRPr>
          </a:p>
          <a:p>
            <a:pPr indent="-317500" lvl="0" marL="457200" marR="0" rtl="0" algn="l">
              <a:lnSpc>
                <a:spcPct val="120000"/>
              </a:lnSpc>
              <a:spcBef>
                <a:spcPts val="0"/>
              </a:spcBef>
              <a:spcAft>
                <a:spcPts val="0"/>
              </a:spcAft>
              <a:buClr>
                <a:srgbClr val="48737F"/>
              </a:buClr>
              <a:buSzPts val="1400"/>
              <a:buFont typeface="Exo"/>
              <a:buChar char="●"/>
            </a:pPr>
            <a:r>
              <a:rPr lang="en">
                <a:solidFill>
                  <a:srgbClr val="48737F"/>
                </a:solidFill>
                <a:latin typeface="Exo"/>
                <a:ea typeface="Exo"/>
                <a:cs typeface="Exo"/>
                <a:sym typeface="Exo"/>
              </a:rPr>
              <a:t>Ancilla: α|0〉+ β |1〉 </a:t>
            </a:r>
            <a:endParaRPr>
              <a:solidFill>
                <a:srgbClr val="48737F"/>
              </a:solidFill>
              <a:latin typeface="Exo"/>
              <a:ea typeface="Exo"/>
              <a:cs typeface="Exo"/>
              <a:sym typeface="Ex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Shape 889"/>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2400">
                <a:solidFill>
                  <a:srgbClr val="4E4E4E"/>
                </a:solidFill>
              </a:rPr>
              <a:t>pyQuil generates Quil</a:t>
            </a:r>
            <a:endParaRPr b="1" sz="2400">
              <a:solidFill>
                <a:srgbClr val="4E4E4E"/>
              </a:solidFill>
            </a:endParaRPr>
          </a:p>
        </p:txBody>
      </p:sp>
      <p:sp>
        <p:nvSpPr>
          <p:cNvPr id="890" name="Shape 890"/>
          <p:cNvSpPr txBox="1"/>
          <p:nvPr>
            <p:ph idx="1" type="body"/>
          </p:nvPr>
        </p:nvSpPr>
        <p:spPr>
          <a:xfrm>
            <a:off x="235850" y="816425"/>
            <a:ext cx="5367600" cy="3933900"/>
          </a:xfrm>
          <a:prstGeom prst="rect">
            <a:avLst/>
          </a:prstGeom>
        </p:spPr>
        <p:txBody>
          <a:bodyPr anchorCtr="0" anchor="t" bIns="91425" lIns="91425" spcFirstLastPara="1" rIns="91425" wrap="square" tIns="91425">
            <a:noAutofit/>
          </a:bodyPr>
          <a:lstStyle/>
          <a:p>
            <a:pPr indent="19089" lvl="0" marL="177760">
              <a:spcBef>
                <a:spcPts val="0"/>
              </a:spcBef>
              <a:spcAft>
                <a:spcPts val="0"/>
              </a:spcAft>
              <a:buNone/>
            </a:pPr>
            <a:r>
              <a:rPr lang="en" sz="1000">
                <a:latin typeface="Share Tech Mono"/>
                <a:ea typeface="Share Tech Mono"/>
                <a:cs typeface="Share Tech Mono"/>
                <a:sym typeface="Share Tech Mono"/>
              </a:rPr>
              <a:t>from pyquil.gates import  X, CNOT, H, Z, RX, I</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from pyquil.api import QVMConnection</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from pyquil.quil import Program</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import numpy as np</a:t>
            </a:r>
            <a:endParaRPr sz="1000">
              <a:latin typeface="Share Tech Mono"/>
              <a:ea typeface="Share Tech Mono"/>
              <a:cs typeface="Share Tech Mono"/>
              <a:sym typeface="Share Tech Mono"/>
            </a:endParaRPr>
          </a:p>
          <a:p>
            <a:pPr indent="19089" lvl="0" marL="177760">
              <a:spcBef>
                <a:spcPts val="0"/>
              </a:spcBef>
              <a:spcAft>
                <a:spcPts val="0"/>
              </a:spcAft>
              <a:buNone/>
            </a:pPr>
            <a:r>
              <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qvm = QVMConnection()</a:t>
            </a:r>
            <a:endParaRPr sz="1000">
              <a:latin typeface="Share Tech Mono"/>
              <a:ea typeface="Share Tech Mono"/>
              <a:cs typeface="Share Tech Mono"/>
              <a:sym typeface="Share Tech Mono"/>
            </a:endParaRPr>
          </a:p>
          <a:p>
            <a:pPr indent="19089" lvl="0" marL="177760">
              <a:spcBef>
                <a:spcPts val="0"/>
              </a:spcBef>
              <a:spcAft>
                <a:spcPts val="0"/>
              </a:spcAft>
              <a:buNone/>
            </a:pPr>
            <a:r>
              <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alice_register = 0</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ancilla_register = 1</a:t>
            </a:r>
            <a:endParaRPr sz="1000">
              <a:latin typeface="Share Tech Mono"/>
              <a:ea typeface="Share Tech Mono"/>
              <a:cs typeface="Share Tech Mono"/>
              <a:sym typeface="Share Tech Mono"/>
            </a:endParaRPr>
          </a:p>
          <a:p>
            <a:pPr indent="19089" lvl="0" marL="177760">
              <a:spcBef>
                <a:spcPts val="0"/>
              </a:spcBef>
              <a:spcAft>
                <a:spcPts val="0"/>
              </a:spcAft>
              <a:buNone/>
            </a:pPr>
            <a:r>
              <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flip_correction_branch = Program(X(1))</a:t>
            </a:r>
            <a:endParaRPr sz="1000">
              <a:latin typeface="Share Tech Mono"/>
              <a:ea typeface="Share Tech Mono"/>
              <a:cs typeface="Share Tech Mono"/>
              <a:sym typeface="Share Tech Mono"/>
            </a:endParaRPr>
          </a:p>
          <a:p>
            <a:pPr indent="19089" lvl="0" marL="177760" rtl="0">
              <a:spcBef>
                <a:spcPts val="0"/>
              </a:spcBef>
              <a:spcAft>
                <a:spcPts val="0"/>
              </a:spcAft>
              <a:buNone/>
            </a:pPr>
            <a:r>
              <a:rPr lang="en" sz="1000">
                <a:latin typeface="Share Tech Mono"/>
                <a:ea typeface="Share Tech Mono"/>
                <a:cs typeface="Share Tech Mono"/>
                <a:sym typeface="Share Tech Mono"/>
              </a:rPr>
              <a:t>phase_correction_branch = Program(Z(1))</a:t>
            </a:r>
            <a:endParaRPr sz="1000">
              <a:latin typeface="Share Tech Mono"/>
              <a:ea typeface="Share Tech Mono"/>
              <a:cs typeface="Share Tech Mono"/>
              <a:sym typeface="Share Tech Mono"/>
            </a:endParaRPr>
          </a:p>
          <a:p>
            <a:pPr indent="19089" lvl="0" marL="177760">
              <a:spcBef>
                <a:spcPts val="0"/>
              </a:spcBef>
              <a:spcAft>
                <a:spcPts val="0"/>
              </a:spcAft>
              <a:buNone/>
            </a:pPr>
            <a:r>
              <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prog = (Program()</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        .inst(H(0))</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        .inst(CNOT(0, 1))</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        .inst(RX(0.2 * np.pi, 2))</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        .inst(CNOT(2, 0))</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        .inst(H(2))</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        .measure(0, alice_register)</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        .measure(2, ancilla_register)</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        .if_then(alice_register, flip_correction_branch)</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        .if_then(ancilla_register, phase_correction_branch))</a:t>
            </a:r>
            <a:endParaRPr sz="1000">
              <a:latin typeface="Share Tech Mono"/>
              <a:ea typeface="Share Tech Mono"/>
              <a:cs typeface="Share Tech Mono"/>
              <a:sym typeface="Share Tech Mono"/>
            </a:endParaRPr>
          </a:p>
          <a:p>
            <a:pPr indent="19089" lvl="0" marL="177760">
              <a:spcBef>
                <a:spcPts val="0"/>
              </a:spcBef>
              <a:spcAft>
                <a:spcPts val="0"/>
              </a:spcAft>
              <a:buNone/>
            </a:pPr>
            <a:r>
              <a:t/>
            </a:r>
            <a:endParaRPr sz="1000">
              <a:latin typeface="Share Tech Mono"/>
              <a:ea typeface="Share Tech Mono"/>
              <a:cs typeface="Share Tech Mono"/>
              <a:sym typeface="Share Tech Mono"/>
            </a:endParaRPr>
          </a:p>
          <a:p>
            <a:pPr indent="19089" lvl="0" marL="177760">
              <a:spcBef>
                <a:spcPts val="0"/>
              </a:spcBef>
              <a:spcAft>
                <a:spcPts val="0"/>
              </a:spcAft>
              <a:buNone/>
            </a:pPr>
            <a:r>
              <a:rPr lang="en" sz="1000">
                <a:latin typeface="Share Tech Mono"/>
                <a:ea typeface="Share Tech Mono"/>
                <a:cs typeface="Share Tech Mono"/>
                <a:sym typeface="Share Tech Mono"/>
              </a:rPr>
              <a:t>qvm.run_and_measure(prog, list(prog.get_qubits()), trials=10)</a:t>
            </a:r>
            <a:endParaRPr sz="1000">
              <a:latin typeface="Share Tech Mono"/>
              <a:ea typeface="Share Tech Mono"/>
              <a:cs typeface="Share Tech Mono"/>
              <a:sym typeface="Share Tech Mono"/>
            </a:endParaRPr>
          </a:p>
        </p:txBody>
      </p:sp>
      <p:sp>
        <p:nvSpPr>
          <p:cNvPr id="891" name="Shape 891"/>
          <p:cNvSpPr txBox="1"/>
          <p:nvPr>
            <p:ph idx="1" type="body"/>
          </p:nvPr>
        </p:nvSpPr>
        <p:spPr>
          <a:xfrm>
            <a:off x="6015900" y="816425"/>
            <a:ext cx="1844700" cy="3933900"/>
          </a:xfrm>
          <a:prstGeom prst="rect">
            <a:avLst/>
          </a:prstGeom>
        </p:spPr>
        <p:txBody>
          <a:bodyPr anchorCtr="0" anchor="t" bIns="91425" lIns="91425" spcFirstLastPara="1" rIns="91425" wrap="square" tIns="91425">
            <a:noAutofit/>
          </a:bodyPr>
          <a:lstStyle/>
          <a:p>
            <a:pPr indent="19089" lvl="0" marL="177760" rtl="0">
              <a:spcBef>
                <a:spcPts val="0"/>
              </a:spcBef>
              <a:spcAft>
                <a:spcPts val="0"/>
              </a:spcAft>
              <a:buNone/>
            </a:pPr>
            <a:r>
              <a:rPr lang="en" sz="1000">
                <a:latin typeface="Share Tech Mono"/>
                <a:ea typeface="Share Tech Mono"/>
                <a:cs typeface="Share Tech Mono"/>
                <a:sym typeface="Share Tech Mono"/>
              </a:rPr>
              <a:t>H 0</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CNOT 0 1</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RX(pi/5) 2</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CNOT 2 0</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H 2</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MEASURE 0 [0]</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MEASURE 2 [1]</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JUMP-WHEN @THEN1 [0]</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JUMP @END2</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LABEL @THEN1</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X 1</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LABEL @END2</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JUMP-WHEN @THEN5 [1]</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JUMP @END6</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LABEL @THEN5</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Z 1</a:t>
            </a:r>
            <a:br>
              <a:rPr lang="en" sz="1000">
                <a:latin typeface="Share Tech Mono"/>
                <a:ea typeface="Share Tech Mono"/>
                <a:cs typeface="Share Tech Mono"/>
                <a:sym typeface="Share Tech Mono"/>
              </a:rPr>
            </a:br>
            <a:r>
              <a:rPr lang="en" sz="1000">
                <a:latin typeface="Share Tech Mono"/>
                <a:ea typeface="Share Tech Mono"/>
                <a:cs typeface="Share Tech Mono"/>
                <a:sym typeface="Share Tech Mono"/>
              </a:rPr>
              <a:t>LABEL @END6</a:t>
            </a:r>
            <a:endParaRPr sz="1000">
              <a:latin typeface="Share Tech Mono"/>
              <a:ea typeface="Share Tech Mono"/>
              <a:cs typeface="Share Tech Mono"/>
              <a:sym typeface="Share Tech Mono"/>
            </a:endParaRPr>
          </a:p>
          <a:p>
            <a:pPr indent="19089" lvl="0" marL="177760" rtl="0">
              <a:spcBef>
                <a:spcPts val="0"/>
              </a:spcBef>
              <a:spcAft>
                <a:spcPts val="0"/>
              </a:spcAft>
              <a:buNone/>
            </a:pPr>
            <a:r>
              <a:t/>
            </a:r>
            <a:endParaRPr sz="1000">
              <a:latin typeface="Share Tech Mono"/>
              <a:ea typeface="Share Tech Mono"/>
              <a:cs typeface="Share Tech Mono"/>
              <a:sym typeface="Share Tech Mono"/>
            </a:endParaRPr>
          </a:p>
          <a:p>
            <a:pPr indent="19089" lvl="0" marL="177760" rtl="0">
              <a:spcBef>
                <a:spcPts val="0"/>
              </a:spcBef>
              <a:spcAft>
                <a:spcPts val="0"/>
              </a:spcAft>
              <a:buNone/>
            </a:pPr>
            <a:r>
              <a:t/>
            </a:r>
            <a:endParaRPr sz="1000">
              <a:latin typeface="Share Tech Mono"/>
              <a:ea typeface="Share Tech Mono"/>
              <a:cs typeface="Share Tech Mono"/>
              <a:sym typeface="Share Tech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Shape 896"/>
          <p:cNvSpPr/>
          <p:nvPr/>
        </p:nvSpPr>
        <p:spPr>
          <a:xfrm>
            <a:off x="7666525" y="2774025"/>
            <a:ext cx="196500" cy="174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7" name="Shape 897"/>
          <p:cNvSpPr/>
          <p:nvPr/>
        </p:nvSpPr>
        <p:spPr>
          <a:xfrm>
            <a:off x="7904300" y="2774025"/>
            <a:ext cx="196500" cy="174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8" name="Shape 898"/>
          <p:cNvSpPr/>
          <p:nvPr/>
        </p:nvSpPr>
        <p:spPr>
          <a:xfrm>
            <a:off x="5318525" y="2602425"/>
            <a:ext cx="196500" cy="174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9" name="Shape 899"/>
          <p:cNvSpPr txBox="1"/>
          <p:nvPr/>
        </p:nvSpPr>
        <p:spPr>
          <a:xfrm>
            <a:off x="4841050" y="1369925"/>
            <a:ext cx="3448800" cy="3489600"/>
          </a:xfrm>
          <a:prstGeom prst="rect">
            <a:avLst/>
          </a:prstGeom>
          <a:solidFill>
            <a:srgbClr val="FFFFFF"/>
          </a:solidFill>
          <a:ln cap="flat" cmpd="sng" w="19050">
            <a:solidFill>
              <a:srgbClr val="888888"/>
            </a:solidFill>
            <a:prstDash val="solid"/>
            <a:round/>
            <a:headEnd len="med" w="med" type="none"/>
            <a:tailEnd len="med" w="med"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1100">
                <a:solidFill>
                  <a:schemeClr val="dk1"/>
                </a:solidFill>
                <a:highlight>
                  <a:schemeClr val="lt1"/>
                </a:highlight>
                <a:latin typeface="Exo"/>
                <a:ea typeface="Exo"/>
                <a:cs typeface="Exo"/>
                <a:sym typeface="Exo"/>
              </a:rPr>
              <a:t>QPU operates on entire parameter space to</a:t>
            </a:r>
            <a:br>
              <a:rPr i="1" lang="en" sz="1100">
                <a:solidFill>
                  <a:schemeClr val="dk1"/>
                </a:solidFill>
                <a:highlight>
                  <a:schemeClr val="lt1"/>
                </a:highlight>
                <a:latin typeface="Exo"/>
                <a:ea typeface="Exo"/>
                <a:cs typeface="Exo"/>
                <a:sym typeface="Exo"/>
              </a:rPr>
            </a:br>
            <a:r>
              <a:rPr i="1" lang="en" sz="1100">
                <a:solidFill>
                  <a:schemeClr val="dk1"/>
                </a:solidFill>
                <a:highlight>
                  <a:schemeClr val="lt1"/>
                </a:highlight>
                <a:latin typeface="Exo"/>
                <a:ea typeface="Exo"/>
                <a:cs typeface="Exo"/>
                <a:sym typeface="Exo"/>
              </a:rPr>
              <a:t>get the search direction</a:t>
            </a:r>
            <a:endParaRPr i="1" sz="1100">
              <a:solidFill>
                <a:schemeClr val="dk1"/>
              </a:solidFill>
              <a:highlight>
                <a:schemeClr val="lt1"/>
              </a:highlight>
              <a:latin typeface="Exo"/>
              <a:ea typeface="Exo"/>
              <a:cs typeface="Exo"/>
              <a:sym typeface="Exo"/>
            </a:endParaRPr>
          </a:p>
          <a:p>
            <a:pPr indent="0" lvl="0" marL="0" rtl="0">
              <a:lnSpc>
                <a:spcPct val="115000"/>
              </a:lnSpc>
              <a:spcBef>
                <a:spcPts val="0"/>
              </a:spcBef>
              <a:spcAft>
                <a:spcPts val="0"/>
              </a:spcAft>
              <a:buNone/>
            </a:pPr>
            <a:r>
              <a:rPr lang="en" sz="1100">
                <a:solidFill>
                  <a:schemeClr val="dk1"/>
                </a:solidFill>
                <a:highlight>
                  <a:schemeClr val="lt1"/>
                </a:highlight>
                <a:latin typeface="Exo"/>
                <a:ea typeface="Exo"/>
                <a:cs typeface="Exo"/>
                <a:sym typeface="Exo"/>
              </a:rPr>
              <a:t> </a:t>
            </a:r>
            <a:endParaRPr sz="1100">
              <a:solidFill>
                <a:schemeClr val="dk1"/>
              </a:solidFill>
              <a:highlight>
                <a:schemeClr val="lt1"/>
              </a:highlight>
              <a:latin typeface="Exo"/>
              <a:ea typeface="Exo"/>
              <a:cs typeface="Exo"/>
              <a:sym typeface="Exo"/>
            </a:endParaRPr>
          </a:p>
        </p:txBody>
      </p:sp>
      <p:sp>
        <p:nvSpPr>
          <p:cNvPr id="900" name="Shape 900"/>
          <p:cNvSpPr txBox="1"/>
          <p:nvPr/>
        </p:nvSpPr>
        <p:spPr>
          <a:xfrm>
            <a:off x="4835495" y="1025325"/>
            <a:ext cx="3459900" cy="3582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latin typeface="Exo"/>
                <a:ea typeface="Exo"/>
                <a:cs typeface="Exo"/>
                <a:sym typeface="Exo"/>
              </a:rPr>
              <a:t>QPU</a:t>
            </a:r>
            <a:endParaRPr sz="1400">
              <a:solidFill>
                <a:schemeClr val="lt1"/>
              </a:solidFill>
              <a:latin typeface="Exo"/>
              <a:ea typeface="Exo"/>
              <a:cs typeface="Exo"/>
              <a:sym typeface="Exo"/>
            </a:endParaRPr>
          </a:p>
        </p:txBody>
      </p:sp>
      <p:sp>
        <p:nvSpPr>
          <p:cNvPr id="901" name="Shape 901"/>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4E4E4E"/>
                </a:solidFill>
              </a:rPr>
              <a:t>Hybrid Quantum Computing</a:t>
            </a:r>
            <a:endParaRPr b="1" sz="2400">
              <a:solidFill>
                <a:srgbClr val="4E4E4E"/>
              </a:solidFill>
            </a:endParaRPr>
          </a:p>
        </p:txBody>
      </p:sp>
      <p:sp>
        <p:nvSpPr>
          <p:cNvPr id="902" name="Shape 902"/>
          <p:cNvSpPr txBox="1"/>
          <p:nvPr/>
        </p:nvSpPr>
        <p:spPr>
          <a:xfrm>
            <a:off x="921275" y="1025325"/>
            <a:ext cx="3465600" cy="3582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latin typeface="Exo"/>
                <a:ea typeface="Exo"/>
                <a:cs typeface="Exo"/>
                <a:sym typeface="Exo"/>
              </a:rPr>
              <a:t>CPU</a:t>
            </a:r>
            <a:endParaRPr sz="1400">
              <a:solidFill>
                <a:schemeClr val="lt1"/>
              </a:solidFill>
              <a:latin typeface="Exo"/>
              <a:ea typeface="Exo"/>
              <a:cs typeface="Exo"/>
              <a:sym typeface="Exo"/>
            </a:endParaRPr>
          </a:p>
        </p:txBody>
      </p:sp>
      <p:sp>
        <p:nvSpPr>
          <p:cNvPr id="903" name="Shape 903"/>
          <p:cNvSpPr txBox="1"/>
          <p:nvPr/>
        </p:nvSpPr>
        <p:spPr>
          <a:xfrm>
            <a:off x="924125" y="1369925"/>
            <a:ext cx="3459900" cy="3489600"/>
          </a:xfrm>
          <a:prstGeom prst="rect">
            <a:avLst/>
          </a:prstGeom>
          <a:solidFill>
            <a:srgbClr val="FFFFFF"/>
          </a:solidFill>
          <a:ln cap="flat" cmpd="sng" w="19050">
            <a:solidFill>
              <a:srgbClr val="888888"/>
            </a:solidFill>
            <a:prstDash val="solid"/>
            <a:round/>
            <a:headEnd len="med" w="med" type="none"/>
            <a:tailEnd len="med" w="med"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1100">
                <a:solidFill>
                  <a:schemeClr val="dk1"/>
                </a:solidFill>
                <a:highlight>
                  <a:schemeClr val="lt1"/>
                </a:highlight>
                <a:latin typeface="Exo"/>
                <a:ea typeface="Exo"/>
                <a:cs typeface="Exo"/>
                <a:sym typeface="Exo"/>
              </a:rPr>
              <a:t>Classical computation sets up and stores model, uses quantum data for expensive sub-algorithm</a:t>
            </a:r>
            <a:endParaRPr i="1" sz="1100">
              <a:solidFill>
                <a:schemeClr val="dk1"/>
              </a:solidFill>
              <a:highlight>
                <a:schemeClr val="lt1"/>
              </a:highlight>
              <a:latin typeface="Exo"/>
              <a:ea typeface="Exo"/>
              <a:cs typeface="Exo"/>
              <a:sym typeface="Exo"/>
            </a:endParaRPr>
          </a:p>
          <a:p>
            <a:pPr indent="0" lvl="0" marL="0" rtl="0">
              <a:lnSpc>
                <a:spcPct val="115000"/>
              </a:lnSpc>
              <a:spcBef>
                <a:spcPts val="0"/>
              </a:spcBef>
              <a:spcAft>
                <a:spcPts val="0"/>
              </a:spcAft>
              <a:buNone/>
            </a:pPr>
            <a:r>
              <a:t/>
            </a:r>
            <a:endParaRPr sz="1100">
              <a:solidFill>
                <a:schemeClr val="dk1"/>
              </a:solidFill>
              <a:highlight>
                <a:schemeClr val="lt1"/>
              </a:highlight>
              <a:latin typeface="Exo"/>
              <a:ea typeface="Exo"/>
              <a:cs typeface="Exo"/>
              <a:sym typeface="Exo"/>
            </a:endParaRPr>
          </a:p>
          <a:p>
            <a:pPr indent="0" lvl="0" marL="0" rtl="0">
              <a:lnSpc>
                <a:spcPct val="115000"/>
              </a:lnSpc>
              <a:spcBef>
                <a:spcPts val="0"/>
              </a:spcBef>
              <a:spcAft>
                <a:spcPts val="0"/>
              </a:spcAft>
              <a:buNone/>
            </a:pPr>
            <a:r>
              <a:t/>
            </a:r>
            <a:endParaRPr sz="1100">
              <a:solidFill>
                <a:schemeClr val="dk1"/>
              </a:solidFill>
              <a:highlight>
                <a:schemeClr val="lt1"/>
              </a:highlight>
              <a:latin typeface="Exo"/>
              <a:ea typeface="Exo"/>
              <a:cs typeface="Exo"/>
              <a:sym typeface="Exo"/>
            </a:endParaRPr>
          </a:p>
          <a:p>
            <a:pPr indent="0" lvl="0" marL="0" rtl="0">
              <a:lnSpc>
                <a:spcPct val="115000"/>
              </a:lnSpc>
              <a:spcBef>
                <a:spcPts val="0"/>
              </a:spcBef>
              <a:spcAft>
                <a:spcPts val="0"/>
              </a:spcAft>
              <a:buNone/>
            </a:pPr>
            <a:r>
              <a:t/>
            </a:r>
            <a:endParaRPr sz="1100">
              <a:solidFill>
                <a:schemeClr val="dk1"/>
              </a:solidFill>
              <a:highlight>
                <a:schemeClr val="lt1"/>
              </a:highlight>
              <a:latin typeface="Exo"/>
              <a:ea typeface="Exo"/>
              <a:cs typeface="Exo"/>
              <a:sym typeface="Exo"/>
            </a:endParaRPr>
          </a:p>
        </p:txBody>
      </p:sp>
      <p:sp>
        <p:nvSpPr>
          <p:cNvPr id="904" name="Shape 904"/>
          <p:cNvSpPr/>
          <p:nvPr/>
        </p:nvSpPr>
        <p:spPr>
          <a:xfrm>
            <a:off x="2177512" y="2166698"/>
            <a:ext cx="1386600" cy="5265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Prepare expensive function call</a:t>
            </a:r>
            <a:endParaRPr sz="1000">
              <a:solidFill>
                <a:schemeClr val="dk1"/>
              </a:solidFill>
              <a:latin typeface="Exo"/>
              <a:ea typeface="Exo"/>
              <a:cs typeface="Exo"/>
              <a:sym typeface="Exo"/>
            </a:endParaRPr>
          </a:p>
        </p:txBody>
      </p:sp>
      <p:sp>
        <p:nvSpPr>
          <p:cNvPr id="905" name="Shape 905"/>
          <p:cNvSpPr/>
          <p:nvPr/>
        </p:nvSpPr>
        <p:spPr>
          <a:xfrm>
            <a:off x="2276800" y="4212574"/>
            <a:ext cx="1188000" cy="4473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Analyze QPU results</a:t>
            </a:r>
            <a:endParaRPr sz="1000">
              <a:solidFill>
                <a:schemeClr val="dk1"/>
              </a:solidFill>
              <a:latin typeface="Exo"/>
              <a:ea typeface="Exo"/>
              <a:cs typeface="Exo"/>
              <a:sym typeface="Exo"/>
            </a:endParaRPr>
          </a:p>
        </p:txBody>
      </p:sp>
      <p:sp>
        <p:nvSpPr>
          <p:cNvPr id="906" name="Shape 906"/>
          <p:cNvSpPr/>
          <p:nvPr/>
        </p:nvSpPr>
        <p:spPr>
          <a:xfrm>
            <a:off x="1405899" y="3029586"/>
            <a:ext cx="970500" cy="6942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Select “hyper” parameters</a:t>
            </a:r>
            <a:endParaRPr sz="1000">
              <a:solidFill>
                <a:schemeClr val="dk1"/>
              </a:solidFill>
              <a:latin typeface="Exo"/>
              <a:ea typeface="Exo"/>
              <a:cs typeface="Exo"/>
              <a:sym typeface="Exo"/>
            </a:endParaRPr>
          </a:p>
        </p:txBody>
      </p:sp>
      <p:cxnSp>
        <p:nvCxnSpPr>
          <p:cNvPr id="907" name="Shape 907"/>
          <p:cNvCxnSpPr>
            <a:stCxn id="906" idx="0"/>
            <a:endCxn id="904" idx="1"/>
          </p:cNvCxnSpPr>
          <p:nvPr/>
        </p:nvCxnSpPr>
        <p:spPr>
          <a:xfrm rot="-5400000">
            <a:off x="1734549" y="2586486"/>
            <a:ext cx="599700" cy="286500"/>
          </a:xfrm>
          <a:prstGeom prst="bentConnector2">
            <a:avLst/>
          </a:prstGeom>
          <a:noFill/>
          <a:ln cap="flat" cmpd="sng" w="19050">
            <a:solidFill>
              <a:schemeClr val="dk2"/>
            </a:solidFill>
            <a:prstDash val="solid"/>
            <a:round/>
            <a:headEnd len="lg" w="lg" type="none"/>
            <a:tailEnd len="lg" w="lg" type="triangle"/>
          </a:ln>
        </p:spPr>
      </p:cxnSp>
      <p:cxnSp>
        <p:nvCxnSpPr>
          <p:cNvPr id="908" name="Shape 908"/>
          <p:cNvCxnSpPr>
            <a:stCxn id="905" idx="1"/>
            <a:endCxn id="906" idx="2"/>
          </p:cNvCxnSpPr>
          <p:nvPr/>
        </p:nvCxnSpPr>
        <p:spPr>
          <a:xfrm rot="10800000">
            <a:off x="1891000" y="3723724"/>
            <a:ext cx="385800" cy="712500"/>
          </a:xfrm>
          <a:prstGeom prst="bentConnector2">
            <a:avLst/>
          </a:prstGeom>
          <a:noFill/>
          <a:ln cap="flat" cmpd="sng" w="19050">
            <a:solidFill>
              <a:schemeClr val="dk2"/>
            </a:solidFill>
            <a:prstDash val="solid"/>
            <a:round/>
            <a:headEnd len="lg" w="lg" type="none"/>
            <a:tailEnd len="lg" w="lg" type="triangle"/>
          </a:ln>
        </p:spPr>
      </p:cxnSp>
      <p:cxnSp>
        <p:nvCxnSpPr>
          <p:cNvPr id="909" name="Shape 909"/>
          <p:cNvCxnSpPr>
            <a:stCxn id="904" idx="3"/>
            <a:endCxn id="910" idx="1"/>
          </p:cNvCxnSpPr>
          <p:nvPr/>
        </p:nvCxnSpPr>
        <p:spPr>
          <a:xfrm>
            <a:off x="3564112" y="2429948"/>
            <a:ext cx="1650900" cy="600"/>
          </a:xfrm>
          <a:prstGeom prst="bentConnector3">
            <a:avLst>
              <a:gd fmla="val 50000" name="adj1"/>
            </a:avLst>
          </a:prstGeom>
          <a:noFill/>
          <a:ln cap="flat" cmpd="sng" w="19050">
            <a:solidFill>
              <a:schemeClr val="dk2"/>
            </a:solidFill>
            <a:prstDash val="solid"/>
            <a:round/>
            <a:headEnd len="lg" w="lg" type="none"/>
            <a:tailEnd len="lg" w="lg" type="triangle"/>
          </a:ln>
        </p:spPr>
      </p:cxnSp>
      <p:cxnSp>
        <p:nvCxnSpPr>
          <p:cNvPr id="911" name="Shape 911"/>
          <p:cNvCxnSpPr>
            <a:stCxn id="897" idx="2"/>
            <a:endCxn id="905" idx="3"/>
          </p:cNvCxnSpPr>
          <p:nvPr/>
        </p:nvCxnSpPr>
        <p:spPr>
          <a:xfrm rot="5400000">
            <a:off x="4989800" y="1423575"/>
            <a:ext cx="1487700" cy="4537800"/>
          </a:xfrm>
          <a:prstGeom prst="bentConnector2">
            <a:avLst/>
          </a:prstGeom>
          <a:noFill/>
          <a:ln cap="flat" cmpd="sng" w="19050">
            <a:solidFill>
              <a:schemeClr val="dk2"/>
            </a:solidFill>
            <a:prstDash val="solid"/>
            <a:round/>
            <a:headEnd len="lg" w="lg" type="none"/>
            <a:tailEnd len="lg" w="lg" type="triangle"/>
          </a:ln>
        </p:spPr>
      </p:cxnSp>
      <p:sp>
        <p:nvSpPr>
          <p:cNvPr id="910" name="Shape 910"/>
          <p:cNvSpPr/>
          <p:nvPr/>
        </p:nvSpPr>
        <p:spPr>
          <a:xfrm>
            <a:off x="5214999" y="2082775"/>
            <a:ext cx="970500" cy="6942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Load data onto qubits</a:t>
            </a:r>
            <a:endParaRPr sz="1000">
              <a:solidFill>
                <a:schemeClr val="dk1"/>
              </a:solidFill>
              <a:latin typeface="Exo"/>
              <a:ea typeface="Exo"/>
              <a:cs typeface="Exo"/>
              <a:sym typeface="Exo"/>
            </a:endParaRPr>
          </a:p>
        </p:txBody>
      </p:sp>
      <p:sp>
        <p:nvSpPr>
          <p:cNvPr id="912" name="Shape 912"/>
          <p:cNvSpPr/>
          <p:nvPr/>
        </p:nvSpPr>
        <p:spPr>
          <a:xfrm>
            <a:off x="7056150" y="1922175"/>
            <a:ext cx="1138200" cy="10155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Exo"/>
                <a:ea typeface="Exo"/>
                <a:cs typeface="Exo"/>
                <a:sym typeface="Exo"/>
              </a:rPr>
              <a:t>Perform quantum measurement, deposit update direction into memory</a:t>
            </a:r>
            <a:endParaRPr sz="900">
              <a:solidFill>
                <a:schemeClr val="dk1"/>
              </a:solidFill>
              <a:latin typeface="Exo"/>
              <a:ea typeface="Exo"/>
              <a:cs typeface="Exo"/>
              <a:sym typeface="Exo"/>
            </a:endParaRPr>
          </a:p>
        </p:txBody>
      </p:sp>
      <p:cxnSp>
        <p:nvCxnSpPr>
          <p:cNvPr id="913" name="Shape 913"/>
          <p:cNvCxnSpPr>
            <a:stCxn id="910" idx="3"/>
            <a:endCxn id="912" idx="1"/>
          </p:cNvCxnSpPr>
          <p:nvPr/>
        </p:nvCxnSpPr>
        <p:spPr>
          <a:xfrm>
            <a:off x="6185499" y="2429875"/>
            <a:ext cx="870600" cy="600"/>
          </a:xfrm>
          <a:prstGeom prst="bentConnector3">
            <a:avLst>
              <a:gd fmla="val 50003" name="adj1"/>
            </a:avLst>
          </a:prstGeom>
          <a:noFill/>
          <a:ln cap="flat" cmpd="sng" w="19050">
            <a:solidFill>
              <a:schemeClr val="dk2"/>
            </a:solidFill>
            <a:prstDash val="solid"/>
            <a:round/>
            <a:headEnd len="lg" w="lg" type="none"/>
            <a:tailEnd len="lg" w="lg" type="triangle"/>
          </a:ln>
        </p:spPr>
      </p:cxnSp>
      <p:sp>
        <p:nvSpPr>
          <p:cNvPr id="914" name="Shape 914"/>
          <p:cNvSpPr txBox="1"/>
          <p:nvPr/>
        </p:nvSpPr>
        <p:spPr>
          <a:xfrm rot="5400000">
            <a:off x="4296199" y="3384197"/>
            <a:ext cx="1845900" cy="4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Repeat for accuracy</a:t>
            </a:r>
            <a:endParaRPr sz="1000">
              <a:solidFill>
                <a:schemeClr val="dk1"/>
              </a:solidFill>
              <a:latin typeface="Exo"/>
              <a:ea typeface="Exo"/>
              <a:cs typeface="Exo"/>
              <a:sym typeface="Exo"/>
            </a:endParaRPr>
          </a:p>
        </p:txBody>
      </p:sp>
      <p:cxnSp>
        <p:nvCxnSpPr>
          <p:cNvPr id="915" name="Shape 915"/>
          <p:cNvCxnSpPr>
            <a:stCxn id="896" idx="2"/>
            <a:endCxn id="898" idx="2"/>
          </p:cNvCxnSpPr>
          <p:nvPr/>
        </p:nvCxnSpPr>
        <p:spPr>
          <a:xfrm flipH="1" rot="5400000">
            <a:off x="6504925" y="1688775"/>
            <a:ext cx="171600" cy="2348100"/>
          </a:xfrm>
          <a:prstGeom prst="bentConnector3">
            <a:avLst>
              <a:gd fmla="val -779502" name="adj1"/>
            </a:avLst>
          </a:prstGeom>
          <a:noFill/>
          <a:ln cap="flat" cmpd="sng" w="19050">
            <a:solidFill>
              <a:schemeClr val="dk2"/>
            </a:solidFill>
            <a:prstDash val="solid"/>
            <a:round/>
            <a:headEnd len="lg" w="lg" type="none"/>
            <a:tailEnd len="lg" w="lg" type="triangle"/>
          </a:ln>
        </p:spPr>
      </p:cxnSp>
      <p:sp>
        <p:nvSpPr>
          <p:cNvPr id="916" name="Shape 916"/>
          <p:cNvSpPr/>
          <p:nvPr/>
        </p:nvSpPr>
        <p:spPr>
          <a:xfrm>
            <a:off x="5636975" y="3023000"/>
            <a:ext cx="1910400" cy="1095900"/>
          </a:xfrm>
          <a:prstGeom prst="rect">
            <a:avLst/>
          </a:prstGeom>
          <a:noFill/>
          <a:ln cap="flat" cmpd="sng" w="9525">
            <a:solidFill>
              <a:srgbClr val="959595"/>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7" name="Shape 917"/>
          <p:cNvSpPr txBox="1"/>
          <p:nvPr/>
        </p:nvSpPr>
        <p:spPr>
          <a:xfrm>
            <a:off x="5591225" y="2962100"/>
            <a:ext cx="1585800" cy="1139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600">
                <a:latin typeface="Courier New"/>
                <a:ea typeface="Courier New"/>
                <a:cs typeface="Courier New"/>
                <a:sym typeface="Courier New"/>
              </a:rPr>
              <a:t>DEFCIRCUIT QAOA(%gamma, %beta)</a:t>
            </a:r>
            <a:endParaRPr sz="600">
              <a:latin typeface="Courier New"/>
              <a:ea typeface="Courier New"/>
              <a:cs typeface="Courier New"/>
              <a:sym typeface="Courier New"/>
            </a:endParaRPr>
          </a:p>
          <a:p>
            <a:pPr indent="457200" lvl="0" marL="0" rtl="0">
              <a:lnSpc>
                <a:spcPct val="115000"/>
              </a:lnSpc>
              <a:spcBef>
                <a:spcPts val="0"/>
              </a:spcBef>
              <a:spcAft>
                <a:spcPts val="0"/>
              </a:spcAft>
              <a:buNone/>
            </a:pPr>
            <a:r>
              <a:rPr lang="en" sz="600">
                <a:latin typeface="Courier New"/>
                <a:ea typeface="Courier New"/>
                <a:cs typeface="Courier New"/>
                <a:sym typeface="Courier New"/>
              </a:rPr>
              <a:t>RY(pi/2) 0</a:t>
            </a:r>
            <a:br>
              <a:rPr lang="en" sz="600">
                <a:latin typeface="Courier New"/>
                <a:ea typeface="Courier New"/>
                <a:cs typeface="Courier New"/>
                <a:sym typeface="Courier New"/>
              </a:rPr>
            </a:br>
            <a:r>
              <a:rPr lang="en" sz="600">
                <a:latin typeface="Courier New"/>
                <a:ea typeface="Courier New"/>
                <a:cs typeface="Courier New"/>
                <a:sym typeface="Courier New"/>
              </a:rPr>
              <a:t>	RY(pi/2) 1</a:t>
            </a:r>
            <a:br>
              <a:rPr lang="en" sz="600">
                <a:solidFill>
                  <a:schemeClr val="dk2"/>
                </a:solidFill>
                <a:latin typeface="Courier New"/>
                <a:ea typeface="Courier New"/>
                <a:cs typeface="Courier New"/>
                <a:sym typeface="Courier New"/>
              </a:rPr>
            </a:br>
            <a:r>
              <a:rPr lang="en" sz="600">
                <a:solidFill>
                  <a:schemeClr val="dk2"/>
                </a:solidFill>
                <a:latin typeface="Courier New"/>
                <a:ea typeface="Courier New"/>
                <a:cs typeface="Courier New"/>
                <a:sym typeface="Courier New"/>
              </a:rPr>
              <a:t>	</a:t>
            </a:r>
            <a:r>
              <a:rPr lang="en" sz="600">
                <a:latin typeface="Courier New"/>
                <a:ea typeface="Courier New"/>
                <a:cs typeface="Courier New"/>
                <a:sym typeface="Courier New"/>
              </a:rPr>
              <a:t>CNOT 0 1</a:t>
            </a:r>
            <a:br>
              <a:rPr lang="en" sz="600">
                <a:latin typeface="Courier New"/>
                <a:ea typeface="Courier New"/>
                <a:cs typeface="Courier New"/>
                <a:sym typeface="Courier New"/>
              </a:rPr>
            </a:br>
            <a:r>
              <a:rPr lang="en" sz="600">
                <a:latin typeface="Courier New"/>
                <a:ea typeface="Courier New"/>
                <a:cs typeface="Courier New"/>
                <a:sym typeface="Courier New"/>
              </a:rPr>
              <a:t>	RZ(%gamma) 1</a:t>
            </a:r>
            <a:br>
              <a:rPr lang="en" sz="600">
                <a:latin typeface="Courier New"/>
                <a:ea typeface="Courier New"/>
                <a:cs typeface="Courier New"/>
                <a:sym typeface="Courier New"/>
              </a:rPr>
            </a:br>
            <a:r>
              <a:rPr lang="en" sz="600">
                <a:latin typeface="Courier New"/>
                <a:ea typeface="Courier New"/>
                <a:cs typeface="Courier New"/>
                <a:sym typeface="Courier New"/>
              </a:rPr>
              <a:t>	CNOT 0 1</a:t>
            </a:r>
            <a:br>
              <a:rPr lang="en" sz="600">
                <a:latin typeface="Courier New"/>
                <a:ea typeface="Courier New"/>
                <a:cs typeface="Courier New"/>
                <a:sym typeface="Courier New"/>
              </a:rPr>
            </a:br>
            <a:r>
              <a:rPr lang="en" sz="600">
                <a:latin typeface="Courier New"/>
                <a:ea typeface="Courier New"/>
                <a:cs typeface="Courier New"/>
                <a:sym typeface="Courier New"/>
              </a:rPr>
              <a:t>	RX(%beta) 0</a:t>
            </a:r>
            <a:br>
              <a:rPr lang="en" sz="600">
                <a:latin typeface="Courier New"/>
                <a:ea typeface="Courier New"/>
                <a:cs typeface="Courier New"/>
                <a:sym typeface="Courier New"/>
              </a:rPr>
            </a:br>
            <a:r>
              <a:rPr lang="en" sz="600">
                <a:latin typeface="Courier New"/>
                <a:ea typeface="Courier New"/>
                <a:cs typeface="Courier New"/>
                <a:sym typeface="Courier New"/>
              </a:rPr>
              <a:t>	RX(%beta + pi/2) 1</a:t>
            </a:r>
            <a:endParaRPr sz="600">
              <a:latin typeface="Courier New"/>
              <a:ea typeface="Courier New"/>
              <a:cs typeface="Courier New"/>
              <a:sym typeface="Courier New"/>
            </a:endParaRPr>
          </a:p>
          <a:p>
            <a:pPr indent="457200" lvl="0" marL="0" rtl="0">
              <a:lnSpc>
                <a:spcPct val="115000"/>
              </a:lnSpc>
              <a:spcBef>
                <a:spcPts val="0"/>
              </a:spcBef>
              <a:spcAft>
                <a:spcPts val="0"/>
              </a:spcAft>
              <a:buNone/>
            </a:pPr>
            <a:r>
              <a:rPr lang="en" sz="600">
                <a:latin typeface="Courier New"/>
                <a:ea typeface="Courier New"/>
                <a:cs typeface="Courier New"/>
                <a:sym typeface="Courier New"/>
              </a:rPr>
              <a:t>MEASURE 0 [0]</a:t>
            </a:r>
            <a:endParaRPr sz="600">
              <a:latin typeface="Courier New"/>
              <a:ea typeface="Courier New"/>
              <a:cs typeface="Courier New"/>
              <a:sym typeface="Courier New"/>
            </a:endParaRPr>
          </a:p>
          <a:p>
            <a:pPr indent="457200" lvl="0" marL="0" rtl="0">
              <a:lnSpc>
                <a:spcPct val="115000"/>
              </a:lnSpc>
              <a:spcBef>
                <a:spcPts val="0"/>
              </a:spcBef>
              <a:spcAft>
                <a:spcPts val="0"/>
              </a:spcAft>
              <a:buNone/>
            </a:pPr>
            <a:r>
              <a:rPr lang="en" sz="600">
                <a:latin typeface="Courier New"/>
                <a:ea typeface="Courier New"/>
                <a:cs typeface="Courier New"/>
                <a:sym typeface="Courier New"/>
              </a:rPr>
              <a:t>MEASURE 1 [1]</a:t>
            </a:r>
            <a:endParaRPr sz="600"/>
          </a:p>
        </p:txBody>
      </p:sp>
      <p:sp>
        <p:nvSpPr>
          <p:cNvPr id="918" name="Shape 918"/>
          <p:cNvSpPr/>
          <p:nvPr/>
        </p:nvSpPr>
        <p:spPr>
          <a:xfrm rot="10800000">
            <a:off x="7005950" y="3056743"/>
            <a:ext cx="123300" cy="792300"/>
          </a:xfrm>
          <a:prstGeom prst="leftBrace">
            <a:avLst>
              <a:gd fmla="val 30520" name="adj1"/>
              <a:gd fmla="val 50162" name="adj2"/>
            </a:avLst>
          </a:prstGeom>
          <a:no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9" name="Shape 919"/>
          <p:cNvSpPr/>
          <p:nvPr/>
        </p:nvSpPr>
        <p:spPr>
          <a:xfrm rot="10800000">
            <a:off x="6819628" y="3882950"/>
            <a:ext cx="123300" cy="215400"/>
          </a:xfrm>
          <a:prstGeom prst="leftBrace">
            <a:avLst>
              <a:gd fmla="val 19449" name="adj1"/>
              <a:gd fmla="val 50162" name="adj2"/>
            </a:avLst>
          </a:prstGeom>
          <a:no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0" name="Shape 920"/>
          <p:cNvSpPr txBox="1"/>
          <p:nvPr/>
        </p:nvSpPr>
        <p:spPr>
          <a:xfrm>
            <a:off x="7006295" y="3327805"/>
            <a:ext cx="6234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Exo"/>
                <a:ea typeface="Exo"/>
                <a:cs typeface="Exo"/>
                <a:sym typeface="Exo"/>
              </a:rPr>
              <a:t>Prepare quantum data</a:t>
            </a:r>
            <a:endParaRPr sz="600">
              <a:solidFill>
                <a:schemeClr val="dk1"/>
              </a:solidFill>
              <a:latin typeface="Exo"/>
              <a:ea typeface="Exo"/>
              <a:cs typeface="Exo"/>
              <a:sym typeface="Exo"/>
            </a:endParaRPr>
          </a:p>
        </p:txBody>
      </p:sp>
      <p:sp>
        <p:nvSpPr>
          <p:cNvPr id="921" name="Shape 921"/>
          <p:cNvSpPr txBox="1"/>
          <p:nvPr/>
        </p:nvSpPr>
        <p:spPr>
          <a:xfrm>
            <a:off x="6819625" y="3834513"/>
            <a:ext cx="822900" cy="30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Exo"/>
                <a:ea typeface="Exo"/>
                <a:cs typeface="Exo"/>
                <a:sym typeface="Exo"/>
              </a:rPr>
              <a:t>Measure update</a:t>
            </a:r>
            <a:endParaRPr sz="600">
              <a:solidFill>
                <a:schemeClr val="dk1"/>
              </a:solidFill>
              <a:latin typeface="Exo"/>
              <a:ea typeface="Exo"/>
              <a:cs typeface="Exo"/>
              <a:sym typeface="Exo"/>
            </a:endParaRPr>
          </a:p>
          <a:p>
            <a:pPr indent="0" lvl="0" marL="0" rtl="0" algn="ctr">
              <a:spcBef>
                <a:spcPts val="0"/>
              </a:spcBef>
              <a:spcAft>
                <a:spcPts val="0"/>
              </a:spcAft>
              <a:buNone/>
            </a:pPr>
            <a:r>
              <a:rPr lang="en" sz="600">
                <a:solidFill>
                  <a:schemeClr val="dk1"/>
                </a:solidFill>
                <a:latin typeface="Exo"/>
                <a:ea typeface="Exo"/>
                <a:cs typeface="Exo"/>
                <a:sym typeface="Exo"/>
              </a:rPr>
              <a:t>into memory</a:t>
            </a:r>
            <a:endParaRPr sz="600">
              <a:solidFill>
                <a:schemeClr val="dk1"/>
              </a:solidFill>
              <a:latin typeface="Exo"/>
              <a:ea typeface="Exo"/>
              <a:cs typeface="Exo"/>
              <a:sym typeface="Ex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Shape 926"/>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Compilation</a:t>
            </a:r>
            <a:endParaRPr sz="2400">
              <a:solidFill>
                <a:srgbClr val="4E4E4E"/>
              </a:solidFill>
            </a:endParaRPr>
          </a:p>
        </p:txBody>
      </p:sp>
      <p:sp>
        <p:nvSpPr>
          <p:cNvPr id="927" name="Shape 927"/>
          <p:cNvSpPr/>
          <p:nvPr/>
        </p:nvSpPr>
        <p:spPr>
          <a:xfrm>
            <a:off x="266931" y="1431117"/>
            <a:ext cx="2380500" cy="428100"/>
          </a:xfrm>
          <a:prstGeom prst="rect">
            <a:avLst/>
          </a:prstGeom>
          <a:solidFill>
            <a:srgbClr val="48737F"/>
          </a:solidFill>
          <a:ln cap="flat" cmpd="sng" w="9525">
            <a:solidFill>
              <a:srgbClr val="D7DDDE"/>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QUANTUM INSTRUCTION LANGUAGE: Quil</a:t>
            </a:r>
            <a:endParaRPr sz="1000">
              <a:solidFill>
                <a:srgbClr val="FFFFFF"/>
              </a:solidFill>
            </a:endParaRPr>
          </a:p>
        </p:txBody>
      </p:sp>
      <p:sp>
        <p:nvSpPr>
          <p:cNvPr id="928" name="Shape 928"/>
          <p:cNvSpPr/>
          <p:nvPr/>
        </p:nvSpPr>
        <p:spPr>
          <a:xfrm>
            <a:off x="266900" y="3471024"/>
            <a:ext cx="2380500" cy="710700"/>
          </a:xfrm>
          <a:prstGeom prst="rect">
            <a:avLst/>
          </a:prstGeom>
          <a:solidFill>
            <a:srgbClr val="48737F"/>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QUANTUM VIRTUAL MACHINE / QUANTUM COMPUTER</a:t>
            </a:r>
            <a:endParaRPr sz="1000">
              <a:solidFill>
                <a:srgbClr val="FFFFFF"/>
              </a:solidFill>
              <a:latin typeface="Exo"/>
              <a:ea typeface="Exo"/>
              <a:cs typeface="Exo"/>
              <a:sym typeface="Exo"/>
            </a:endParaRPr>
          </a:p>
        </p:txBody>
      </p:sp>
      <p:sp>
        <p:nvSpPr>
          <p:cNvPr id="929" name="Shape 929"/>
          <p:cNvSpPr/>
          <p:nvPr/>
        </p:nvSpPr>
        <p:spPr>
          <a:xfrm>
            <a:off x="266907" y="2990381"/>
            <a:ext cx="2380500" cy="23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Scheduling</a:t>
            </a:r>
            <a:endParaRPr sz="1000">
              <a:solidFill>
                <a:srgbClr val="FFFFFF"/>
              </a:solidFill>
              <a:latin typeface="Exo"/>
              <a:ea typeface="Exo"/>
              <a:cs typeface="Exo"/>
              <a:sym typeface="Exo"/>
            </a:endParaRPr>
          </a:p>
        </p:txBody>
      </p:sp>
      <p:cxnSp>
        <p:nvCxnSpPr>
          <p:cNvPr id="930" name="Shape 930"/>
          <p:cNvCxnSpPr>
            <a:stCxn id="927" idx="2"/>
            <a:endCxn id="931" idx="0"/>
          </p:cNvCxnSpPr>
          <p:nvPr/>
        </p:nvCxnSpPr>
        <p:spPr>
          <a:xfrm>
            <a:off x="1457181" y="1859217"/>
            <a:ext cx="0" cy="644100"/>
          </a:xfrm>
          <a:prstGeom prst="straightConnector1">
            <a:avLst/>
          </a:prstGeom>
          <a:noFill/>
          <a:ln cap="flat" cmpd="sng" w="19050">
            <a:solidFill>
              <a:srgbClr val="48737F"/>
            </a:solidFill>
            <a:prstDash val="solid"/>
            <a:round/>
            <a:headEnd len="lg" w="lg" type="none"/>
            <a:tailEnd len="lg" w="lg" type="triangle"/>
          </a:ln>
        </p:spPr>
      </p:cxnSp>
      <p:cxnSp>
        <p:nvCxnSpPr>
          <p:cNvPr id="932" name="Shape 932"/>
          <p:cNvCxnSpPr>
            <a:stCxn id="929" idx="2"/>
            <a:endCxn id="928" idx="0"/>
          </p:cNvCxnSpPr>
          <p:nvPr/>
        </p:nvCxnSpPr>
        <p:spPr>
          <a:xfrm>
            <a:off x="1457157" y="3222581"/>
            <a:ext cx="0" cy="248400"/>
          </a:xfrm>
          <a:prstGeom prst="straightConnector1">
            <a:avLst/>
          </a:prstGeom>
          <a:noFill/>
          <a:ln cap="flat" cmpd="sng" w="19050">
            <a:solidFill>
              <a:srgbClr val="48737F"/>
            </a:solidFill>
            <a:prstDash val="solid"/>
            <a:round/>
            <a:headEnd len="lg" w="lg" type="none"/>
            <a:tailEnd len="lg" w="lg" type="triangle"/>
          </a:ln>
        </p:spPr>
      </p:cxnSp>
      <p:sp>
        <p:nvSpPr>
          <p:cNvPr id="933" name="Shape 933"/>
          <p:cNvSpPr/>
          <p:nvPr/>
        </p:nvSpPr>
        <p:spPr>
          <a:xfrm>
            <a:off x="266931" y="997409"/>
            <a:ext cx="2380500" cy="428100"/>
          </a:xfrm>
          <a:prstGeom prst="rect">
            <a:avLst/>
          </a:prstGeom>
          <a:solidFill>
            <a:srgbClr val="48737F">
              <a:alpha val="61340"/>
            </a:srgbClr>
          </a:solidFill>
          <a:ln cap="flat" cmpd="sng" w="9525">
            <a:solidFill>
              <a:srgbClr val="D7DDDE"/>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DEVELOPMENT: pyQuil</a:t>
            </a:r>
            <a:endParaRPr sz="1000">
              <a:solidFill>
                <a:srgbClr val="FFFFFF"/>
              </a:solidFill>
              <a:latin typeface="Exo"/>
              <a:ea typeface="Exo"/>
              <a:cs typeface="Exo"/>
              <a:sym typeface="Exo"/>
            </a:endParaRPr>
          </a:p>
        </p:txBody>
      </p:sp>
      <p:pic>
        <p:nvPicPr>
          <p:cNvPr descr="Rigetti-Icon-Teal.png" id="934" name="Shape 934"/>
          <p:cNvPicPr preferRelativeResize="0"/>
          <p:nvPr/>
        </p:nvPicPr>
        <p:blipFill>
          <a:blip r:embed="rId3">
            <a:alphaModFix/>
          </a:blip>
          <a:stretch>
            <a:fillRect/>
          </a:stretch>
        </p:blipFill>
        <p:spPr>
          <a:xfrm>
            <a:off x="2352008" y="3827785"/>
            <a:ext cx="217282" cy="217266"/>
          </a:xfrm>
          <a:prstGeom prst="rect">
            <a:avLst/>
          </a:prstGeom>
          <a:noFill/>
          <a:ln>
            <a:noFill/>
          </a:ln>
        </p:spPr>
      </p:pic>
      <p:sp>
        <p:nvSpPr>
          <p:cNvPr id="935" name="Shape 935"/>
          <p:cNvSpPr/>
          <p:nvPr/>
        </p:nvSpPr>
        <p:spPr>
          <a:xfrm>
            <a:off x="266907" y="2746906"/>
            <a:ext cx="2380500" cy="23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Unitary Compilation</a:t>
            </a:r>
            <a:endParaRPr sz="1000">
              <a:solidFill>
                <a:srgbClr val="FFFFFF"/>
              </a:solidFill>
              <a:latin typeface="Exo"/>
              <a:ea typeface="Exo"/>
              <a:cs typeface="Exo"/>
              <a:sym typeface="Exo"/>
            </a:endParaRPr>
          </a:p>
        </p:txBody>
      </p:sp>
      <p:sp>
        <p:nvSpPr>
          <p:cNvPr id="931" name="Shape 931"/>
          <p:cNvSpPr/>
          <p:nvPr/>
        </p:nvSpPr>
        <p:spPr>
          <a:xfrm>
            <a:off x="266907" y="2503418"/>
            <a:ext cx="2380500" cy="23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Exo"/>
                <a:ea typeface="Exo"/>
                <a:cs typeface="Exo"/>
                <a:sym typeface="Exo"/>
              </a:rPr>
              <a:t>Allocation &amp; Routing</a:t>
            </a:r>
            <a:endParaRPr sz="1000">
              <a:solidFill>
                <a:srgbClr val="FFFFFF"/>
              </a:solidFill>
              <a:latin typeface="Exo"/>
              <a:ea typeface="Exo"/>
              <a:cs typeface="Exo"/>
              <a:sym typeface="Exo"/>
            </a:endParaRPr>
          </a:p>
        </p:txBody>
      </p:sp>
      <p:sp>
        <p:nvSpPr>
          <p:cNvPr id="936" name="Shape 936"/>
          <p:cNvSpPr txBox="1"/>
          <p:nvPr/>
        </p:nvSpPr>
        <p:spPr>
          <a:xfrm>
            <a:off x="3613200" y="701300"/>
            <a:ext cx="4829100" cy="1020300"/>
          </a:xfrm>
          <a:prstGeom prst="rect">
            <a:avLst/>
          </a:prstGeom>
          <a:noFill/>
          <a:ln cap="flat" cmpd="sng" w="9525">
            <a:solidFill>
              <a:schemeClr val="dk2"/>
            </a:solidFill>
            <a:prstDash val="dash"/>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8737F"/>
                </a:solidFill>
              </a:rPr>
              <a:t>&gt; Quil qubit labels to physical qubits</a:t>
            </a:r>
            <a:endParaRPr>
              <a:solidFill>
                <a:srgbClr val="48737F"/>
              </a:solidFill>
            </a:endParaRPr>
          </a:p>
          <a:p>
            <a:pPr indent="0" lvl="0" marL="0" rtl="0">
              <a:spcBef>
                <a:spcPts val="0"/>
              </a:spcBef>
              <a:spcAft>
                <a:spcPts val="0"/>
              </a:spcAft>
              <a:buNone/>
            </a:pPr>
            <a:r>
              <a:rPr lang="en">
                <a:solidFill>
                  <a:srgbClr val="48737F"/>
                </a:solidFill>
              </a:rPr>
              <a:t>&gt; Routing to deal with two-qubit gates</a:t>
            </a:r>
            <a:endParaRPr>
              <a:solidFill>
                <a:srgbClr val="48737F"/>
              </a:solidFill>
            </a:endParaRPr>
          </a:p>
          <a:p>
            <a:pPr indent="0" lvl="0" marL="0" rtl="0">
              <a:spcBef>
                <a:spcPts val="0"/>
              </a:spcBef>
              <a:spcAft>
                <a:spcPts val="0"/>
              </a:spcAft>
              <a:buNone/>
            </a:pPr>
            <a:r>
              <a:rPr lang="en">
                <a:solidFill>
                  <a:srgbClr val="48737F"/>
                </a:solidFill>
              </a:rPr>
              <a:t>&gt; Optimization over noise and errors</a:t>
            </a:r>
            <a:endParaRPr>
              <a:solidFill>
                <a:srgbClr val="48737F"/>
              </a:solidFill>
            </a:endParaRPr>
          </a:p>
          <a:p>
            <a:pPr indent="0" lvl="0" marL="0" rtl="0">
              <a:spcBef>
                <a:spcPts val="0"/>
              </a:spcBef>
              <a:spcAft>
                <a:spcPts val="0"/>
              </a:spcAft>
              <a:buNone/>
            </a:pPr>
            <a:r>
              <a:t/>
            </a:r>
            <a:endParaRPr/>
          </a:p>
        </p:txBody>
      </p:sp>
      <p:sp>
        <p:nvSpPr>
          <p:cNvPr id="937" name="Shape 937"/>
          <p:cNvSpPr txBox="1"/>
          <p:nvPr/>
        </p:nvSpPr>
        <p:spPr>
          <a:xfrm>
            <a:off x="3613200" y="2296100"/>
            <a:ext cx="4829100" cy="710700"/>
          </a:xfrm>
          <a:prstGeom prst="rect">
            <a:avLst/>
          </a:prstGeom>
          <a:noFill/>
          <a:ln cap="flat" cmpd="sng" w="9525">
            <a:solidFill>
              <a:schemeClr val="dk2"/>
            </a:solidFill>
            <a:prstDash val="dash"/>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8737F"/>
                </a:solidFill>
              </a:rPr>
              <a:t>&gt; Compilation into the natural gate set</a:t>
            </a:r>
            <a:endParaRPr>
              <a:solidFill>
                <a:srgbClr val="48737F"/>
              </a:solidFill>
            </a:endParaRPr>
          </a:p>
          <a:p>
            <a:pPr indent="0" lvl="0" marL="0" rtl="0">
              <a:spcBef>
                <a:spcPts val="0"/>
              </a:spcBef>
              <a:spcAft>
                <a:spcPts val="0"/>
              </a:spcAft>
              <a:buNone/>
            </a:pPr>
            <a:r>
              <a:rPr lang="en">
                <a:solidFill>
                  <a:srgbClr val="48737F"/>
                </a:solidFill>
              </a:rPr>
              <a:t>&gt; Rotation Decomposition</a:t>
            </a:r>
            <a:endParaRPr>
              <a:solidFill>
                <a:srgbClr val="48737F"/>
              </a:solidFill>
            </a:endParaRPr>
          </a:p>
        </p:txBody>
      </p:sp>
      <p:sp>
        <p:nvSpPr>
          <p:cNvPr id="938" name="Shape 938"/>
          <p:cNvSpPr txBox="1"/>
          <p:nvPr/>
        </p:nvSpPr>
        <p:spPr>
          <a:xfrm>
            <a:off x="3613200" y="3885870"/>
            <a:ext cx="4829100" cy="428100"/>
          </a:xfrm>
          <a:prstGeom prst="rect">
            <a:avLst/>
          </a:prstGeom>
          <a:noFill/>
          <a:ln cap="flat" cmpd="sng" w="9525">
            <a:solidFill>
              <a:schemeClr val="dk2"/>
            </a:solidFill>
            <a:prstDash val="dash"/>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8737F"/>
                </a:solidFill>
              </a:rPr>
              <a:t>&gt; Scheduling into microcode</a:t>
            </a:r>
            <a:endParaRPr>
              <a:solidFill>
                <a:srgbClr val="48737F"/>
              </a:solidFill>
            </a:endParaRPr>
          </a:p>
          <a:p>
            <a:pPr indent="0" lvl="0" marL="0" rtl="0">
              <a:spcBef>
                <a:spcPts val="0"/>
              </a:spcBef>
              <a:spcAft>
                <a:spcPts val="0"/>
              </a:spcAft>
              <a:buNone/>
            </a:pPr>
            <a:r>
              <a:t/>
            </a:r>
            <a:endParaRPr/>
          </a:p>
        </p:txBody>
      </p:sp>
      <p:cxnSp>
        <p:nvCxnSpPr>
          <p:cNvPr id="939" name="Shape 939"/>
          <p:cNvCxnSpPr>
            <a:stCxn id="936" idx="1"/>
            <a:endCxn id="931" idx="3"/>
          </p:cNvCxnSpPr>
          <p:nvPr/>
        </p:nvCxnSpPr>
        <p:spPr>
          <a:xfrm flipH="1">
            <a:off x="2647500" y="1211450"/>
            <a:ext cx="965700" cy="1408200"/>
          </a:xfrm>
          <a:prstGeom prst="curvedConnector3">
            <a:avLst>
              <a:gd fmla="val 50005" name="adj1"/>
            </a:avLst>
          </a:prstGeom>
          <a:noFill/>
          <a:ln cap="flat" cmpd="sng" w="9525">
            <a:solidFill>
              <a:schemeClr val="dk2"/>
            </a:solidFill>
            <a:prstDash val="solid"/>
            <a:round/>
            <a:headEnd len="lg" w="lg" type="triangle"/>
            <a:tailEnd len="lg" w="lg" type="none"/>
          </a:ln>
        </p:spPr>
      </p:cxnSp>
      <p:cxnSp>
        <p:nvCxnSpPr>
          <p:cNvPr id="940" name="Shape 940"/>
          <p:cNvCxnSpPr>
            <a:stCxn id="937" idx="1"/>
            <a:endCxn id="935" idx="3"/>
          </p:cNvCxnSpPr>
          <p:nvPr/>
        </p:nvCxnSpPr>
        <p:spPr>
          <a:xfrm flipH="1">
            <a:off x="2647500" y="2651450"/>
            <a:ext cx="965700" cy="211500"/>
          </a:xfrm>
          <a:prstGeom prst="curvedConnector3">
            <a:avLst>
              <a:gd fmla="val 50005" name="adj1"/>
            </a:avLst>
          </a:prstGeom>
          <a:noFill/>
          <a:ln cap="flat" cmpd="sng" w="9525">
            <a:solidFill>
              <a:schemeClr val="dk2"/>
            </a:solidFill>
            <a:prstDash val="solid"/>
            <a:round/>
            <a:headEnd len="lg" w="lg" type="triangle"/>
            <a:tailEnd len="lg" w="lg" type="none"/>
          </a:ln>
        </p:spPr>
      </p:cxnSp>
      <p:cxnSp>
        <p:nvCxnSpPr>
          <p:cNvPr id="941" name="Shape 941"/>
          <p:cNvCxnSpPr>
            <a:stCxn id="938" idx="1"/>
            <a:endCxn id="929" idx="3"/>
          </p:cNvCxnSpPr>
          <p:nvPr/>
        </p:nvCxnSpPr>
        <p:spPr>
          <a:xfrm rot="10800000">
            <a:off x="2647500" y="3106620"/>
            <a:ext cx="965700" cy="993300"/>
          </a:xfrm>
          <a:prstGeom prst="curvedConnector3">
            <a:avLst>
              <a:gd fmla="val 50005" name="adj1"/>
            </a:avLst>
          </a:prstGeom>
          <a:noFill/>
          <a:ln cap="flat" cmpd="sng" w="9525">
            <a:solidFill>
              <a:schemeClr val="dk2"/>
            </a:solidFill>
            <a:prstDash val="solid"/>
            <a:round/>
            <a:headEnd len="lg" w="lg" type="triangle"/>
            <a:tailEnd len="lg" w="lg"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Shape 946"/>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Some useful tools</a:t>
            </a:r>
            <a:endParaRPr sz="2400">
              <a:solidFill>
                <a:srgbClr val="4E4E4E"/>
              </a:solidFill>
            </a:endParaRPr>
          </a:p>
        </p:txBody>
      </p:sp>
      <p:sp>
        <p:nvSpPr>
          <p:cNvPr id="947" name="Shape 947"/>
          <p:cNvSpPr txBox="1"/>
          <p:nvPr/>
        </p:nvSpPr>
        <p:spPr>
          <a:xfrm>
            <a:off x="426525" y="717400"/>
            <a:ext cx="8288100" cy="600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8B8B8B"/>
              </a:buClr>
              <a:buSzPts val="1400"/>
              <a:buChar char="●"/>
            </a:pPr>
            <a:r>
              <a:rPr lang="en">
                <a:solidFill>
                  <a:srgbClr val="8B8B8B"/>
                </a:solidFill>
              </a:rPr>
              <a:t>QVM with up to 37 qubits (on AWS)</a:t>
            </a:r>
            <a:endParaRPr>
              <a:solidFill>
                <a:srgbClr val="8B8B8B"/>
              </a:solidFill>
            </a:endParaRPr>
          </a:p>
          <a:p>
            <a:pPr indent="-317500" lvl="0" marL="457200" rtl="0">
              <a:spcBef>
                <a:spcPts val="0"/>
              </a:spcBef>
              <a:spcAft>
                <a:spcPts val="0"/>
              </a:spcAft>
              <a:buClr>
                <a:srgbClr val="8B8B8B"/>
              </a:buClr>
              <a:buSzPts val="1400"/>
              <a:buChar char="●"/>
            </a:pPr>
            <a:r>
              <a:rPr lang="en">
                <a:solidFill>
                  <a:srgbClr val="8B8B8B"/>
                </a:solidFill>
              </a:rPr>
              <a:t>Can simulate arbitrary 1 &amp; 2 qubit noise by definition of Kraus maps</a:t>
            </a:r>
            <a:br>
              <a:rPr lang="en">
                <a:solidFill>
                  <a:srgbClr val="8B8B8B"/>
                </a:solidFill>
              </a:rPr>
            </a:br>
            <a:br>
              <a:rPr lang="en">
                <a:solidFill>
                  <a:srgbClr val="8B8B8B"/>
                </a:solidFill>
              </a:rPr>
            </a:br>
            <a:br>
              <a:rPr lang="en">
                <a:solidFill>
                  <a:srgbClr val="8B8B8B"/>
                </a:solidFill>
              </a:rPr>
            </a:br>
            <a:br>
              <a:rPr lang="en">
                <a:solidFill>
                  <a:srgbClr val="8B8B8B"/>
                </a:solidFill>
              </a:rPr>
            </a:br>
            <a:br>
              <a:rPr lang="en">
                <a:solidFill>
                  <a:srgbClr val="8B8B8B"/>
                </a:solidFill>
              </a:rPr>
            </a:br>
            <a:br>
              <a:rPr lang="en">
                <a:solidFill>
                  <a:srgbClr val="8B8B8B"/>
                </a:solidFill>
              </a:rPr>
            </a:br>
            <a:endParaRPr>
              <a:solidFill>
                <a:srgbClr val="8B8B8B"/>
              </a:solidFill>
            </a:endParaRPr>
          </a:p>
          <a:p>
            <a:pPr indent="0" lvl="0" marL="0">
              <a:spcBef>
                <a:spcPts val="0"/>
              </a:spcBef>
              <a:spcAft>
                <a:spcPts val="0"/>
              </a:spcAft>
              <a:buNone/>
            </a:pPr>
            <a:r>
              <a:t/>
            </a:r>
            <a:endParaRPr>
              <a:solidFill>
                <a:srgbClr val="8B8B8B"/>
              </a:solidFill>
            </a:endParaRPr>
          </a:p>
        </p:txBody>
      </p:sp>
      <p:sp>
        <p:nvSpPr>
          <p:cNvPr id="948" name="Shape 948"/>
          <p:cNvSpPr txBox="1"/>
          <p:nvPr/>
        </p:nvSpPr>
        <p:spPr>
          <a:xfrm>
            <a:off x="2892500" y="1151625"/>
            <a:ext cx="4878300" cy="16317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000">
                <a:solidFill>
                  <a:srgbClr val="8B8B8B"/>
                </a:solidFill>
                <a:latin typeface="Share Tech Mono"/>
                <a:ea typeface="Share Tech Mono"/>
                <a:cs typeface="Share Tech Mono"/>
                <a:sym typeface="Share Tech Mono"/>
              </a:rPr>
              <a:t>def damping_channel(p=.01):</a:t>
            </a:r>
            <a:br>
              <a:rPr lang="en" sz="1000">
                <a:solidFill>
                  <a:srgbClr val="8B8B8B"/>
                </a:solidFill>
                <a:latin typeface="Share Tech Mono"/>
                <a:ea typeface="Share Tech Mono"/>
                <a:cs typeface="Share Tech Mono"/>
                <a:sym typeface="Share Tech Mono"/>
              </a:rPr>
            </a:br>
            <a:r>
              <a:rPr lang="en" sz="1000">
                <a:solidFill>
                  <a:srgbClr val="8B8B8B"/>
                </a:solidFill>
                <a:latin typeface="Share Tech Mono"/>
                <a:ea typeface="Share Tech Mono"/>
                <a:cs typeface="Share Tech Mono"/>
                <a:sym typeface="Share Tech Mono"/>
              </a:rPr>
              <a:t>    damping_op = np.array([[0, sqrt(p)],</a:t>
            </a:r>
            <a:br>
              <a:rPr lang="en" sz="1000">
                <a:solidFill>
                  <a:srgbClr val="8B8B8B"/>
                </a:solidFill>
                <a:latin typeface="Share Tech Mono"/>
                <a:ea typeface="Share Tech Mono"/>
                <a:cs typeface="Share Tech Mono"/>
                <a:sym typeface="Share Tech Mono"/>
              </a:rPr>
            </a:br>
            <a:r>
              <a:rPr lang="en" sz="1000">
                <a:solidFill>
                  <a:srgbClr val="8B8B8B"/>
                </a:solidFill>
                <a:latin typeface="Share Tech Mono"/>
                <a:ea typeface="Share Tech Mono"/>
                <a:cs typeface="Share Tech Mono"/>
                <a:sym typeface="Share Tech Mono"/>
              </a:rPr>
              <a:t>                           [0,   0    ]])</a:t>
            </a:r>
            <a:br>
              <a:rPr lang="en" sz="1000">
                <a:solidFill>
                  <a:srgbClr val="8B8B8B"/>
                </a:solidFill>
                <a:latin typeface="Share Tech Mono"/>
                <a:ea typeface="Share Tech Mono"/>
                <a:cs typeface="Share Tech Mono"/>
                <a:sym typeface="Share Tech Mono"/>
              </a:rPr>
            </a:br>
            <a:r>
              <a:rPr lang="en" sz="1000">
                <a:solidFill>
                  <a:srgbClr val="8B8B8B"/>
                </a:solidFill>
                <a:latin typeface="Share Tech Mono"/>
                <a:ea typeface="Share Tech Mono"/>
                <a:cs typeface="Share Tech Mono"/>
                <a:sym typeface="Share Tech Mono"/>
              </a:rPr>
              <a:t>    residual_kraus = np.diag([1, sqrt(1-p)])</a:t>
            </a:r>
            <a:br>
              <a:rPr lang="en" sz="1000">
                <a:solidFill>
                  <a:srgbClr val="8B8B8B"/>
                </a:solidFill>
                <a:latin typeface="Share Tech Mono"/>
                <a:ea typeface="Share Tech Mono"/>
                <a:cs typeface="Share Tech Mono"/>
                <a:sym typeface="Share Tech Mono"/>
              </a:rPr>
            </a:br>
            <a:r>
              <a:rPr lang="en" sz="1000">
                <a:solidFill>
                  <a:srgbClr val="8B8B8B"/>
                </a:solidFill>
                <a:latin typeface="Share Tech Mono"/>
                <a:ea typeface="Share Tech Mono"/>
                <a:cs typeface="Share Tech Mono"/>
                <a:sym typeface="Share Tech Mono"/>
              </a:rPr>
              <a:t>    return [residual_kraus, damping_op]</a:t>
            </a:r>
            <a:endParaRPr sz="1000">
              <a:solidFill>
                <a:srgbClr val="8B8B8B"/>
              </a:solidFill>
              <a:latin typeface="Share Tech Mono"/>
              <a:ea typeface="Share Tech Mono"/>
              <a:cs typeface="Share Tech Mono"/>
              <a:sym typeface="Share Tech Mono"/>
            </a:endParaRPr>
          </a:p>
          <a:p>
            <a:pPr indent="0" lvl="0" marL="0" rtl="0">
              <a:spcBef>
                <a:spcPts val="1000"/>
              </a:spcBef>
              <a:spcAft>
                <a:spcPts val="1000"/>
              </a:spcAft>
              <a:buClr>
                <a:schemeClr val="dk1"/>
              </a:buClr>
              <a:buSzPts val="1100"/>
              <a:buFont typeface="Arial"/>
              <a:buNone/>
            </a:pPr>
            <a:r>
              <a:rPr lang="en" sz="1000">
                <a:solidFill>
                  <a:srgbClr val="8B8B8B"/>
                </a:solidFill>
                <a:latin typeface="Share Tech Mono"/>
                <a:ea typeface="Share Tech Mono"/>
                <a:cs typeface="Share Tech Mono"/>
                <a:sym typeface="Share Tech Mono"/>
              </a:rPr>
              <a:t># overload identity gate I on qc 0 with p=1% damping probability</a:t>
            </a:r>
            <a:br>
              <a:rPr lang="en" sz="1000">
                <a:solidFill>
                  <a:srgbClr val="8B8B8B"/>
                </a:solidFill>
                <a:latin typeface="Share Tech Mono"/>
                <a:ea typeface="Share Tech Mono"/>
                <a:cs typeface="Share Tech Mono"/>
                <a:sym typeface="Share Tech Mono"/>
              </a:rPr>
            </a:br>
            <a:r>
              <a:rPr lang="en" sz="1000">
                <a:solidFill>
                  <a:srgbClr val="8B8B8B"/>
                </a:solidFill>
                <a:latin typeface="Share Tech Mono"/>
                <a:ea typeface="Share Tech Mono"/>
                <a:cs typeface="Share Tech Mono"/>
                <a:sym typeface="Share Tech Mono"/>
              </a:rPr>
              <a:t>p.define_noisy_gate("I", [0], damping_channel(0.01))</a:t>
            </a:r>
            <a:endParaRPr sz="1000">
              <a:solidFill>
                <a:srgbClr val="8B8B8B"/>
              </a:solidFill>
              <a:highlight>
                <a:srgbClr val="FFFFFF"/>
              </a:highlight>
              <a:latin typeface="Share Tech Mono"/>
              <a:ea typeface="Share Tech Mono"/>
              <a:cs typeface="Share Tech Mono"/>
              <a:sym typeface="Share Tech Mono"/>
            </a:endParaRPr>
          </a:p>
        </p:txBody>
      </p:sp>
      <p:sp>
        <p:nvSpPr>
          <p:cNvPr id="949" name="Shape 949"/>
          <p:cNvSpPr txBox="1"/>
          <p:nvPr>
            <p:ph idx="1" type="body"/>
          </p:nvPr>
        </p:nvSpPr>
        <p:spPr>
          <a:xfrm>
            <a:off x="1212325" y="4049725"/>
            <a:ext cx="3204000" cy="878100"/>
          </a:xfrm>
          <a:prstGeom prst="rect">
            <a:avLst/>
          </a:prstGeom>
        </p:spPr>
        <p:txBody>
          <a:bodyPr anchorCtr="0" anchor="t" bIns="91425" lIns="91425" spcFirstLastPara="1" rIns="91425" wrap="square" tIns="91425">
            <a:noAutofit/>
          </a:bodyPr>
          <a:lstStyle/>
          <a:p>
            <a:pPr indent="-114300" lvl="0" marL="177800" rtl="0">
              <a:lnSpc>
                <a:spcPct val="100000"/>
              </a:lnSpc>
              <a:spcBef>
                <a:spcPts val="0"/>
              </a:spcBef>
              <a:spcAft>
                <a:spcPts val="0"/>
              </a:spcAft>
              <a:buNone/>
            </a:pPr>
            <a:r>
              <a:rPr lang="en" sz="1000">
                <a:latin typeface="Share Tech Mono"/>
                <a:ea typeface="Share Tech Mono"/>
                <a:cs typeface="Share Tech Mono"/>
                <a:sym typeface="Share Tech Mono"/>
              </a:rPr>
              <a:t>from pyquil.api import QVMConnection</a:t>
            </a:r>
            <a:endParaRPr sz="1000">
              <a:latin typeface="Share Tech Mono"/>
              <a:ea typeface="Share Tech Mono"/>
              <a:cs typeface="Share Tech Mono"/>
              <a:sym typeface="Share Tech Mono"/>
            </a:endParaRPr>
          </a:p>
          <a:p>
            <a:pPr indent="-114300" lvl="0" marL="177800" rtl="0">
              <a:lnSpc>
                <a:spcPct val="100000"/>
              </a:lnSpc>
              <a:spcBef>
                <a:spcPts val="0"/>
              </a:spcBef>
              <a:spcAft>
                <a:spcPts val="0"/>
              </a:spcAft>
              <a:buNone/>
            </a:pPr>
            <a:r>
              <a:t/>
            </a:r>
            <a:endParaRPr sz="1000">
              <a:latin typeface="Share Tech Mono"/>
              <a:ea typeface="Share Tech Mono"/>
              <a:cs typeface="Share Tech Mono"/>
              <a:sym typeface="Share Tech Mono"/>
            </a:endParaRPr>
          </a:p>
          <a:p>
            <a:pPr indent="-114300" lvl="0" marL="177800" rtl="0">
              <a:lnSpc>
                <a:spcPct val="100000"/>
              </a:lnSpc>
              <a:spcBef>
                <a:spcPts val="0"/>
              </a:spcBef>
              <a:spcAft>
                <a:spcPts val="0"/>
              </a:spcAft>
              <a:buNone/>
            </a:pPr>
            <a:r>
              <a:rPr lang="en" sz="1000">
                <a:latin typeface="Share Tech Mono"/>
                <a:ea typeface="Share Tech Mono"/>
                <a:cs typeface="Share Tech Mono"/>
                <a:sym typeface="Share Tech Mono"/>
              </a:rPr>
              <a:t>cxn = QVMConnection()</a:t>
            </a:r>
            <a:endParaRPr sz="1000">
              <a:latin typeface="Share Tech Mono"/>
              <a:ea typeface="Share Tech Mono"/>
              <a:cs typeface="Share Tech Mono"/>
              <a:sym typeface="Share Tech Mono"/>
            </a:endParaRPr>
          </a:p>
          <a:p>
            <a:pPr indent="-114300" lvl="0" marL="177800" rtl="0">
              <a:lnSpc>
                <a:spcPct val="100000"/>
              </a:lnSpc>
              <a:spcBef>
                <a:spcPts val="0"/>
              </a:spcBef>
              <a:spcAft>
                <a:spcPts val="0"/>
              </a:spcAft>
              <a:buNone/>
            </a:pPr>
            <a:r>
              <a:rPr lang="en" sz="1000">
                <a:latin typeface="Share Tech Mono"/>
                <a:ea typeface="Share Tech Mono"/>
                <a:cs typeface="Share Tech Mono"/>
                <a:sym typeface="Share Tech Mono"/>
              </a:rPr>
              <a:t>cxn.run_and_measure(prog, ...)</a:t>
            </a:r>
            <a:endParaRPr sz="1000">
              <a:latin typeface="Share Tech Mono"/>
              <a:ea typeface="Share Tech Mono"/>
              <a:cs typeface="Share Tech Mono"/>
              <a:sym typeface="Share Tech Mono"/>
            </a:endParaRPr>
          </a:p>
        </p:txBody>
      </p:sp>
      <p:sp>
        <p:nvSpPr>
          <p:cNvPr id="950" name="Shape 950"/>
          <p:cNvSpPr txBox="1"/>
          <p:nvPr>
            <p:ph idx="1" type="body"/>
          </p:nvPr>
        </p:nvSpPr>
        <p:spPr>
          <a:xfrm>
            <a:off x="4779925" y="4049725"/>
            <a:ext cx="3204000" cy="878100"/>
          </a:xfrm>
          <a:prstGeom prst="rect">
            <a:avLst/>
          </a:prstGeom>
        </p:spPr>
        <p:txBody>
          <a:bodyPr anchorCtr="0" anchor="t" bIns="91425" lIns="91425" spcFirstLastPara="1" rIns="91425" wrap="square" tIns="91425">
            <a:noAutofit/>
          </a:bodyPr>
          <a:lstStyle/>
          <a:p>
            <a:pPr indent="-114300" lvl="0" marL="177800" rtl="0">
              <a:lnSpc>
                <a:spcPct val="100000"/>
              </a:lnSpc>
              <a:spcBef>
                <a:spcPts val="0"/>
              </a:spcBef>
              <a:spcAft>
                <a:spcPts val="0"/>
              </a:spcAft>
              <a:buNone/>
            </a:pPr>
            <a:r>
              <a:rPr lang="en" sz="1000">
                <a:latin typeface="Share Tech Mono"/>
                <a:ea typeface="Share Tech Mono"/>
                <a:cs typeface="Share Tech Mono"/>
                <a:sym typeface="Share Tech Mono"/>
              </a:rPr>
              <a:t>from pyquil.api import QPUConnection</a:t>
            </a:r>
            <a:endParaRPr sz="1000">
              <a:latin typeface="Share Tech Mono"/>
              <a:ea typeface="Share Tech Mono"/>
              <a:cs typeface="Share Tech Mono"/>
              <a:sym typeface="Share Tech Mono"/>
            </a:endParaRPr>
          </a:p>
          <a:p>
            <a:pPr indent="-114300" lvl="0" marL="177800" rtl="0">
              <a:lnSpc>
                <a:spcPct val="100000"/>
              </a:lnSpc>
              <a:spcBef>
                <a:spcPts val="0"/>
              </a:spcBef>
              <a:spcAft>
                <a:spcPts val="0"/>
              </a:spcAft>
              <a:buNone/>
            </a:pPr>
            <a:r>
              <a:t/>
            </a:r>
            <a:endParaRPr sz="1000">
              <a:latin typeface="Share Tech Mono"/>
              <a:ea typeface="Share Tech Mono"/>
              <a:cs typeface="Share Tech Mono"/>
              <a:sym typeface="Share Tech Mono"/>
            </a:endParaRPr>
          </a:p>
          <a:p>
            <a:pPr indent="-114300" lvl="0" marL="177800" rtl="0">
              <a:lnSpc>
                <a:spcPct val="100000"/>
              </a:lnSpc>
              <a:spcBef>
                <a:spcPts val="0"/>
              </a:spcBef>
              <a:spcAft>
                <a:spcPts val="0"/>
              </a:spcAft>
              <a:buNone/>
            </a:pPr>
            <a:r>
              <a:rPr lang="en" sz="1000">
                <a:latin typeface="Share Tech Mono"/>
                <a:ea typeface="Share Tech Mono"/>
                <a:cs typeface="Share Tech Mono"/>
                <a:sym typeface="Share Tech Mono"/>
              </a:rPr>
              <a:t>cxn = QPUConnection(“19Q-Acorn”)</a:t>
            </a:r>
            <a:endParaRPr sz="1000">
              <a:latin typeface="Share Tech Mono"/>
              <a:ea typeface="Share Tech Mono"/>
              <a:cs typeface="Share Tech Mono"/>
              <a:sym typeface="Share Tech Mono"/>
            </a:endParaRPr>
          </a:p>
          <a:p>
            <a:pPr indent="-114300" lvl="0" marL="177800" rtl="0">
              <a:lnSpc>
                <a:spcPct val="100000"/>
              </a:lnSpc>
              <a:spcBef>
                <a:spcPts val="0"/>
              </a:spcBef>
              <a:spcAft>
                <a:spcPts val="0"/>
              </a:spcAft>
              <a:buNone/>
            </a:pPr>
            <a:r>
              <a:rPr lang="en" sz="1000">
                <a:latin typeface="Share Tech Mono"/>
                <a:ea typeface="Share Tech Mono"/>
                <a:cs typeface="Share Tech Mono"/>
                <a:sym typeface="Share Tech Mono"/>
              </a:rPr>
              <a:t>cxn.run_and_measure(prog, ...)</a:t>
            </a:r>
            <a:endParaRPr sz="1000">
              <a:latin typeface="Share Tech Mono"/>
              <a:ea typeface="Share Tech Mono"/>
              <a:cs typeface="Share Tech Mono"/>
              <a:sym typeface="Share Tech Mono"/>
            </a:endParaRPr>
          </a:p>
        </p:txBody>
      </p:sp>
      <p:sp>
        <p:nvSpPr>
          <p:cNvPr id="951" name="Shape 951"/>
          <p:cNvSpPr txBox="1"/>
          <p:nvPr/>
        </p:nvSpPr>
        <p:spPr>
          <a:xfrm>
            <a:off x="427950" y="2444050"/>
            <a:ext cx="8288100" cy="1817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8B8B8B"/>
              </a:buClr>
              <a:buSzPts val="1400"/>
              <a:buChar char="●"/>
            </a:pPr>
            <a:r>
              <a:rPr lang="en">
                <a:solidFill>
                  <a:srgbClr val="8B8B8B"/>
                </a:solidFill>
              </a:rPr>
              <a:t>Compilation layer</a:t>
            </a:r>
            <a:endParaRPr>
              <a:solidFill>
                <a:srgbClr val="8B8B8B"/>
              </a:solidFill>
            </a:endParaRPr>
          </a:p>
          <a:p>
            <a:pPr indent="-317500" lvl="1" marL="914400" rtl="0">
              <a:spcBef>
                <a:spcPts val="0"/>
              </a:spcBef>
              <a:spcAft>
                <a:spcPts val="0"/>
              </a:spcAft>
              <a:buClr>
                <a:srgbClr val="8B8B8B"/>
              </a:buClr>
              <a:buSzPts val="1400"/>
              <a:buChar char="○"/>
            </a:pPr>
            <a:r>
              <a:rPr lang="en">
                <a:solidFill>
                  <a:srgbClr val="8B8B8B"/>
                </a:solidFill>
              </a:rPr>
              <a:t>Specify arbitrary circuit and compile to natural gate set</a:t>
            </a:r>
            <a:endParaRPr>
              <a:solidFill>
                <a:srgbClr val="8B8B8B"/>
              </a:solidFill>
            </a:endParaRPr>
          </a:p>
          <a:p>
            <a:pPr indent="-317500" lvl="1" marL="914400" rtl="0">
              <a:spcBef>
                <a:spcPts val="0"/>
              </a:spcBef>
              <a:spcAft>
                <a:spcPts val="0"/>
              </a:spcAft>
              <a:buClr>
                <a:srgbClr val="8B8B8B"/>
              </a:buClr>
              <a:buSzPts val="1400"/>
              <a:buChar char="○"/>
            </a:pPr>
            <a:r>
              <a:rPr lang="en">
                <a:solidFill>
                  <a:srgbClr val="8B8B8B"/>
                </a:solidFill>
              </a:rPr>
              <a:t>Compression optimizations build in</a:t>
            </a:r>
            <a:endParaRPr>
              <a:solidFill>
                <a:srgbClr val="8B8B8B"/>
              </a:solidFill>
            </a:endParaRPr>
          </a:p>
          <a:p>
            <a:pPr indent="-317500" lvl="1" marL="914400" rtl="0">
              <a:spcBef>
                <a:spcPts val="0"/>
              </a:spcBef>
              <a:spcAft>
                <a:spcPts val="0"/>
              </a:spcAft>
              <a:buClr>
                <a:srgbClr val="8B8B8B"/>
              </a:buClr>
              <a:buSzPts val="1400"/>
              <a:buChar char="○"/>
            </a:pPr>
            <a:r>
              <a:rPr lang="en">
                <a:solidFill>
                  <a:srgbClr val="8B8B8B"/>
                </a:solidFill>
              </a:rPr>
              <a:t>Simple layout optimization: Quantum Circuit to Chip Topology</a:t>
            </a:r>
            <a:endParaRPr>
              <a:solidFill>
                <a:srgbClr val="8B8B8B"/>
              </a:solidFill>
            </a:endParaRPr>
          </a:p>
          <a:p>
            <a:pPr indent="-317500" lvl="1" marL="914400" rtl="0">
              <a:spcBef>
                <a:spcPts val="0"/>
              </a:spcBef>
              <a:spcAft>
                <a:spcPts val="0"/>
              </a:spcAft>
              <a:buClr>
                <a:srgbClr val="8B8B8B"/>
              </a:buClr>
              <a:buSzPts val="1400"/>
              <a:buChar char="○"/>
            </a:pPr>
            <a:r>
              <a:rPr lang="en">
                <a:solidFill>
                  <a:srgbClr val="8B8B8B"/>
                </a:solidFill>
              </a:rPr>
              <a:t>E.g. compiled RB circuit to identity</a:t>
            </a:r>
            <a:br>
              <a:rPr lang="en">
                <a:solidFill>
                  <a:srgbClr val="8B8B8B"/>
                </a:solidFill>
              </a:rPr>
            </a:br>
            <a:endParaRPr>
              <a:solidFill>
                <a:srgbClr val="8B8B8B"/>
              </a:solidFill>
            </a:endParaRPr>
          </a:p>
          <a:p>
            <a:pPr indent="-317500" lvl="0" marL="457200" rtl="0">
              <a:spcBef>
                <a:spcPts val="0"/>
              </a:spcBef>
              <a:spcAft>
                <a:spcPts val="0"/>
              </a:spcAft>
              <a:buClr>
                <a:srgbClr val="8B8B8B"/>
              </a:buClr>
              <a:buSzPts val="1400"/>
              <a:buChar char="●"/>
            </a:pPr>
            <a:r>
              <a:rPr lang="en">
                <a:solidFill>
                  <a:srgbClr val="8B8B8B"/>
                </a:solidFill>
              </a:rPr>
              <a:t>Simple prototyping before requesting QPU</a:t>
            </a:r>
            <a:endParaRPr>
              <a:solidFill>
                <a:srgbClr val="8B8B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pic>
        <p:nvPicPr>
          <p:cNvPr id="956" name="Shape 9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957" name="Shape 957"/>
          <p:cNvSpPr txBox="1"/>
          <p:nvPr>
            <p:ph type="title"/>
          </p:nvPr>
        </p:nvSpPr>
        <p:spPr>
          <a:xfrm>
            <a:off x="803275" y="363094"/>
            <a:ext cx="7556400" cy="43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NISQ</a:t>
            </a:r>
            <a:endParaRPr sz="4800">
              <a:solidFill>
                <a:srgbClr val="FFFFFF"/>
              </a:solidFill>
            </a:endParaRPr>
          </a:p>
          <a:p>
            <a:pPr indent="0" lvl="0" marL="0" rtl="0" algn="ctr">
              <a:spcBef>
                <a:spcPts val="0"/>
              </a:spcBef>
              <a:spcAft>
                <a:spcPts val="0"/>
              </a:spcAft>
              <a:buNone/>
            </a:pPr>
            <a:r>
              <a:rPr lang="en" sz="4800">
                <a:solidFill>
                  <a:srgbClr val="FFFFFF"/>
                </a:solidFill>
              </a:rPr>
              <a:t>Applications</a:t>
            </a:r>
            <a:endParaRPr sz="48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pic>
        <p:nvPicPr>
          <p:cNvPr id="962" name="Shape 962"/>
          <p:cNvPicPr preferRelativeResize="0"/>
          <p:nvPr/>
        </p:nvPicPr>
        <p:blipFill>
          <a:blip r:embed="rId3">
            <a:alphaModFix/>
          </a:blip>
          <a:stretch>
            <a:fillRect/>
          </a:stretch>
        </p:blipFill>
        <p:spPr>
          <a:xfrm>
            <a:off x="195950" y="869725"/>
            <a:ext cx="3139926" cy="1908550"/>
          </a:xfrm>
          <a:prstGeom prst="rect">
            <a:avLst/>
          </a:prstGeom>
          <a:noFill/>
          <a:ln>
            <a:noFill/>
          </a:ln>
        </p:spPr>
      </p:pic>
      <p:sp>
        <p:nvSpPr>
          <p:cNvPr id="963" name="Shape 963"/>
          <p:cNvSpPr txBox="1"/>
          <p:nvPr/>
        </p:nvSpPr>
        <p:spPr>
          <a:xfrm>
            <a:off x="838125" y="945000"/>
            <a:ext cx="2012100" cy="484200"/>
          </a:xfrm>
          <a:prstGeom prst="rect">
            <a:avLst/>
          </a:prstGeom>
          <a:solidFill>
            <a:srgbClr val="CCCCCC"/>
          </a:solid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None/>
            </a:pPr>
            <a:r>
              <a:rPr lang="en" sz="1000">
                <a:solidFill>
                  <a:srgbClr val="4E4E4E"/>
                </a:solidFill>
                <a:latin typeface="Exo"/>
                <a:ea typeface="Exo"/>
                <a:cs typeface="Exo"/>
                <a:sym typeface="Exo"/>
              </a:rPr>
              <a:t>Peruzzo et al. [Harvard Group]</a:t>
            </a:r>
            <a:br>
              <a:rPr lang="en" sz="1000">
                <a:solidFill>
                  <a:srgbClr val="4E4E4E"/>
                </a:solidFill>
                <a:latin typeface="Exo"/>
                <a:ea typeface="Exo"/>
                <a:cs typeface="Exo"/>
                <a:sym typeface="Exo"/>
              </a:rPr>
            </a:br>
            <a:r>
              <a:rPr i="1" lang="en" sz="1000">
                <a:solidFill>
                  <a:srgbClr val="48737F"/>
                </a:solidFill>
                <a:latin typeface="Exo"/>
                <a:ea typeface="Exo"/>
                <a:cs typeface="Exo"/>
                <a:sym typeface="Exo"/>
              </a:rPr>
              <a:t>Nature Comm.</a:t>
            </a:r>
            <a:r>
              <a:rPr lang="en" sz="1000">
                <a:solidFill>
                  <a:srgbClr val="48737F"/>
                </a:solidFill>
                <a:latin typeface="Exo"/>
                <a:ea typeface="Exo"/>
                <a:cs typeface="Exo"/>
                <a:sym typeface="Exo"/>
              </a:rPr>
              <a:t> </a:t>
            </a:r>
            <a:r>
              <a:rPr b="1" lang="en" sz="1000">
                <a:solidFill>
                  <a:srgbClr val="48737F"/>
                </a:solidFill>
                <a:latin typeface="Exo"/>
                <a:ea typeface="Exo"/>
                <a:cs typeface="Exo"/>
                <a:sym typeface="Exo"/>
              </a:rPr>
              <a:t>5</a:t>
            </a:r>
            <a:r>
              <a:rPr lang="en" sz="1000">
                <a:solidFill>
                  <a:srgbClr val="48737F"/>
                </a:solidFill>
                <a:latin typeface="Exo"/>
                <a:ea typeface="Exo"/>
                <a:cs typeface="Exo"/>
                <a:sym typeface="Exo"/>
              </a:rPr>
              <a:t>,4213 (2014)</a:t>
            </a:r>
            <a:endParaRPr sz="1000">
              <a:solidFill>
                <a:srgbClr val="48737F"/>
              </a:solidFill>
              <a:latin typeface="Exo"/>
              <a:ea typeface="Exo"/>
              <a:cs typeface="Exo"/>
              <a:sym typeface="Exo"/>
            </a:endParaRPr>
          </a:p>
        </p:txBody>
      </p:sp>
      <p:pic>
        <p:nvPicPr>
          <p:cNvPr id="964" name="Shape 964"/>
          <p:cNvPicPr preferRelativeResize="0"/>
          <p:nvPr/>
        </p:nvPicPr>
        <p:blipFill>
          <a:blip r:embed="rId4">
            <a:alphaModFix/>
          </a:blip>
          <a:stretch>
            <a:fillRect/>
          </a:stretch>
        </p:blipFill>
        <p:spPr>
          <a:xfrm>
            <a:off x="0" y="3579550"/>
            <a:ext cx="4788800" cy="1563950"/>
          </a:xfrm>
          <a:prstGeom prst="rect">
            <a:avLst/>
          </a:prstGeom>
          <a:noFill/>
          <a:ln>
            <a:noFill/>
          </a:ln>
        </p:spPr>
      </p:pic>
      <p:pic>
        <p:nvPicPr>
          <p:cNvPr id="965" name="Shape 965"/>
          <p:cNvPicPr preferRelativeResize="0"/>
          <p:nvPr/>
        </p:nvPicPr>
        <p:blipFill>
          <a:blip r:embed="rId5">
            <a:alphaModFix/>
          </a:blip>
          <a:stretch>
            <a:fillRect/>
          </a:stretch>
        </p:blipFill>
        <p:spPr>
          <a:xfrm>
            <a:off x="1689175" y="2024400"/>
            <a:ext cx="2754650" cy="2000325"/>
          </a:xfrm>
          <a:prstGeom prst="rect">
            <a:avLst/>
          </a:prstGeom>
          <a:noFill/>
          <a:ln>
            <a:noFill/>
          </a:ln>
        </p:spPr>
      </p:pic>
      <p:sp>
        <p:nvSpPr>
          <p:cNvPr id="966" name="Shape 966"/>
          <p:cNvSpPr txBox="1"/>
          <p:nvPr/>
        </p:nvSpPr>
        <p:spPr>
          <a:xfrm>
            <a:off x="2248050" y="2291000"/>
            <a:ext cx="2079900" cy="433800"/>
          </a:xfrm>
          <a:prstGeom prst="rect">
            <a:avLst/>
          </a:prstGeom>
          <a:solidFill>
            <a:srgbClr val="CCCCCC"/>
          </a:solid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None/>
            </a:pPr>
            <a:r>
              <a:rPr lang="en" sz="1000">
                <a:solidFill>
                  <a:srgbClr val="4E4E4E"/>
                </a:solidFill>
                <a:latin typeface="Exo"/>
                <a:ea typeface="Exo"/>
                <a:cs typeface="Exo"/>
                <a:sym typeface="Exo"/>
              </a:rPr>
              <a:t>O’Malley et al. [Google]</a:t>
            </a:r>
            <a:endParaRPr sz="1000">
              <a:solidFill>
                <a:srgbClr val="4E4E4E"/>
              </a:solidFill>
              <a:latin typeface="Exo"/>
              <a:ea typeface="Exo"/>
              <a:cs typeface="Exo"/>
              <a:sym typeface="Exo"/>
            </a:endParaRPr>
          </a:p>
          <a:p>
            <a:pPr indent="0" lvl="0" marL="0" marR="0" rtl="0" algn="l">
              <a:lnSpc>
                <a:spcPct val="120000"/>
              </a:lnSpc>
              <a:spcBef>
                <a:spcPts val="0"/>
              </a:spcBef>
              <a:spcAft>
                <a:spcPts val="0"/>
              </a:spcAft>
              <a:buNone/>
            </a:pPr>
            <a:r>
              <a:rPr lang="en" sz="1000">
                <a:solidFill>
                  <a:srgbClr val="48737F"/>
                </a:solidFill>
                <a:latin typeface="Exo"/>
                <a:ea typeface="Exo"/>
                <a:cs typeface="Exo"/>
                <a:sym typeface="Exo"/>
              </a:rPr>
              <a:t>Phys. Rev. X 6, 031007 (2016)</a:t>
            </a:r>
            <a:endParaRPr sz="1000">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sz="1000">
              <a:solidFill>
                <a:srgbClr val="4E4E4E"/>
              </a:solidFill>
              <a:latin typeface="Exo"/>
              <a:ea typeface="Exo"/>
              <a:cs typeface="Exo"/>
              <a:sym typeface="Exo"/>
            </a:endParaRPr>
          </a:p>
        </p:txBody>
      </p:sp>
      <p:sp>
        <p:nvSpPr>
          <p:cNvPr id="967" name="Shape 967"/>
          <p:cNvSpPr txBox="1"/>
          <p:nvPr/>
        </p:nvSpPr>
        <p:spPr>
          <a:xfrm>
            <a:off x="66875" y="3579550"/>
            <a:ext cx="1957200" cy="484200"/>
          </a:xfrm>
          <a:prstGeom prst="rect">
            <a:avLst/>
          </a:prstGeom>
          <a:solidFill>
            <a:srgbClr val="CCCCCC"/>
          </a:solid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None/>
            </a:pPr>
            <a:r>
              <a:rPr lang="en" sz="1000">
                <a:solidFill>
                  <a:srgbClr val="4E4E4E"/>
                </a:solidFill>
                <a:latin typeface="Exo"/>
                <a:ea typeface="Exo"/>
                <a:cs typeface="Exo"/>
                <a:sym typeface="Exo"/>
              </a:rPr>
              <a:t>Kandala et al. [IBM]</a:t>
            </a:r>
            <a:endParaRPr sz="1000">
              <a:solidFill>
                <a:srgbClr val="4E4E4E"/>
              </a:solidFill>
              <a:latin typeface="Exo"/>
              <a:ea typeface="Exo"/>
              <a:cs typeface="Exo"/>
              <a:sym typeface="Exo"/>
            </a:endParaRPr>
          </a:p>
          <a:p>
            <a:pPr indent="0" lvl="0" marL="0" marR="0" rtl="0" algn="l">
              <a:lnSpc>
                <a:spcPct val="120000"/>
              </a:lnSpc>
              <a:spcBef>
                <a:spcPts val="0"/>
              </a:spcBef>
              <a:spcAft>
                <a:spcPts val="0"/>
              </a:spcAft>
              <a:buNone/>
            </a:pPr>
            <a:r>
              <a:rPr i="1" lang="en" sz="1000">
                <a:solidFill>
                  <a:srgbClr val="48737F"/>
                </a:solidFill>
                <a:latin typeface="Exo"/>
                <a:ea typeface="Exo"/>
                <a:cs typeface="Exo"/>
                <a:sym typeface="Exo"/>
              </a:rPr>
              <a:t>Nature</a:t>
            </a:r>
            <a:r>
              <a:rPr lang="en" sz="1000">
                <a:solidFill>
                  <a:srgbClr val="48737F"/>
                </a:solidFill>
                <a:latin typeface="Exo"/>
                <a:ea typeface="Exo"/>
                <a:cs typeface="Exo"/>
                <a:sym typeface="Exo"/>
              </a:rPr>
              <a:t> </a:t>
            </a:r>
            <a:r>
              <a:rPr b="1" lang="en" sz="1000">
                <a:solidFill>
                  <a:srgbClr val="48737F"/>
                </a:solidFill>
                <a:latin typeface="Exo"/>
                <a:ea typeface="Exo"/>
                <a:cs typeface="Exo"/>
                <a:sym typeface="Exo"/>
              </a:rPr>
              <a:t>549</a:t>
            </a:r>
            <a:r>
              <a:rPr lang="en" sz="1000">
                <a:solidFill>
                  <a:srgbClr val="48737F"/>
                </a:solidFill>
                <a:latin typeface="Exo"/>
                <a:ea typeface="Exo"/>
                <a:cs typeface="Exo"/>
                <a:sym typeface="Exo"/>
              </a:rPr>
              <a:t>, 242 (2017)</a:t>
            </a:r>
            <a:endParaRPr sz="1000">
              <a:solidFill>
                <a:srgbClr val="48737F"/>
              </a:solidFill>
              <a:latin typeface="Exo"/>
              <a:ea typeface="Exo"/>
              <a:cs typeface="Exo"/>
              <a:sym typeface="Exo"/>
            </a:endParaRPr>
          </a:p>
        </p:txBody>
      </p:sp>
      <p:pic>
        <p:nvPicPr>
          <p:cNvPr id="968" name="Shape 968"/>
          <p:cNvPicPr preferRelativeResize="0"/>
          <p:nvPr/>
        </p:nvPicPr>
        <p:blipFill>
          <a:blip r:embed="rId6">
            <a:alphaModFix/>
          </a:blip>
          <a:stretch>
            <a:fillRect/>
          </a:stretch>
        </p:blipFill>
        <p:spPr>
          <a:xfrm>
            <a:off x="4192775" y="915063"/>
            <a:ext cx="2754648" cy="2411926"/>
          </a:xfrm>
          <a:prstGeom prst="rect">
            <a:avLst/>
          </a:prstGeom>
          <a:noFill/>
          <a:ln>
            <a:noFill/>
          </a:ln>
        </p:spPr>
      </p:pic>
      <p:sp>
        <p:nvSpPr>
          <p:cNvPr id="969" name="Shape 969"/>
          <p:cNvSpPr txBox="1"/>
          <p:nvPr/>
        </p:nvSpPr>
        <p:spPr>
          <a:xfrm>
            <a:off x="5326900" y="814928"/>
            <a:ext cx="2079900" cy="546300"/>
          </a:xfrm>
          <a:prstGeom prst="rect">
            <a:avLst/>
          </a:prstGeom>
          <a:solidFill>
            <a:srgbClr val="CCCCCC"/>
          </a:solid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None/>
            </a:pPr>
            <a:r>
              <a:rPr lang="en" sz="1000">
                <a:solidFill>
                  <a:srgbClr val="4E4E4E"/>
                </a:solidFill>
                <a:latin typeface="Exo"/>
                <a:ea typeface="Exo"/>
                <a:cs typeface="Exo"/>
                <a:sym typeface="Exo"/>
              </a:rPr>
              <a:t>Dumitrescu et al. [ORNL]</a:t>
            </a:r>
            <a:endParaRPr sz="1000">
              <a:solidFill>
                <a:srgbClr val="4E4E4E"/>
              </a:solidFill>
              <a:latin typeface="Exo"/>
              <a:ea typeface="Exo"/>
              <a:cs typeface="Exo"/>
              <a:sym typeface="Exo"/>
            </a:endParaRPr>
          </a:p>
          <a:p>
            <a:pPr indent="0" lvl="0" marL="0" marR="0" rtl="0" algn="l">
              <a:lnSpc>
                <a:spcPct val="120000"/>
              </a:lnSpc>
              <a:spcBef>
                <a:spcPts val="0"/>
              </a:spcBef>
              <a:spcAft>
                <a:spcPts val="0"/>
              </a:spcAft>
              <a:buNone/>
            </a:pPr>
            <a:r>
              <a:rPr lang="en" sz="1000">
                <a:solidFill>
                  <a:srgbClr val="4E4E4E"/>
                </a:solidFill>
                <a:latin typeface="Exo"/>
                <a:ea typeface="Exo"/>
                <a:cs typeface="Exo"/>
                <a:sym typeface="Exo"/>
              </a:rPr>
              <a:t>On IBM &amp; Rigetti Hardware</a:t>
            </a:r>
            <a:endParaRPr sz="1000">
              <a:solidFill>
                <a:srgbClr val="4E4E4E"/>
              </a:solidFill>
              <a:latin typeface="Exo"/>
              <a:ea typeface="Exo"/>
              <a:cs typeface="Exo"/>
              <a:sym typeface="Exo"/>
            </a:endParaRPr>
          </a:p>
          <a:p>
            <a:pPr indent="0" lvl="0" marL="0" marR="0" rtl="0" algn="l">
              <a:lnSpc>
                <a:spcPct val="120000"/>
              </a:lnSpc>
              <a:spcBef>
                <a:spcPts val="0"/>
              </a:spcBef>
              <a:spcAft>
                <a:spcPts val="0"/>
              </a:spcAft>
              <a:buNone/>
            </a:pPr>
            <a:r>
              <a:rPr lang="en" sz="1000">
                <a:solidFill>
                  <a:srgbClr val="48737F"/>
                </a:solidFill>
                <a:latin typeface="Exo"/>
                <a:ea typeface="Exo"/>
                <a:cs typeface="Exo"/>
                <a:sym typeface="Exo"/>
              </a:rPr>
              <a:t>arXiv:1801.03897</a:t>
            </a:r>
            <a:endParaRPr sz="1000">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sz="1000">
              <a:solidFill>
                <a:srgbClr val="4E4E4E"/>
              </a:solidFill>
              <a:latin typeface="Exo"/>
              <a:ea typeface="Exo"/>
              <a:cs typeface="Exo"/>
              <a:sym typeface="Exo"/>
            </a:endParaRPr>
          </a:p>
        </p:txBody>
      </p:sp>
      <p:pic>
        <p:nvPicPr>
          <p:cNvPr id="970" name="Shape 970"/>
          <p:cNvPicPr preferRelativeResize="0"/>
          <p:nvPr/>
        </p:nvPicPr>
        <p:blipFill>
          <a:blip r:embed="rId7">
            <a:alphaModFix/>
          </a:blip>
          <a:stretch>
            <a:fillRect/>
          </a:stretch>
        </p:blipFill>
        <p:spPr>
          <a:xfrm>
            <a:off x="5507575" y="2930675"/>
            <a:ext cx="3343351" cy="2099200"/>
          </a:xfrm>
          <a:prstGeom prst="rect">
            <a:avLst/>
          </a:prstGeom>
          <a:noFill/>
          <a:ln>
            <a:noFill/>
          </a:ln>
        </p:spPr>
      </p:pic>
      <p:sp>
        <p:nvSpPr>
          <p:cNvPr id="971" name="Shape 971"/>
          <p:cNvSpPr txBox="1"/>
          <p:nvPr/>
        </p:nvSpPr>
        <p:spPr>
          <a:xfrm>
            <a:off x="6996850" y="2683678"/>
            <a:ext cx="2079900" cy="546300"/>
          </a:xfrm>
          <a:prstGeom prst="rect">
            <a:avLst/>
          </a:prstGeom>
          <a:solidFill>
            <a:srgbClr val="CCCCCC"/>
          </a:solid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None/>
            </a:pPr>
            <a:r>
              <a:rPr lang="en" sz="1000">
                <a:solidFill>
                  <a:srgbClr val="48737F"/>
                </a:solidFill>
                <a:latin typeface="Exo"/>
                <a:ea typeface="Exo"/>
                <a:cs typeface="Exo"/>
                <a:sym typeface="Exo"/>
              </a:rPr>
              <a:t>Otterbach et al. [Rigetti]</a:t>
            </a:r>
            <a:endParaRPr sz="1000">
              <a:solidFill>
                <a:srgbClr val="48737F"/>
              </a:solidFill>
              <a:latin typeface="Exo"/>
              <a:ea typeface="Exo"/>
              <a:cs typeface="Exo"/>
              <a:sym typeface="Exo"/>
            </a:endParaRPr>
          </a:p>
          <a:p>
            <a:pPr indent="0" lvl="0" marL="0" marR="0" rtl="0" algn="l">
              <a:lnSpc>
                <a:spcPct val="120000"/>
              </a:lnSpc>
              <a:spcBef>
                <a:spcPts val="0"/>
              </a:spcBef>
              <a:spcAft>
                <a:spcPts val="0"/>
              </a:spcAft>
              <a:buNone/>
            </a:pPr>
            <a:r>
              <a:rPr lang="en" sz="1000">
                <a:solidFill>
                  <a:srgbClr val="48737F"/>
                </a:solidFill>
                <a:latin typeface="Exo"/>
                <a:ea typeface="Exo"/>
                <a:cs typeface="Exo"/>
                <a:sym typeface="Exo"/>
              </a:rPr>
              <a:t>arXiv:1712.05771</a:t>
            </a:r>
            <a:endParaRPr sz="1000">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sz="1000">
              <a:solidFill>
                <a:srgbClr val="4E4E4E"/>
              </a:solidFill>
              <a:latin typeface="Exo"/>
              <a:ea typeface="Exo"/>
              <a:cs typeface="Exo"/>
              <a:sym typeface="Exo"/>
            </a:endParaRPr>
          </a:p>
        </p:txBody>
      </p:sp>
      <p:sp>
        <p:nvSpPr>
          <p:cNvPr id="972" name="Shape 972"/>
          <p:cNvSpPr txBox="1"/>
          <p:nvPr>
            <p:ph type="title"/>
          </p:nvPr>
        </p:nvSpPr>
        <p:spPr>
          <a:xfrm>
            <a:off x="235950" y="19850"/>
            <a:ext cx="89082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NISQ - Near-term Intermediate Scale Quantum</a:t>
            </a:r>
            <a:endParaRPr sz="2400">
              <a:solidFill>
                <a:srgbClr val="4E4E4E"/>
              </a:solidFill>
            </a:endParaRPr>
          </a:p>
        </p:txBody>
      </p:sp>
      <p:sp>
        <p:nvSpPr>
          <p:cNvPr id="973" name="Shape 973"/>
          <p:cNvSpPr txBox="1"/>
          <p:nvPr>
            <p:ph idx="1" type="body"/>
          </p:nvPr>
        </p:nvSpPr>
        <p:spPr>
          <a:xfrm>
            <a:off x="195950" y="470100"/>
            <a:ext cx="8413500" cy="383100"/>
          </a:xfrm>
          <a:prstGeom prst="rect">
            <a:avLst/>
          </a:prstGeom>
          <a:noFill/>
          <a:ln>
            <a:noFill/>
          </a:ln>
        </p:spPr>
        <p:txBody>
          <a:bodyPr anchorCtr="0" anchor="t" bIns="68575" lIns="68575" spcFirstLastPara="1" rIns="68575" wrap="square" tIns="68575">
            <a:noAutofit/>
          </a:bodyPr>
          <a:lstStyle/>
          <a:p>
            <a:pPr indent="0" lvl="0" marL="63500" marR="0" rtl="0" algn="l">
              <a:lnSpc>
                <a:spcPct val="100000"/>
              </a:lnSpc>
              <a:spcBef>
                <a:spcPts val="0"/>
              </a:spcBef>
              <a:spcAft>
                <a:spcPts val="0"/>
              </a:spcAft>
              <a:buClr>
                <a:schemeClr val="accent1"/>
              </a:buClr>
              <a:buFont typeface="Noto Sans Symbols"/>
              <a:buNone/>
            </a:pPr>
            <a:r>
              <a:rPr lang="en"/>
              <a:t>Preskill, </a:t>
            </a:r>
            <a:r>
              <a:rPr lang="en"/>
              <a:t>arXiv:</a:t>
            </a:r>
            <a:r>
              <a:rPr lang="en" u="sng">
                <a:solidFill>
                  <a:schemeClr val="hlink"/>
                </a:solidFill>
                <a:hlinkClick r:id="rId8"/>
              </a:rPr>
              <a:t>1801.00862</a:t>
            </a:r>
            <a:r>
              <a:rPr b="0" i="0" lang="en" sz="1400" u="none" cap="none" strike="noStrike">
                <a:solidFill>
                  <a:srgbClr val="8B8B8B"/>
                </a:solidFill>
                <a:latin typeface="Exo"/>
                <a:ea typeface="Exo"/>
                <a:cs typeface="Exo"/>
                <a:sym typeface="Exo"/>
              </a:rPr>
              <a:t> </a:t>
            </a:r>
            <a:endParaRPr/>
          </a:p>
          <a:p>
            <a:pPr indent="0" lvl="0" marL="0" marR="0" rtl="0" algn="l">
              <a:lnSpc>
                <a:spcPct val="100000"/>
              </a:lnSpc>
              <a:spcBef>
                <a:spcPts val="0"/>
              </a:spcBef>
              <a:spcAft>
                <a:spcPts val="0"/>
              </a:spcAft>
              <a:buClr>
                <a:schemeClr val="accent1"/>
              </a:buClr>
              <a:buFont typeface="Noto Sans Symbols"/>
              <a:buNone/>
            </a:pPr>
            <a:r>
              <a:rPr b="0" i="0" lang="en" sz="1400" u="none" cap="none" strike="noStrike">
                <a:solidFill>
                  <a:srgbClr val="8B8B8B"/>
                </a:solidFill>
                <a:latin typeface="Courier New"/>
                <a:ea typeface="Courier New"/>
                <a:cs typeface="Courier New"/>
                <a:sym typeface="Courier New"/>
              </a:rP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Shape 978"/>
          <p:cNvSpPr txBox="1"/>
          <p:nvPr>
            <p:ph type="title"/>
          </p:nvPr>
        </p:nvSpPr>
        <p:spPr>
          <a:xfrm>
            <a:off x="235950" y="172250"/>
            <a:ext cx="80967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E4E4E"/>
                </a:solidFill>
              </a:rPr>
              <a:t>QAOA - Quantum Approximate Optimization Algorithm</a:t>
            </a:r>
            <a:endParaRPr sz="2400">
              <a:solidFill>
                <a:srgbClr val="4E4E4E"/>
              </a:solidFill>
            </a:endParaRPr>
          </a:p>
        </p:txBody>
      </p:sp>
      <p:sp>
        <p:nvSpPr>
          <p:cNvPr id="979" name="Shape 979"/>
          <p:cNvSpPr txBox="1"/>
          <p:nvPr>
            <p:ph idx="1" type="body"/>
          </p:nvPr>
        </p:nvSpPr>
        <p:spPr>
          <a:xfrm>
            <a:off x="265500" y="702975"/>
            <a:ext cx="7901100" cy="9696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Motivated through Adiabatic Quantum Computing</a:t>
            </a: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Encode solution to hard NP-complete problem in ground-state of H</a:t>
            </a:r>
            <a:r>
              <a:rPr baseline="-25000" lang="en">
                <a:solidFill>
                  <a:srgbClr val="8B8B8B"/>
                </a:solidFill>
              </a:rPr>
              <a:t>C</a:t>
            </a: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Start at easy to prepare initial state with Hamiltonian H</a:t>
            </a:r>
            <a:r>
              <a:rPr baseline="-25000" lang="en">
                <a:solidFill>
                  <a:srgbClr val="8B8B8B"/>
                </a:solidFill>
              </a:rPr>
              <a:t>D</a:t>
            </a:r>
            <a:endParaRPr baseline="-25000">
              <a:solidFill>
                <a:srgbClr val="8B8B8B"/>
              </a:solidFill>
            </a:endParaRPr>
          </a:p>
          <a:p>
            <a:pPr indent="0" lvl="0" marL="0">
              <a:spcBef>
                <a:spcPts val="1600"/>
              </a:spcBef>
              <a:spcAft>
                <a:spcPts val="1600"/>
              </a:spcAft>
              <a:buNone/>
            </a:pPr>
            <a:r>
              <a:t/>
            </a:r>
            <a:endParaRPr>
              <a:solidFill>
                <a:srgbClr val="8B8B8B"/>
              </a:solidFill>
            </a:endParaRPr>
          </a:p>
        </p:txBody>
      </p:sp>
      <p:pic>
        <p:nvPicPr>
          <p:cNvPr id="980" name="Shape 980"/>
          <p:cNvPicPr preferRelativeResize="0"/>
          <p:nvPr/>
        </p:nvPicPr>
        <p:blipFill>
          <a:blip r:embed="rId3">
            <a:alphaModFix/>
          </a:blip>
          <a:stretch>
            <a:fillRect/>
          </a:stretch>
        </p:blipFill>
        <p:spPr>
          <a:xfrm>
            <a:off x="841250" y="2110700"/>
            <a:ext cx="2564919" cy="263625"/>
          </a:xfrm>
          <a:prstGeom prst="rect">
            <a:avLst/>
          </a:prstGeom>
          <a:noFill/>
          <a:ln>
            <a:noFill/>
          </a:ln>
        </p:spPr>
      </p:pic>
      <p:pic>
        <p:nvPicPr>
          <p:cNvPr id="981" name="Shape 981"/>
          <p:cNvPicPr preferRelativeResize="0"/>
          <p:nvPr/>
        </p:nvPicPr>
        <p:blipFill>
          <a:blip r:embed="rId4">
            <a:alphaModFix/>
          </a:blip>
          <a:stretch>
            <a:fillRect/>
          </a:stretch>
        </p:blipFill>
        <p:spPr>
          <a:xfrm>
            <a:off x="3749363" y="2110700"/>
            <a:ext cx="933368" cy="263625"/>
          </a:xfrm>
          <a:prstGeom prst="rect">
            <a:avLst/>
          </a:prstGeom>
          <a:noFill/>
          <a:ln>
            <a:noFill/>
          </a:ln>
        </p:spPr>
      </p:pic>
      <p:pic>
        <p:nvPicPr>
          <p:cNvPr id="982" name="Shape 982"/>
          <p:cNvPicPr preferRelativeResize="0"/>
          <p:nvPr/>
        </p:nvPicPr>
        <p:blipFill>
          <a:blip r:embed="rId5">
            <a:alphaModFix/>
          </a:blip>
          <a:stretch>
            <a:fillRect/>
          </a:stretch>
        </p:blipFill>
        <p:spPr>
          <a:xfrm>
            <a:off x="512000" y="2110700"/>
            <a:ext cx="4971181" cy="2904775"/>
          </a:xfrm>
          <a:prstGeom prst="rect">
            <a:avLst/>
          </a:prstGeom>
          <a:noFill/>
          <a:ln>
            <a:noFill/>
          </a:ln>
        </p:spPr>
      </p:pic>
      <p:pic>
        <p:nvPicPr>
          <p:cNvPr id="983" name="Shape 983"/>
          <p:cNvPicPr preferRelativeResize="0"/>
          <p:nvPr/>
        </p:nvPicPr>
        <p:blipFill>
          <a:blip r:embed="rId6">
            <a:alphaModFix/>
          </a:blip>
          <a:stretch>
            <a:fillRect/>
          </a:stretch>
        </p:blipFill>
        <p:spPr>
          <a:xfrm>
            <a:off x="5963125" y="3138225"/>
            <a:ext cx="1118150" cy="442725"/>
          </a:xfrm>
          <a:prstGeom prst="rect">
            <a:avLst/>
          </a:prstGeom>
          <a:noFill/>
          <a:ln>
            <a:noFill/>
          </a:ln>
        </p:spPr>
      </p:pic>
      <p:sp>
        <p:nvSpPr>
          <p:cNvPr id="984" name="Shape 984"/>
          <p:cNvSpPr txBox="1"/>
          <p:nvPr>
            <p:ph idx="1" type="body"/>
          </p:nvPr>
        </p:nvSpPr>
        <p:spPr>
          <a:xfrm>
            <a:off x="5093325" y="1599800"/>
            <a:ext cx="3930600" cy="13911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Typical examples are graph problems</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Traveling Salesman</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Portfolio Optimization (Knapsack)</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N-SAT</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Sudoku (Exact Cover)</a:t>
            </a:r>
            <a:endParaRPr>
              <a:solidFill>
                <a:srgbClr val="8B8B8B"/>
              </a:solidFill>
            </a:endParaRPr>
          </a:p>
          <a:p>
            <a:pPr indent="0" lvl="0" marL="0" rtl="0">
              <a:spcBef>
                <a:spcPts val="1600"/>
              </a:spcBef>
              <a:spcAft>
                <a:spcPts val="1600"/>
              </a:spcAft>
              <a:buNone/>
            </a:pPr>
            <a:r>
              <a:t/>
            </a:r>
            <a:endParaRPr>
              <a:solidFill>
                <a:srgbClr val="8B8B8B"/>
              </a:solidFill>
            </a:endParaRPr>
          </a:p>
        </p:txBody>
      </p:sp>
      <p:pic>
        <p:nvPicPr>
          <p:cNvPr id="985" name="Shape 985"/>
          <p:cNvPicPr preferRelativeResize="0"/>
          <p:nvPr/>
        </p:nvPicPr>
        <p:blipFill>
          <a:blip r:embed="rId7">
            <a:alphaModFix/>
          </a:blip>
          <a:stretch>
            <a:fillRect/>
          </a:stretch>
        </p:blipFill>
        <p:spPr>
          <a:xfrm>
            <a:off x="5963125" y="3728275"/>
            <a:ext cx="2692582" cy="48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nvSpPr>
        <p:spPr>
          <a:xfrm>
            <a:off x="1346400" y="458273"/>
            <a:ext cx="6451200" cy="65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Font typeface="Exo"/>
              <a:buNone/>
            </a:pPr>
            <a:r>
              <a:rPr i="0" lang="en" sz="2700" u="none" cap="none" strike="noStrike">
                <a:solidFill>
                  <a:srgbClr val="4E4E4E"/>
                </a:solidFill>
                <a:latin typeface="Exo"/>
                <a:ea typeface="Exo"/>
                <a:cs typeface="Exo"/>
                <a:sym typeface="Exo"/>
              </a:rPr>
              <a:t>Full Stack </a:t>
            </a:r>
            <a:r>
              <a:rPr b="1" i="0" lang="en" sz="2700" u="none" cap="none" strike="noStrike">
                <a:solidFill>
                  <a:srgbClr val="4E4E4E"/>
                </a:solidFill>
                <a:latin typeface="Exo"/>
                <a:ea typeface="Exo"/>
                <a:cs typeface="Exo"/>
                <a:sym typeface="Exo"/>
              </a:rPr>
              <a:t>Quantum Computing</a:t>
            </a:r>
            <a:endParaRPr i="0" sz="2700" u="none" cap="none" strike="noStrike">
              <a:solidFill>
                <a:srgbClr val="4E4E4E"/>
              </a:solidFill>
              <a:latin typeface="Exo"/>
              <a:ea typeface="Exo"/>
              <a:cs typeface="Exo"/>
              <a:sym typeface="Exo"/>
            </a:endParaRPr>
          </a:p>
        </p:txBody>
      </p:sp>
      <p:sp>
        <p:nvSpPr>
          <p:cNvPr id="250" name="Shape 250"/>
          <p:cNvSpPr txBox="1"/>
          <p:nvPr/>
        </p:nvSpPr>
        <p:spPr>
          <a:xfrm>
            <a:off x="958325" y="3588225"/>
            <a:ext cx="1028700" cy="548400"/>
          </a:xfrm>
          <a:prstGeom prst="rect">
            <a:avLst/>
          </a:prstGeom>
          <a:noFill/>
          <a:ln>
            <a:noFill/>
          </a:ln>
        </p:spPr>
        <p:txBody>
          <a:bodyPr anchorCtr="0" anchor="t" bIns="34275" lIns="68575" spcFirstLastPara="1" rIns="68575" wrap="square" tIns="34275">
            <a:noAutofit/>
          </a:bodyPr>
          <a:lstStyle/>
          <a:p>
            <a:pPr indent="0" lvl="0" marL="0" marR="0" rtl="0" algn="ctr">
              <a:lnSpc>
                <a:spcPct val="144444"/>
              </a:lnSpc>
              <a:spcBef>
                <a:spcPts val="0"/>
              </a:spcBef>
              <a:spcAft>
                <a:spcPts val="0"/>
              </a:spcAft>
              <a:buClr>
                <a:srgbClr val="48737E"/>
              </a:buClr>
              <a:buFont typeface="Arial"/>
              <a:buNone/>
            </a:pPr>
            <a:r>
              <a:rPr b="1" lang="en" sz="1350">
                <a:solidFill>
                  <a:srgbClr val="48737E"/>
                </a:solidFill>
                <a:latin typeface="Exo"/>
                <a:ea typeface="Exo"/>
                <a:cs typeface="Exo"/>
                <a:sym typeface="Exo"/>
              </a:rPr>
              <a:t>Quantum Processor</a:t>
            </a:r>
            <a:endParaRPr>
              <a:latin typeface="Exo"/>
              <a:ea typeface="Exo"/>
              <a:cs typeface="Exo"/>
              <a:sym typeface="Exo"/>
            </a:endParaRPr>
          </a:p>
        </p:txBody>
      </p:sp>
      <p:grpSp>
        <p:nvGrpSpPr>
          <p:cNvPr id="251" name="Shape 251"/>
          <p:cNvGrpSpPr/>
          <p:nvPr/>
        </p:nvGrpSpPr>
        <p:grpSpPr>
          <a:xfrm>
            <a:off x="7066575" y="2616724"/>
            <a:ext cx="1383000" cy="1301901"/>
            <a:chOff x="6954650" y="2634324"/>
            <a:chExt cx="1383000" cy="1301901"/>
          </a:xfrm>
        </p:grpSpPr>
        <p:sp>
          <p:nvSpPr>
            <p:cNvPr id="252" name="Shape 252"/>
            <p:cNvSpPr txBox="1"/>
            <p:nvPr/>
          </p:nvSpPr>
          <p:spPr>
            <a:xfrm>
              <a:off x="6954650" y="3588225"/>
              <a:ext cx="1383000" cy="348000"/>
            </a:xfrm>
            <a:prstGeom prst="rect">
              <a:avLst/>
            </a:prstGeom>
            <a:noFill/>
            <a:ln>
              <a:noFill/>
            </a:ln>
          </p:spPr>
          <p:txBody>
            <a:bodyPr anchorCtr="0" anchor="t" bIns="34275" lIns="68575" spcFirstLastPara="1" rIns="68575" wrap="square" tIns="34275">
              <a:noAutofit/>
            </a:bodyPr>
            <a:lstStyle/>
            <a:p>
              <a:pPr indent="0" lvl="0" marL="0" marR="0" rtl="0" algn="ctr">
                <a:lnSpc>
                  <a:spcPct val="66666"/>
                </a:lnSpc>
                <a:spcBef>
                  <a:spcPts val="0"/>
                </a:spcBef>
                <a:spcAft>
                  <a:spcPts val="0"/>
                </a:spcAft>
                <a:buClr>
                  <a:srgbClr val="48737E"/>
                </a:buClr>
                <a:buFont typeface="Arial"/>
                <a:buNone/>
              </a:pPr>
              <a:r>
                <a:rPr b="1" i="0" lang="en" sz="1350" u="none" cap="none" strike="noStrike">
                  <a:solidFill>
                    <a:srgbClr val="48737E"/>
                  </a:solidFill>
                  <a:latin typeface="Exo"/>
                  <a:ea typeface="Exo"/>
                  <a:cs typeface="Exo"/>
                  <a:sym typeface="Exo"/>
                </a:rPr>
                <a:t>Applications</a:t>
              </a:r>
              <a:endParaRPr>
                <a:latin typeface="Exo"/>
                <a:ea typeface="Exo"/>
                <a:cs typeface="Exo"/>
                <a:sym typeface="Exo"/>
              </a:endParaRPr>
            </a:p>
          </p:txBody>
        </p:sp>
        <p:pic>
          <p:nvPicPr>
            <p:cNvPr id="253" name="Shape 253"/>
            <p:cNvPicPr preferRelativeResize="0"/>
            <p:nvPr/>
          </p:nvPicPr>
          <p:blipFill>
            <a:blip r:embed="rId3">
              <a:alphaModFix/>
            </a:blip>
            <a:stretch>
              <a:fillRect/>
            </a:stretch>
          </p:blipFill>
          <p:spPr>
            <a:xfrm>
              <a:off x="7317538" y="2634324"/>
              <a:ext cx="657225" cy="660577"/>
            </a:xfrm>
            <a:prstGeom prst="rect">
              <a:avLst/>
            </a:prstGeom>
            <a:noFill/>
            <a:ln>
              <a:noFill/>
            </a:ln>
          </p:spPr>
        </p:pic>
      </p:grpSp>
      <p:grpSp>
        <p:nvGrpSpPr>
          <p:cNvPr id="254" name="Shape 254"/>
          <p:cNvGrpSpPr/>
          <p:nvPr/>
        </p:nvGrpSpPr>
        <p:grpSpPr>
          <a:xfrm>
            <a:off x="2911501" y="2249032"/>
            <a:ext cx="1028700" cy="1804236"/>
            <a:chOff x="2725413" y="2206382"/>
            <a:chExt cx="1028700" cy="1804236"/>
          </a:xfrm>
        </p:grpSpPr>
        <p:sp>
          <p:nvSpPr>
            <p:cNvPr id="255" name="Shape 255"/>
            <p:cNvSpPr txBox="1"/>
            <p:nvPr/>
          </p:nvSpPr>
          <p:spPr>
            <a:xfrm>
              <a:off x="2725413" y="3588218"/>
              <a:ext cx="1028700" cy="422400"/>
            </a:xfrm>
            <a:prstGeom prst="rect">
              <a:avLst/>
            </a:prstGeom>
            <a:noFill/>
            <a:ln>
              <a:noFill/>
            </a:ln>
          </p:spPr>
          <p:txBody>
            <a:bodyPr anchorCtr="0" anchor="t" bIns="34275" lIns="68575" spcFirstLastPara="1" rIns="68575" wrap="square" tIns="34275">
              <a:noAutofit/>
            </a:bodyPr>
            <a:lstStyle/>
            <a:p>
              <a:pPr indent="0" lvl="0" marL="0" marR="0" rtl="0" algn="ctr">
                <a:lnSpc>
                  <a:spcPct val="144444"/>
                </a:lnSpc>
                <a:spcBef>
                  <a:spcPts val="0"/>
                </a:spcBef>
                <a:spcAft>
                  <a:spcPts val="0"/>
                </a:spcAft>
                <a:buClr>
                  <a:srgbClr val="48737E"/>
                </a:buClr>
                <a:buFont typeface="Arial"/>
                <a:buNone/>
              </a:pPr>
              <a:r>
                <a:rPr b="1" lang="en" sz="1350">
                  <a:solidFill>
                    <a:srgbClr val="48737E"/>
                  </a:solidFill>
                  <a:latin typeface="Exo"/>
                  <a:ea typeface="Exo"/>
                  <a:cs typeface="Exo"/>
                  <a:sym typeface="Exo"/>
                </a:rPr>
                <a:t>Hardware</a:t>
              </a:r>
              <a:endParaRPr>
                <a:latin typeface="Exo"/>
                <a:ea typeface="Exo"/>
                <a:cs typeface="Exo"/>
                <a:sym typeface="Exo"/>
              </a:endParaRPr>
            </a:p>
          </p:txBody>
        </p:sp>
        <p:pic>
          <p:nvPicPr>
            <p:cNvPr descr="HARDWARE_LOGO.png" id="256" name="Shape 256"/>
            <p:cNvPicPr preferRelativeResize="0"/>
            <p:nvPr/>
          </p:nvPicPr>
          <p:blipFill>
            <a:blip r:embed="rId4">
              <a:alphaModFix/>
            </a:blip>
            <a:stretch>
              <a:fillRect/>
            </a:stretch>
          </p:blipFill>
          <p:spPr>
            <a:xfrm>
              <a:off x="2860338" y="2206382"/>
              <a:ext cx="758872" cy="1283311"/>
            </a:xfrm>
            <a:prstGeom prst="rect">
              <a:avLst/>
            </a:prstGeom>
            <a:noFill/>
            <a:ln>
              <a:noFill/>
            </a:ln>
          </p:spPr>
        </p:pic>
      </p:grpSp>
      <p:grpSp>
        <p:nvGrpSpPr>
          <p:cNvPr id="257" name="Shape 257"/>
          <p:cNvGrpSpPr/>
          <p:nvPr/>
        </p:nvGrpSpPr>
        <p:grpSpPr>
          <a:xfrm>
            <a:off x="4637191" y="1938594"/>
            <a:ext cx="2022300" cy="2390342"/>
            <a:chOff x="4399191" y="1938569"/>
            <a:chExt cx="2022300" cy="2390342"/>
          </a:xfrm>
        </p:grpSpPr>
        <p:sp>
          <p:nvSpPr>
            <p:cNvPr id="258" name="Shape 258"/>
            <p:cNvSpPr txBox="1"/>
            <p:nvPr/>
          </p:nvSpPr>
          <p:spPr>
            <a:xfrm>
              <a:off x="4399191" y="3588211"/>
              <a:ext cx="2022300" cy="740700"/>
            </a:xfrm>
            <a:prstGeom prst="rect">
              <a:avLst/>
            </a:prstGeom>
            <a:noFill/>
            <a:ln>
              <a:noFill/>
            </a:ln>
          </p:spPr>
          <p:txBody>
            <a:bodyPr anchorCtr="0" anchor="t" bIns="34275" lIns="68575" spcFirstLastPara="1" rIns="68575" wrap="square" tIns="34275">
              <a:noAutofit/>
            </a:bodyPr>
            <a:lstStyle/>
            <a:p>
              <a:pPr indent="0" lvl="0" marL="0" marR="0" rtl="0" algn="ctr">
                <a:lnSpc>
                  <a:spcPct val="144444"/>
                </a:lnSpc>
                <a:spcBef>
                  <a:spcPts val="0"/>
                </a:spcBef>
                <a:spcAft>
                  <a:spcPts val="0"/>
                </a:spcAft>
                <a:buClr>
                  <a:srgbClr val="48737E"/>
                </a:buClr>
                <a:buFont typeface="Arial"/>
                <a:buNone/>
              </a:pPr>
              <a:r>
                <a:rPr b="1" lang="en" sz="1350">
                  <a:solidFill>
                    <a:srgbClr val="48737E"/>
                  </a:solidFill>
                  <a:latin typeface="Exo"/>
                  <a:ea typeface="Exo"/>
                  <a:cs typeface="Exo"/>
                  <a:sym typeface="Exo"/>
                </a:rPr>
                <a:t>Cloud based </a:t>
              </a:r>
              <a:r>
                <a:rPr b="1" i="0" lang="en" sz="1350" u="none" cap="none" strike="noStrike">
                  <a:solidFill>
                    <a:srgbClr val="48737E"/>
                  </a:solidFill>
                  <a:latin typeface="Exo"/>
                  <a:ea typeface="Exo"/>
                  <a:cs typeface="Exo"/>
                  <a:sym typeface="Exo"/>
                </a:rPr>
                <a:t>Quantum </a:t>
              </a:r>
              <a:r>
                <a:rPr b="1" lang="en" sz="1350">
                  <a:solidFill>
                    <a:srgbClr val="48737E"/>
                  </a:solidFill>
                  <a:latin typeface="Exo"/>
                  <a:ea typeface="Exo"/>
                  <a:cs typeface="Exo"/>
                  <a:sym typeface="Exo"/>
                </a:rPr>
                <a:t>Operating System</a:t>
              </a:r>
              <a:endParaRPr>
                <a:latin typeface="Exo"/>
                <a:ea typeface="Exo"/>
                <a:cs typeface="Exo"/>
                <a:sym typeface="Exo"/>
              </a:endParaRPr>
            </a:p>
          </p:txBody>
        </p:sp>
        <p:pic>
          <p:nvPicPr>
            <p:cNvPr descr="CLOUD1.png" id="259" name="Shape 259"/>
            <p:cNvPicPr preferRelativeResize="0"/>
            <p:nvPr/>
          </p:nvPicPr>
          <p:blipFill>
            <a:blip r:embed="rId5">
              <a:alphaModFix/>
            </a:blip>
            <a:stretch>
              <a:fillRect/>
            </a:stretch>
          </p:blipFill>
          <p:spPr>
            <a:xfrm>
              <a:off x="4945619" y="1938569"/>
              <a:ext cx="1028700" cy="1516182"/>
            </a:xfrm>
            <a:prstGeom prst="rect">
              <a:avLst/>
            </a:prstGeom>
            <a:noFill/>
            <a:ln>
              <a:noFill/>
            </a:ln>
          </p:spPr>
        </p:pic>
      </p:grpSp>
      <p:pic>
        <p:nvPicPr>
          <p:cNvPr id="260" name="Shape 260"/>
          <p:cNvPicPr preferRelativeResize="0"/>
          <p:nvPr/>
        </p:nvPicPr>
        <p:blipFill rotWithShape="1">
          <a:blip r:embed="rId6">
            <a:alphaModFix/>
          </a:blip>
          <a:srcRect b="0" l="0" r="0" t="0"/>
          <a:stretch/>
        </p:blipFill>
        <p:spPr>
          <a:xfrm>
            <a:off x="8614852" y="4636727"/>
            <a:ext cx="377100" cy="377100"/>
          </a:xfrm>
          <a:prstGeom prst="rect">
            <a:avLst/>
          </a:prstGeom>
          <a:noFill/>
          <a:ln>
            <a:noFill/>
          </a:ln>
        </p:spPr>
      </p:pic>
      <p:pic>
        <p:nvPicPr>
          <p:cNvPr descr="CHIP_LOGO_ALT4.png" id="261" name="Shape 261"/>
          <p:cNvPicPr preferRelativeResize="0"/>
          <p:nvPr/>
        </p:nvPicPr>
        <p:blipFill>
          <a:blip r:embed="rId7">
            <a:alphaModFix/>
          </a:blip>
          <a:stretch>
            <a:fillRect/>
          </a:stretch>
        </p:blipFill>
        <p:spPr>
          <a:xfrm>
            <a:off x="1102126" y="2383730"/>
            <a:ext cx="861400" cy="8593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Shape 990"/>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E4E4E"/>
                </a:solidFill>
              </a:rPr>
              <a:t>Trotterization</a:t>
            </a:r>
            <a:endParaRPr sz="2400">
              <a:solidFill>
                <a:srgbClr val="4E4E4E"/>
              </a:solidFill>
            </a:endParaRPr>
          </a:p>
        </p:txBody>
      </p:sp>
      <p:sp>
        <p:nvSpPr>
          <p:cNvPr id="991" name="Shape 991"/>
          <p:cNvSpPr txBox="1"/>
          <p:nvPr>
            <p:ph idx="1" type="body"/>
          </p:nvPr>
        </p:nvSpPr>
        <p:spPr>
          <a:xfrm>
            <a:off x="235850" y="587828"/>
            <a:ext cx="7901100" cy="680700"/>
          </a:xfrm>
          <a:prstGeom prst="rect">
            <a:avLst/>
          </a:prstGeom>
        </p:spPr>
        <p:txBody>
          <a:bodyPr anchorCtr="0" anchor="t" bIns="91425" lIns="91425" spcFirstLastPara="1" rIns="91425" wrap="square" tIns="91425">
            <a:noAutofit/>
          </a:bodyPr>
          <a:lstStyle/>
          <a:p>
            <a:pPr indent="-292100" lvl="0" marL="457200">
              <a:spcBef>
                <a:spcPts val="1500"/>
              </a:spcBef>
              <a:spcAft>
                <a:spcPts val="0"/>
              </a:spcAft>
              <a:buClr>
                <a:srgbClr val="8B8B8B"/>
              </a:buClr>
              <a:buSzPts val="1000"/>
              <a:buChar char="●"/>
            </a:pPr>
            <a:r>
              <a:rPr lang="en">
                <a:solidFill>
                  <a:srgbClr val="8B8B8B"/>
                </a:solidFill>
              </a:rPr>
              <a:t>Gate model of AQC (Farhi, Goldstone, Gutman, arxiv:1411.4028)</a:t>
            </a:r>
            <a:endParaRPr>
              <a:solidFill>
                <a:srgbClr val="8B8B8B"/>
              </a:solidFill>
            </a:endParaRPr>
          </a:p>
        </p:txBody>
      </p:sp>
      <p:pic>
        <p:nvPicPr>
          <p:cNvPr id="992" name="Shape 992"/>
          <p:cNvPicPr preferRelativeResize="0"/>
          <p:nvPr/>
        </p:nvPicPr>
        <p:blipFill>
          <a:blip r:embed="rId3">
            <a:alphaModFix/>
          </a:blip>
          <a:stretch>
            <a:fillRect/>
          </a:stretch>
        </p:blipFill>
        <p:spPr>
          <a:xfrm>
            <a:off x="2277263" y="1297763"/>
            <a:ext cx="4589476" cy="2090775"/>
          </a:xfrm>
          <a:prstGeom prst="rect">
            <a:avLst/>
          </a:prstGeom>
          <a:noFill/>
          <a:ln>
            <a:noFill/>
          </a:ln>
        </p:spPr>
      </p:pic>
      <p:sp>
        <p:nvSpPr>
          <p:cNvPr id="993" name="Shape 993"/>
          <p:cNvSpPr txBox="1"/>
          <p:nvPr>
            <p:ph idx="1" type="body"/>
          </p:nvPr>
        </p:nvSpPr>
        <p:spPr>
          <a:xfrm>
            <a:off x="233700" y="3464847"/>
            <a:ext cx="7901100" cy="14946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Angles </a:t>
            </a:r>
            <a:r>
              <a:rPr lang="en">
                <a:solidFill>
                  <a:srgbClr val="8B8B8B"/>
                </a:solidFill>
              </a:rPr>
              <a:t>β</a:t>
            </a:r>
            <a:r>
              <a:rPr baseline="-25000" lang="en">
                <a:solidFill>
                  <a:srgbClr val="8B8B8B"/>
                </a:solidFill>
              </a:rPr>
              <a:t>p</a:t>
            </a:r>
            <a:r>
              <a:rPr lang="en">
                <a:solidFill>
                  <a:srgbClr val="8B8B8B"/>
                </a:solidFill>
              </a:rPr>
              <a:t>, ɣ</a:t>
            </a:r>
            <a:r>
              <a:rPr baseline="-25000" lang="en">
                <a:solidFill>
                  <a:srgbClr val="8B8B8B"/>
                </a:solidFill>
              </a:rPr>
              <a:t>p</a:t>
            </a:r>
            <a:r>
              <a:rPr lang="en">
                <a:solidFill>
                  <a:srgbClr val="8B8B8B"/>
                </a:solidFill>
              </a:rPr>
              <a:t> need not be small</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Theory for p→∞ is exact; in practice small p is already good</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No specification on how to find optimal β</a:t>
            </a:r>
            <a:r>
              <a:rPr baseline="-25000" lang="en">
                <a:solidFill>
                  <a:srgbClr val="8B8B8B"/>
                </a:solidFill>
              </a:rPr>
              <a:t>p</a:t>
            </a:r>
            <a:r>
              <a:rPr lang="en">
                <a:solidFill>
                  <a:srgbClr val="8B8B8B"/>
                </a:solidFill>
              </a:rPr>
              <a:t>, ɣ</a:t>
            </a:r>
            <a:r>
              <a:rPr baseline="-25000" lang="en">
                <a:solidFill>
                  <a:srgbClr val="8B8B8B"/>
                </a:solidFill>
              </a:rPr>
              <a:t>p</a:t>
            </a:r>
            <a:endParaRPr>
              <a:solidFill>
                <a:srgbClr val="8B8B8B"/>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Shape 998"/>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E4E4E"/>
                </a:solidFill>
              </a:rPr>
              <a:t>Example: Maxcut</a:t>
            </a:r>
            <a:endParaRPr sz="2400">
              <a:solidFill>
                <a:srgbClr val="4E4E4E"/>
              </a:solidFill>
            </a:endParaRPr>
          </a:p>
        </p:txBody>
      </p:sp>
      <p:sp>
        <p:nvSpPr>
          <p:cNvPr id="999" name="Shape 999"/>
          <p:cNvSpPr txBox="1"/>
          <p:nvPr/>
        </p:nvSpPr>
        <p:spPr>
          <a:xfrm>
            <a:off x="1600200" y="678325"/>
            <a:ext cx="59436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666666"/>
                </a:solidFill>
                <a:latin typeface="Exo Light"/>
                <a:ea typeface="Exo Light"/>
                <a:cs typeface="Exo Light"/>
                <a:sym typeface="Exo Light"/>
              </a:rPr>
              <a:t>“Maximize disagreement on a colored graph”</a:t>
            </a:r>
            <a:endParaRPr i="1"/>
          </a:p>
        </p:txBody>
      </p:sp>
      <p:sp>
        <p:nvSpPr>
          <p:cNvPr id="1000" name="Shape 1000"/>
          <p:cNvSpPr txBox="1"/>
          <p:nvPr/>
        </p:nvSpPr>
        <p:spPr>
          <a:xfrm>
            <a:off x="2845750" y="1714191"/>
            <a:ext cx="6837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None/>
            </a:pPr>
            <a:r>
              <a:rPr lang="en" sz="1100">
                <a:solidFill>
                  <a:srgbClr val="48737F"/>
                </a:solidFill>
                <a:latin typeface="Exo"/>
                <a:ea typeface="Exo"/>
                <a:cs typeface="Exo"/>
                <a:sym typeface="Exo"/>
              </a:rPr>
              <a:t>Score 0</a:t>
            </a:r>
            <a:endParaRPr sz="1100">
              <a:solidFill>
                <a:srgbClr val="48737F"/>
              </a:solidFill>
              <a:latin typeface="Exo"/>
              <a:ea typeface="Exo"/>
              <a:cs typeface="Exo"/>
              <a:sym typeface="Exo"/>
            </a:endParaRPr>
          </a:p>
        </p:txBody>
      </p:sp>
      <p:sp>
        <p:nvSpPr>
          <p:cNvPr id="1001" name="Shape 1001"/>
          <p:cNvSpPr/>
          <p:nvPr/>
        </p:nvSpPr>
        <p:spPr>
          <a:xfrm>
            <a:off x="5577938" y="1353315"/>
            <a:ext cx="312600" cy="288900"/>
          </a:xfrm>
          <a:prstGeom prst="flowChartConnector">
            <a:avLst/>
          </a:prstGeom>
          <a:solidFill>
            <a:srgbClr val="D7DDDE"/>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sp>
        <p:nvSpPr>
          <p:cNvPr id="1002" name="Shape 1002"/>
          <p:cNvSpPr/>
          <p:nvPr/>
        </p:nvSpPr>
        <p:spPr>
          <a:xfrm>
            <a:off x="6022204" y="1353315"/>
            <a:ext cx="312600" cy="288900"/>
          </a:xfrm>
          <a:prstGeom prst="flowChartConnector">
            <a:avLst/>
          </a:prstGeom>
          <a:no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cxnSp>
        <p:nvCxnSpPr>
          <p:cNvPr id="1003" name="Shape 1003"/>
          <p:cNvCxnSpPr>
            <a:stCxn id="1002" idx="2"/>
            <a:endCxn id="1001" idx="6"/>
          </p:cNvCxnSpPr>
          <p:nvPr/>
        </p:nvCxnSpPr>
        <p:spPr>
          <a:xfrm rot="10800000">
            <a:off x="5890504" y="1497765"/>
            <a:ext cx="131700" cy="0"/>
          </a:xfrm>
          <a:prstGeom prst="straightConnector1">
            <a:avLst/>
          </a:prstGeom>
          <a:noFill/>
          <a:ln cap="flat" cmpd="sng" w="9525">
            <a:solidFill>
              <a:srgbClr val="48737F"/>
            </a:solidFill>
            <a:prstDash val="solid"/>
            <a:round/>
            <a:headEnd len="lg" w="lg" type="none"/>
            <a:tailEnd len="lg" w="lg" type="none"/>
          </a:ln>
        </p:spPr>
      </p:cxnSp>
      <p:sp>
        <p:nvSpPr>
          <p:cNvPr id="1004" name="Shape 1004"/>
          <p:cNvSpPr/>
          <p:nvPr/>
        </p:nvSpPr>
        <p:spPr>
          <a:xfrm>
            <a:off x="2809188" y="1353314"/>
            <a:ext cx="312600" cy="288900"/>
          </a:xfrm>
          <a:prstGeom prst="flowChartConnector">
            <a:avLst/>
          </a:prstGeom>
          <a:solidFill>
            <a:srgbClr val="D7DDDE"/>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sp>
        <p:nvSpPr>
          <p:cNvPr id="1005" name="Shape 1005"/>
          <p:cNvSpPr/>
          <p:nvPr/>
        </p:nvSpPr>
        <p:spPr>
          <a:xfrm>
            <a:off x="3253454" y="1353314"/>
            <a:ext cx="312600" cy="288900"/>
          </a:xfrm>
          <a:prstGeom prst="flowChartConnector">
            <a:avLst/>
          </a:prstGeom>
          <a:solidFill>
            <a:srgbClr val="D7DDDE"/>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cxnSp>
        <p:nvCxnSpPr>
          <p:cNvPr id="1006" name="Shape 1006"/>
          <p:cNvCxnSpPr>
            <a:endCxn id="1005" idx="2"/>
          </p:cNvCxnSpPr>
          <p:nvPr/>
        </p:nvCxnSpPr>
        <p:spPr>
          <a:xfrm>
            <a:off x="3121754" y="1497764"/>
            <a:ext cx="131700" cy="0"/>
          </a:xfrm>
          <a:prstGeom prst="straightConnector1">
            <a:avLst/>
          </a:prstGeom>
          <a:noFill/>
          <a:ln cap="flat" cmpd="sng" w="9525">
            <a:solidFill>
              <a:srgbClr val="48737F"/>
            </a:solidFill>
            <a:prstDash val="solid"/>
            <a:round/>
            <a:headEnd len="lg" w="lg" type="none"/>
            <a:tailEnd len="lg" w="lg" type="none"/>
          </a:ln>
        </p:spPr>
      </p:cxnSp>
      <p:sp>
        <p:nvSpPr>
          <p:cNvPr id="1007" name="Shape 1007"/>
          <p:cNvSpPr/>
          <p:nvPr/>
        </p:nvSpPr>
        <p:spPr>
          <a:xfrm>
            <a:off x="4193588" y="1353314"/>
            <a:ext cx="312600" cy="288900"/>
          </a:xfrm>
          <a:prstGeom prst="flowChartConnector">
            <a:avLst/>
          </a:prstGeom>
          <a:solidFill>
            <a:srgbClr val="FFFFFF"/>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sp>
        <p:nvSpPr>
          <p:cNvPr id="1008" name="Shape 1008"/>
          <p:cNvSpPr/>
          <p:nvPr/>
        </p:nvSpPr>
        <p:spPr>
          <a:xfrm>
            <a:off x="4637854" y="1353314"/>
            <a:ext cx="312600" cy="288900"/>
          </a:xfrm>
          <a:prstGeom prst="flowChartConnector">
            <a:avLst/>
          </a:prstGeom>
          <a:solidFill>
            <a:srgbClr val="FFFFFF"/>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cxnSp>
        <p:nvCxnSpPr>
          <p:cNvPr id="1009" name="Shape 1009"/>
          <p:cNvCxnSpPr>
            <a:endCxn id="1008" idx="2"/>
          </p:cNvCxnSpPr>
          <p:nvPr/>
        </p:nvCxnSpPr>
        <p:spPr>
          <a:xfrm>
            <a:off x="4506154" y="1497764"/>
            <a:ext cx="131700" cy="0"/>
          </a:xfrm>
          <a:prstGeom prst="straightConnector1">
            <a:avLst/>
          </a:prstGeom>
          <a:noFill/>
          <a:ln cap="flat" cmpd="sng" w="9525">
            <a:solidFill>
              <a:srgbClr val="48737F"/>
            </a:solidFill>
            <a:prstDash val="solid"/>
            <a:round/>
            <a:headEnd len="lg" w="lg" type="none"/>
            <a:tailEnd len="lg" w="lg" type="none"/>
          </a:ln>
        </p:spPr>
      </p:cxnSp>
      <p:sp>
        <p:nvSpPr>
          <p:cNvPr id="1010" name="Shape 1010"/>
          <p:cNvSpPr txBox="1"/>
          <p:nvPr/>
        </p:nvSpPr>
        <p:spPr>
          <a:xfrm>
            <a:off x="4230175" y="1714191"/>
            <a:ext cx="6837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None/>
            </a:pPr>
            <a:r>
              <a:rPr lang="en" sz="1100">
                <a:solidFill>
                  <a:srgbClr val="48737F"/>
                </a:solidFill>
                <a:latin typeface="Exo"/>
                <a:ea typeface="Exo"/>
                <a:cs typeface="Exo"/>
                <a:sym typeface="Exo"/>
              </a:rPr>
              <a:t>Score 0</a:t>
            </a:r>
            <a:endParaRPr sz="1100">
              <a:solidFill>
                <a:srgbClr val="48737F"/>
              </a:solidFill>
              <a:latin typeface="Exo"/>
              <a:ea typeface="Exo"/>
              <a:cs typeface="Exo"/>
              <a:sym typeface="Exo"/>
            </a:endParaRPr>
          </a:p>
        </p:txBody>
      </p:sp>
      <p:sp>
        <p:nvSpPr>
          <p:cNvPr id="1011" name="Shape 1011"/>
          <p:cNvSpPr txBox="1"/>
          <p:nvPr/>
        </p:nvSpPr>
        <p:spPr>
          <a:xfrm>
            <a:off x="5614500" y="1714191"/>
            <a:ext cx="6837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None/>
            </a:pPr>
            <a:r>
              <a:rPr lang="en" sz="1100">
                <a:solidFill>
                  <a:srgbClr val="48737F"/>
                </a:solidFill>
                <a:latin typeface="Exo"/>
                <a:ea typeface="Exo"/>
                <a:cs typeface="Exo"/>
                <a:sym typeface="Exo"/>
              </a:rPr>
              <a:t>Score+1</a:t>
            </a:r>
            <a:endParaRPr sz="1100">
              <a:solidFill>
                <a:srgbClr val="48737F"/>
              </a:solidFill>
              <a:latin typeface="Exo"/>
              <a:ea typeface="Exo"/>
              <a:cs typeface="Exo"/>
              <a:sym typeface="Exo"/>
            </a:endParaRPr>
          </a:p>
        </p:txBody>
      </p:sp>
      <p:grpSp>
        <p:nvGrpSpPr>
          <p:cNvPr id="1012" name="Shape 1012"/>
          <p:cNvGrpSpPr/>
          <p:nvPr/>
        </p:nvGrpSpPr>
        <p:grpSpPr>
          <a:xfrm>
            <a:off x="527750" y="2894425"/>
            <a:ext cx="654125" cy="653875"/>
            <a:chOff x="1070525" y="1003600"/>
            <a:chExt cx="654125" cy="653875"/>
          </a:xfrm>
        </p:grpSpPr>
        <p:sp>
          <p:nvSpPr>
            <p:cNvPr id="1013" name="Shape 1013"/>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4" name="Shape 1014"/>
            <p:cNvSpPr/>
            <p:nvPr/>
          </p:nvSpPr>
          <p:spPr>
            <a:xfrm>
              <a:off x="1465450"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5" name="Shape 1015"/>
            <p:cNvSpPr/>
            <p:nvPr/>
          </p:nvSpPr>
          <p:spPr>
            <a:xfrm>
              <a:off x="1070525"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6" name="Shape 1016"/>
            <p:cNvSpPr/>
            <p:nvPr/>
          </p:nvSpPr>
          <p:spPr>
            <a:xfrm>
              <a:off x="1465450"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17" name="Shape 1017"/>
            <p:cNvCxnSpPr>
              <a:endCxn id="1015"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018" name="Shape 1018"/>
            <p:cNvCxnSpPr>
              <a:stCxn id="1015" idx="6"/>
              <a:endCxn id="1016"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019" name="Shape 1019"/>
            <p:cNvCxnSpPr>
              <a:stCxn id="1014" idx="4"/>
              <a:endCxn id="1016"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020" name="Shape 1020"/>
            <p:cNvCxnSpPr>
              <a:stCxn id="1013" idx="6"/>
              <a:endCxn id="1014"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grpSp>
        <p:nvGrpSpPr>
          <p:cNvPr id="1021" name="Shape 1021"/>
          <p:cNvGrpSpPr/>
          <p:nvPr/>
        </p:nvGrpSpPr>
        <p:grpSpPr>
          <a:xfrm>
            <a:off x="1977088" y="3912913"/>
            <a:ext cx="654125" cy="653875"/>
            <a:chOff x="1070525" y="1003600"/>
            <a:chExt cx="654125" cy="653875"/>
          </a:xfrm>
        </p:grpSpPr>
        <p:sp>
          <p:nvSpPr>
            <p:cNvPr id="1022" name="Shape 1022"/>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3" name="Shape 1023"/>
            <p:cNvSpPr/>
            <p:nvPr/>
          </p:nvSpPr>
          <p:spPr>
            <a:xfrm>
              <a:off x="1465450" y="1003600"/>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4" name="Shape 1024"/>
            <p:cNvSpPr/>
            <p:nvPr/>
          </p:nvSpPr>
          <p:spPr>
            <a:xfrm>
              <a:off x="1070525" y="1406675"/>
              <a:ext cx="259200" cy="250800"/>
            </a:xfrm>
            <a:prstGeom prst="ellipse">
              <a:avLst/>
            </a:prstGeom>
            <a:solidFill>
              <a:schemeClr val="lt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5" name="Shape 1025"/>
            <p:cNvSpPr/>
            <p:nvPr/>
          </p:nvSpPr>
          <p:spPr>
            <a:xfrm>
              <a:off x="1465450"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26" name="Shape 1026"/>
            <p:cNvCxnSpPr>
              <a:endCxn id="1024"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027" name="Shape 1027"/>
            <p:cNvCxnSpPr>
              <a:stCxn id="1024" idx="6"/>
              <a:endCxn id="1025"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028" name="Shape 1028"/>
            <p:cNvCxnSpPr>
              <a:stCxn id="1023" idx="4"/>
              <a:endCxn id="1025"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029" name="Shape 1029"/>
            <p:cNvCxnSpPr>
              <a:stCxn id="1022" idx="6"/>
              <a:endCxn id="1023"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grpSp>
        <p:nvGrpSpPr>
          <p:cNvPr id="1030" name="Shape 1030"/>
          <p:cNvGrpSpPr/>
          <p:nvPr/>
        </p:nvGrpSpPr>
        <p:grpSpPr>
          <a:xfrm>
            <a:off x="1977100" y="2894425"/>
            <a:ext cx="654125" cy="653875"/>
            <a:chOff x="1070525" y="1003600"/>
            <a:chExt cx="654125" cy="653875"/>
          </a:xfrm>
        </p:grpSpPr>
        <p:sp>
          <p:nvSpPr>
            <p:cNvPr id="1031" name="Shape 1031"/>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2" name="Shape 1032"/>
            <p:cNvSpPr/>
            <p:nvPr/>
          </p:nvSpPr>
          <p:spPr>
            <a:xfrm>
              <a:off x="1465450" y="1003600"/>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3" name="Shape 1033"/>
            <p:cNvSpPr/>
            <p:nvPr/>
          </p:nvSpPr>
          <p:spPr>
            <a:xfrm>
              <a:off x="1070525"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4" name="Shape 1034"/>
            <p:cNvSpPr/>
            <p:nvPr/>
          </p:nvSpPr>
          <p:spPr>
            <a:xfrm>
              <a:off x="1465450"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35" name="Shape 1035"/>
            <p:cNvCxnSpPr>
              <a:endCxn id="1033"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036" name="Shape 1036"/>
            <p:cNvCxnSpPr>
              <a:stCxn id="1033" idx="6"/>
              <a:endCxn id="1034"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037" name="Shape 1037"/>
            <p:cNvCxnSpPr>
              <a:stCxn id="1032" idx="4"/>
              <a:endCxn id="1034"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038" name="Shape 1038"/>
            <p:cNvCxnSpPr>
              <a:stCxn id="1031" idx="6"/>
              <a:endCxn id="1032"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grpSp>
        <p:nvGrpSpPr>
          <p:cNvPr id="1039" name="Shape 1039"/>
          <p:cNvGrpSpPr/>
          <p:nvPr/>
        </p:nvGrpSpPr>
        <p:grpSpPr>
          <a:xfrm>
            <a:off x="527738" y="3914325"/>
            <a:ext cx="654125" cy="653875"/>
            <a:chOff x="1070525" y="1003600"/>
            <a:chExt cx="654125" cy="653875"/>
          </a:xfrm>
        </p:grpSpPr>
        <p:sp>
          <p:nvSpPr>
            <p:cNvPr id="1040" name="Shape 1040"/>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1" name="Shape 1041"/>
            <p:cNvSpPr/>
            <p:nvPr/>
          </p:nvSpPr>
          <p:spPr>
            <a:xfrm>
              <a:off x="1465450" y="1003600"/>
              <a:ext cx="259200" cy="250800"/>
            </a:xfrm>
            <a:prstGeom prst="ellipse">
              <a:avLst/>
            </a:prstGeom>
            <a:solidFill>
              <a:schemeClr val="lt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2" name="Shape 1042"/>
            <p:cNvSpPr/>
            <p:nvPr/>
          </p:nvSpPr>
          <p:spPr>
            <a:xfrm>
              <a:off x="1070525" y="1406675"/>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3" name="Shape 1043"/>
            <p:cNvSpPr/>
            <p:nvPr/>
          </p:nvSpPr>
          <p:spPr>
            <a:xfrm>
              <a:off x="1465450" y="1406675"/>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44" name="Shape 1044"/>
            <p:cNvCxnSpPr>
              <a:endCxn id="1042"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045" name="Shape 1045"/>
            <p:cNvCxnSpPr>
              <a:stCxn id="1042" idx="6"/>
              <a:endCxn id="1043"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046" name="Shape 1046"/>
            <p:cNvCxnSpPr>
              <a:stCxn id="1041" idx="4"/>
              <a:endCxn id="1043"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047" name="Shape 1047"/>
            <p:cNvCxnSpPr>
              <a:stCxn id="1040" idx="6"/>
              <a:endCxn id="1041"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sp>
        <p:nvSpPr>
          <p:cNvPr id="1048" name="Shape 1048"/>
          <p:cNvSpPr txBox="1"/>
          <p:nvPr/>
        </p:nvSpPr>
        <p:spPr>
          <a:xfrm>
            <a:off x="322800" y="2219418"/>
            <a:ext cx="30000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666666"/>
                </a:solidFill>
                <a:latin typeface="Exo Light"/>
                <a:ea typeface="Exo Light"/>
                <a:cs typeface="Exo Light"/>
                <a:sym typeface="Exo Light"/>
              </a:rPr>
              <a:t>4</a:t>
            </a:r>
            <a:r>
              <a:rPr i="1" lang="en" sz="1800">
                <a:solidFill>
                  <a:srgbClr val="666666"/>
                </a:solidFill>
                <a:latin typeface="Exo Light"/>
                <a:ea typeface="Exo Light"/>
                <a:cs typeface="Exo Light"/>
                <a:sym typeface="Exo Light"/>
              </a:rPr>
              <a:t>-node “ring of disagrees”</a:t>
            </a:r>
            <a:endParaRPr/>
          </a:p>
        </p:txBody>
      </p:sp>
      <p:sp>
        <p:nvSpPr>
          <p:cNvPr id="1049" name="Shape 1049"/>
          <p:cNvSpPr txBox="1"/>
          <p:nvPr/>
        </p:nvSpPr>
        <p:spPr>
          <a:xfrm>
            <a:off x="512962" y="3548291"/>
            <a:ext cx="6837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None/>
            </a:pPr>
            <a:r>
              <a:rPr lang="en" sz="1100">
                <a:solidFill>
                  <a:srgbClr val="48737F"/>
                </a:solidFill>
                <a:latin typeface="Exo"/>
                <a:ea typeface="Exo"/>
                <a:cs typeface="Exo"/>
                <a:sym typeface="Exo"/>
              </a:rPr>
              <a:t>Score 0</a:t>
            </a:r>
            <a:endParaRPr sz="1100">
              <a:solidFill>
                <a:srgbClr val="48737F"/>
              </a:solidFill>
              <a:latin typeface="Exo"/>
              <a:ea typeface="Exo"/>
              <a:cs typeface="Exo"/>
              <a:sym typeface="Exo"/>
            </a:endParaRPr>
          </a:p>
        </p:txBody>
      </p:sp>
      <p:sp>
        <p:nvSpPr>
          <p:cNvPr id="1050" name="Shape 1050"/>
          <p:cNvSpPr txBox="1"/>
          <p:nvPr/>
        </p:nvSpPr>
        <p:spPr>
          <a:xfrm>
            <a:off x="1977100" y="3548291"/>
            <a:ext cx="6837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None/>
            </a:pPr>
            <a:r>
              <a:rPr lang="en" sz="1100">
                <a:solidFill>
                  <a:srgbClr val="48737F"/>
                </a:solidFill>
                <a:latin typeface="Exo"/>
                <a:ea typeface="Exo"/>
                <a:cs typeface="Exo"/>
                <a:sym typeface="Exo"/>
              </a:rPr>
              <a:t>Score 2</a:t>
            </a:r>
            <a:endParaRPr sz="1100">
              <a:solidFill>
                <a:srgbClr val="48737F"/>
              </a:solidFill>
              <a:latin typeface="Exo"/>
              <a:ea typeface="Exo"/>
              <a:cs typeface="Exo"/>
              <a:sym typeface="Exo"/>
            </a:endParaRPr>
          </a:p>
        </p:txBody>
      </p:sp>
      <p:sp>
        <p:nvSpPr>
          <p:cNvPr id="1051" name="Shape 1051"/>
          <p:cNvSpPr txBox="1"/>
          <p:nvPr/>
        </p:nvSpPr>
        <p:spPr>
          <a:xfrm>
            <a:off x="527750" y="4568191"/>
            <a:ext cx="6837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None/>
            </a:pPr>
            <a:r>
              <a:rPr lang="en" sz="1100">
                <a:solidFill>
                  <a:srgbClr val="48737F"/>
                </a:solidFill>
                <a:latin typeface="Exo"/>
                <a:ea typeface="Exo"/>
                <a:cs typeface="Exo"/>
                <a:sym typeface="Exo"/>
              </a:rPr>
              <a:t>Score 2</a:t>
            </a:r>
            <a:endParaRPr sz="1100">
              <a:solidFill>
                <a:srgbClr val="48737F"/>
              </a:solidFill>
              <a:latin typeface="Exo"/>
              <a:ea typeface="Exo"/>
              <a:cs typeface="Exo"/>
              <a:sym typeface="Exo"/>
            </a:endParaRPr>
          </a:p>
        </p:txBody>
      </p:sp>
      <p:sp>
        <p:nvSpPr>
          <p:cNvPr id="1052" name="Shape 1052"/>
          <p:cNvSpPr txBox="1"/>
          <p:nvPr/>
        </p:nvSpPr>
        <p:spPr>
          <a:xfrm>
            <a:off x="1977100" y="4568200"/>
            <a:ext cx="10923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None/>
            </a:pPr>
            <a:r>
              <a:rPr lang="en" sz="1100">
                <a:solidFill>
                  <a:srgbClr val="48737F"/>
                </a:solidFill>
                <a:latin typeface="Exo"/>
                <a:ea typeface="Exo"/>
                <a:cs typeface="Exo"/>
                <a:sym typeface="Exo"/>
              </a:rPr>
              <a:t>Score 4 (max)</a:t>
            </a:r>
            <a:endParaRPr sz="1100">
              <a:solidFill>
                <a:srgbClr val="48737F"/>
              </a:solidFill>
              <a:latin typeface="Exo"/>
              <a:ea typeface="Exo"/>
              <a:cs typeface="Exo"/>
              <a:sym typeface="Exo"/>
            </a:endParaRPr>
          </a:p>
        </p:txBody>
      </p:sp>
      <p:pic>
        <p:nvPicPr>
          <p:cNvPr id="1053" name="Shape 1053"/>
          <p:cNvPicPr preferRelativeResize="0"/>
          <p:nvPr/>
        </p:nvPicPr>
        <p:blipFill>
          <a:blip r:embed="rId3">
            <a:alphaModFix/>
          </a:blip>
          <a:stretch>
            <a:fillRect/>
          </a:stretch>
        </p:blipFill>
        <p:spPr>
          <a:xfrm>
            <a:off x="3991895" y="2159225"/>
            <a:ext cx="4895700" cy="27537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Shape 1058"/>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Example: Maxcut</a:t>
            </a:r>
            <a:endParaRPr sz="2400">
              <a:solidFill>
                <a:srgbClr val="4E4E4E"/>
              </a:solidFill>
            </a:endParaRPr>
          </a:p>
        </p:txBody>
      </p:sp>
      <p:pic>
        <p:nvPicPr>
          <p:cNvPr id="1059" name="Shape 1059"/>
          <p:cNvPicPr preferRelativeResize="0"/>
          <p:nvPr/>
        </p:nvPicPr>
        <p:blipFill>
          <a:blip r:embed="rId3">
            <a:alphaModFix/>
          </a:blip>
          <a:stretch>
            <a:fillRect/>
          </a:stretch>
        </p:blipFill>
        <p:spPr>
          <a:xfrm>
            <a:off x="2772339" y="1885875"/>
            <a:ext cx="2756436" cy="737450"/>
          </a:xfrm>
          <a:prstGeom prst="rect">
            <a:avLst/>
          </a:prstGeom>
          <a:noFill/>
          <a:ln>
            <a:noFill/>
          </a:ln>
        </p:spPr>
      </p:pic>
      <p:sp>
        <p:nvSpPr>
          <p:cNvPr id="1060" name="Shape 1060"/>
          <p:cNvSpPr txBox="1"/>
          <p:nvPr>
            <p:ph idx="1" type="body"/>
          </p:nvPr>
        </p:nvSpPr>
        <p:spPr>
          <a:xfrm>
            <a:off x="265500" y="702975"/>
            <a:ext cx="7901100" cy="9696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Initial state is ground state of H</a:t>
            </a:r>
            <a:r>
              <a:rPr baseline="-25000" lang="en">
                <a:solidFill>
                  <a:srgbClr val="8B8B8B"/>
                </a:solidFill>
              </a:rPr>
              <a:t>D</a:t>
            </a:r>
            <a:r>
              <a:rPr lang="en">
                <a:solidFill>
                  <a:srgbClr val="8B8B8B"/>
                </a:solidFill>
              </a:rPr>
              <a:t> :</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Run the QAOA prescription:</a:t>
            </a:r>
            <a:endParaRPr>
              <a:solidFill>
                <a:srgbClr val="8B8B8B"/>
              </a:solidFill>
            </a:endParaRPr>
          </a:p>
          <a:p>
            <a:pPr indent="0" lvl="0" marL="0" rtl="0">
              <a:spcBef>
                <a:spcPts val="1600"/>
              </a:spcBef>
              <a:spcAft>
                <a:spcPts val="0"/>
              </a:spcAft>
              <a:buNone/>
            </a:pPr>
            <a:r>
              <a:t/>
            </a:r>
            <a:endParaRPr>
              <a:solidFill>
                <a:srgbClr val="8B8B8B"/>
              </a:solidFill>
            </a:endParaRPr>
          </a:p>
          <a:p>
            <a:pPr indent="0" lvl="0" marL="0" rtl="0">
              <a:spcBef>
                <a:spcPts val="1600"/>
              </a:spcBef>
              <a:spcAft>
                <a:spcPts val="1600"/>
              </a:spcAft>
              <a:buNone/>
            </a:pPr>
            <a:r>
              <a:t/>
            </a:r>
            <a:endParaRPr>
              <a:solidFill>
                <a:srgbClr val="8B8B8B"/>
              </a:solidFill>
            </a:endParaRPr>
          </a:p>
        </p:txBody>
      </p:sp>
      <p:pic>
        <p:nvPicPr>
          <p:cNvPr id="1061" name="Shape 1061"/>
          <p:cNvPicPr preferRelativeResize="0"/>
          <p:nvPr/>
        </p:nvPicPr>
        <p:blipFill>
          <a:blip r:embed="rId4">
            <a:alphaModFix/>
          </a:blip>
          <a:stretch>
            <a:fillRect/>
          </a:stretch>
        </p:blipFill>
        <p:spPr>
          <a:xfrm>
            <a:off x="4265350" y="903375"/>
            <a:ext cx="1592484" cy="288900"/>
          </a:xfrm>
          <a:prstGeom prst="rect">
            <a:avLst/>
          </a:prstGeom>
          <a:noFill/>
          <a:ln>
            <a:noFill/>
          </a:ln>
        </p:spPr>
      </p:pic>
      <p:sp>
        <p:nvSpPr>
          <p:cNvPr id="1062" name="Shape 1062"/>
          <p:cNvSpPr txBox="1"/>
          <p:nvPr>
            <p:ph idx="1" type="body"/>
          </p:nvPr>
        </p:nvSpPr>
        <p:spPr>
          <a:xfrm>
            <a:off x="431050" y="2829988"/>
            <a:ext cx="7901100" cy="4842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Intuitively: Superposition of bitstring configurations</a:t>
            </a:r>
            <a:endParaRPr>
              <a:solidFill>
                <a:srgbClr val="8B8B8B"/>
              </a:solidFill>
            </a:endParaRPr>
          </a:p>
          <a:p>
            <a:pPr indent="0" lvl="0" marL="0" rtl="0">
              <a:spcBef>
                <a:spcPts val="1600"/>
              </a:spcBef>
              <a:spcAft>
                <a:spcPts val="0"/>
              </a:spcAft>
              <a:buNone/>
            </a:pPr>
            <a:r>
              <a:t/>
            </a:r>
            <a:endParaRPr>
              <a:solidFill>
                <a:srgbClr val="8B8B8B"/>
              </a:solidFill>
            </a:endParaRPr>
          </a:p>
          <a:p>
            <a:pPr indent="0" lvl="0" marL="0" rtl="0">
              <a:spcBef>
                <a:spcPts val="1600"/>
              </a:spcBef>
              <a:spcAft>
                <a:spcPts val="1600"/>
              </a:spcAft>
              <a:buNone/>
            </a:pPr>
            <a:r>
              <a:t/>
            </a:r>
            <a:endParaRPr>
              <a:solidFill>
                <a:srgbClr val="8B8B8B"/>
              </a:solidFill>
            </a:endParaRPr>
          </a:p>
        </p:txBody>
      </p:sp>
      <p:grpSp>
        <p:nvGrpSpPr>
          <p:cNvPr id="1063" name="Shape 1063"/>
          <p:cNvGrpSpPr/>
          <p:nvPr/>
        </p:nvGrpSpPr>
        <p:grpSpPr>
          <a:xfrm>
            <a:off x="2473625" y="3797550"/>
            <a:ext cx="654125" cy="653875"/>
            <a:chOff x="1070525" y="1003600"/>
            <a:chExt cx="654125" cy="653875"/>
          </a:xfrm>
        </p:grpSpPr>
        <p:sp>
          <p:nvSpPr>
            <p:cNvPr id="1064" name="Shape 1064"/>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5" name="Shape 1065"/>
            <p:cNvSpPr/>
            <p:nvPr/>
          </p:nvSpPr>
          <p:spPr>
            <a:xfrm>
              <a:off x="1465450"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6" name="Shape 1066"/>
            <p:cNvSpPr/>
            <p:nvPr/>
          </p:nvSpPr>
          <p:spPr>
            <a:xfrm>
              <a:off x="1070525"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7" name="Shape 1067"/>
            <p:cNvSpPr/>
            <p:nvPr/>
          </p:nvSpPr>
          <p:spPr>
            <a:xfrm>
              <a:off x="1465450"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68" name="Shape 1068"/>
            <p:cNvCxnSpPr>
              <a:endCxn id="1066"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069" name="Shape 1069"/>
            <p:cNvCxnSpPr>
              <a:stCxn id="1066" idx="6"/>
              <a:endCxn id="1067"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070" name="Shape 1070"/>
            <p:cNvCxnSpPr>
              <a:stCxn id="1065" idx="4"/>
              <a:endCxn id="1067"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071" name="Shape 1071"/>
            <p:cNvCxnSpPr>
              <a:stCxn id="1064" idx="6"/>
              <a:endCxn id="1065"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grpSp>
        <p:nvGrpSpPr>
          <p:cNvPr id="1072" name="Shape 1072"/>
          <p:cNvGrpSpPr/>
          <p:nvPr/>
        </p:nvGrpSpPr>
        <p:grpSpPr>
          <a:xfrm>
            <a:off x="4385725" y="3803800"/>
            <a:ext cx="654125" cy="653875"/>
            <a:chOff x="1070525" y="1003600"/>
            <a:chExt cx="654125" cy="653875"/>
          </a:xfrm>
        </p:grpSpPr>
        <p:sp>
          <p:nvSpPr>
            <p:cNvPr id="1073" name="Shape 1073"/>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4" name="Shape 1074"/>
            <p:cNvSpPr/>
            <p:nvPr/>
          </p:nvSpPr>
          <p:spPr>
            <a:xfrm>
              <a:off x="1465450" y="1003600"/>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5" name="Shape 1075"/>
            <p:cNvSpPr/>
            <p:nvPr/>
          </p:nvSpPr>
          <p:spPr>
            <a:xfrm>
              <a:off x="1070525"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6" name="Shape 1076"/>
            <p:cNvSpPr/>
            <p:nvPr/>
          </p:nvSpPr>
          <p:spPr>
            <a:xfrm>
              <a:off x="1465450"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77" name="Shape 1077"/>
            <p:cNvCxnSpPr>
              <a:endCxn id="1075"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078" name="Shape 1078"/>
            <p:cNvCxnSpPr>
              <a:stCxn id="1075" idx="6"/>
              <a:endCxn id="1076"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079" name="Shape 1079"/>
            <p:cNvCxnSpPr>
              <a:stCxn id="1074" idx="4"/>
              <a:endCxn id="1076"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080" name="Shape 1080"/>
            <p:cNvCxnSpPr>
              <a:stCxn id="1073" idx="6"/>
              <a:endCxn id="1074"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grpSp>
        <p:nvGrpSpPr>
          <p:cNvPr id="1081" name="Shape 1081"/>
          <p:cNvGrpSpPr/>
          <p:nvPr/>
        </p:nvGrpSpPr>
        <p:grpSpPr>
          <a:xfrm>
            <a:off x="7489663" y="3803813"/>
            <a:ext cx="654125" cy="653875"/>
            <a:chOff x="1070525" y="1003600"/>
            <a:chExt cx="654125" cy="653875"/>
          </a:xfrm>
        </p:grpSpPr>
        <p:sp>
          <p:nvSpPr>
            <p:cNvPr id="1082" name="Shape 1082"/>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3" name="Shape 1083"/>
            <p:cNvSpPr/>
            <p:nvPr/>
          </p:nvSpPr>
          <p:spPr>
            <a:xfrm>
              <a:off x="1465450" y="1003600"/>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4" name="Shape 1084"/>
            <p:cNvSpPr/>
            <p:nvPr/>
          </p:nvSpPr>
          <p:spPr>
            <a:xfrm>
              <a:off x="1070525" y="1406675"/>
              <a:ext cx="259200" cy="250800"/>
            </a:xfrm>
            <a:prstGeom prst="ellipse">
              <a:avLst/>
            </a:prstGeom>
            <a:solidFill>
              <a:schemeClr val="lt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5" name="Shape 1085"/>
            <p:cNvSpPr/>
            <p:nvPr/>
          </p:nvSpPr>
          <p:spPr>
            <a:xfrm>
              <a:off x="1465450"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86" name="Shape 1086"/>
            <p:cNvCxnSpPr>
              <a:endCxn id="1084"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087" name="Shape 1087"/>
            <p:cNvCxnSpPr>
              <a:stCxn id="1084" idx="6"/>
              <a:endCxn id="1085"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088" name="Shape 1088"/>
            <p:cNvCxnSpPr>
              <a:stCxn id="1083" idx="4"/>
              <a:endCxn id="1085"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089" name="Shape 1089"/>
            <p:cNvCxnSpPr>
              <a:stCxn id="1082" idx="6"/>
              <a:endCxn id="1083"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sp>
        <p:nvSpPr>
          <p:cNvPr id="1090" name="Shape 1090"/>
          <p:cNvSpPr/>
          <p:nvPr/>
        </p:nvSpPr>
        <p:spPr>
          <a:xfrm>
            <a:off x="3107850" y="3869650"/>
            <a:ext cx="516300" cy="535200"/>
          </a:xfrm>
          <a:prstGeom prst="mathPlus">
            <a:avLst>
              <a:gd fmla="val 12947" name="adj1"/>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1" name="Shape 1091"/>
          <p:cNvSpPr/>
          <p:nvPr/>
        </p:nvSpPr>
        <p:spPr>
          <a:xfrm>
            <a:off x="5002625" y="3869650"/>
            <a:ext cx="516300" cy="535200"/>
          </a:xfrm>
          <a:prstGeom prst="mathPlus">
            <a:avLst>
              <a:gd fmla="val 12947" name="adj1"/>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2" name="Shape 1092"/>
          <p:cNvSpPr/>
          <p:nvPr/>
        </p:nvSpPr>
        <p:spPr>
          <a:xfrm>
            <a:off x="6161425" y="3869650"/>
            <a:ext cx="516300" cy="535200"/>
          </a:xfrm>
          <a:prstGeom prst="mathPlus">
            <a:avLst>
              <a:gd fmla="val 12947" name="adj1"/>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3" name="Shape 1093"/>
          <p:cNvSpPr/>
          <p:nvPr/>
        </p:nvSpPr>
        <p:spPr>
          <a:xfrm>
            <a:off x="1295400" y="3994950"/>
            <a:ext cx="418200" cy="288900"/>
          </a:xfrm>
          <a:prstGeom prst="mathEqual">
            <a:avLst>
              <a:gd fmla="val 23520" name="adj1"/>
              <a:gd fmla="val 1176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4" name="Shape 1094"/>
          <p:cNvSpPr txBox="1"/>
          <p:nvPr/>
        </p:nvSpPr>
        <p:spPr>
          <a:xfrm>
            <a:off x="178400" y="3897300"/>
            <a:ext cx="1600200" cy="48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accent3"/>
                </a:solidFill>
                <a:latin typeface="Exo"/>
                <a:ea typeface="Exo"/>
                <a:cs typeface="Exo"/>
                <a:sym typeface="Exo"/>
              </a:rPr>
              <a:t>| β, ɣ〉</a:t>
            </a:r>
            <a:endParaRPr sz="3000">
              <a:solidFill>
                <a:schemeClr val="accent3"/>
              </a:solidFill>
            </a:endParaRPr>
          </a:p>
        </p:txBody>
      </p:sp>
      <p:sp>
        <p:nvSpPr>
          <p:cNvPr id="1095" name="Shape 1095"/>
          <p:cNvSpPr/>
          <p:nvPr/>
        </p:nvSpPr>
        <p:spPr>
          <a:xfrm>
            <a:off x="5615625" y="4256975"/>
            <a:ext cx="106800" cy="84300"/>
          </a:xfrm>
          <a:prstGeom prst="ellips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6" name="Shape 1096"/>
          <p:cNvSpPr/>
          <p:nvPr/>
        </p:nvSpPr>
        <p:spPr>
          <a:xfrm>
            <a:off x="5819125" y="4256975"/>
            <a:ext cx="106800" cy="84300"/>
          </a:xfrm>
          <a:prstGeom prst="ellips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7" name="Shape 1097"/>
          <p:cNvSpPr/>
          <p:nvPr/>
        </p:nvSpPr>
        <p:spPr>
          <a:xfrm>
            <a:off x="6015375" y="4256975"/>
            <a:ext cx="106800" cy="84300"/>
          </a:xfrm>
          <a:prstGeom prst="ellips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8" name="Shape 1098"/>
          <p:cNvSpPr txBox="1"/>
          <p:nvPr/>
        </p:nvSpPr>
        <p:spPr>
          <a:xfrm>
            <a:off x="1754450" y="3882388"/>
            <a:ext cx="856800" cy="48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accent3"/>
                </a:solidFill>
                <a:latin typeface="Exo"/>
                <a:ea typeface="Exo"/>
                <a:cs typeface="Exo"/>
                <a:sym typeface="Exo"/>
              </a:rPr>
              <a:t>√p</a:t>
            </a:r>
            <a:r>
              <a:rPr baseline="-25000" lang="en" sz="3000">
                <a:solidFill>
                  <a:schemeClr val="accent3"/>
                </a:solidFill>
                <a:latin typeface="Exo"/>
                <a:ea typeface="Exo"/>
                <a:cs typeface="Exo"/>
                <a:sym typeface="Exo"/>
              </a:rPr>
              <a:t>1</a:t>
            </a:r>
            <a:endParaRPr baseline="-25000" sz="3000">
              <a:solidFill>
                <a:schemeClr val="accent3"/>
              </a:solidFill>
            </a:endParaRPr>
          </a:p>
        </p:txBody>
      </p:sp>
      <p:sp>
        <p:nvSpPr>
          <p:cNvPr id="1099" name="Shape 1099"/>
          <p:cNvSpPr txBox="1"/>
          <p:nvPr/>
        </p:nvSpPr>
        <p:spPr>
          <a:xfrm>
            <a:off x="3617813" y="3897288"/>
            <a:ext cx="856800" cy="48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accent3"/>
                </a:solidFill>
                <a:latin typeface="Exo"/>
                <a:ea typeface="Exo"/>
                <a:cs typeface="Exo"/>
                <a:sym typeface="Exo"/>
              </a:rPr>
              <a:t>√p</a:t>
            </a:r>
            <a:r>
              <a:rPr baseline="-25000" lang="en" sz="3000">
                <a:solidFill>
                  <a:schemeClr val="accent3"/>
                </a:solidFill>
                <a:latin typeface="Exo"/>
                <a:ea typeface="Exo"/>
                <a:cs typeface="Exo"/>
                <a:sym typeface="Exo"/>
              </a:rPr>
              <a:t>2</a:t>
            </a:r>
            <a:endParaRPr baseline="-25000" sz="3000">
              <a:solidFill>
                <a:schemeClr val="accent3"/>
              </a:solidFill>
            </a:endParaRPr>
          </a:p>
        </p:txBody>
      </p:sp>
      <p:sp>
        <p:nvSpPr>
          <p:cNvPr id="1100" name="Shape 1100"/>
          <p:cNvSpPr txBox="1"/>
          <p:nvPr/>
        </p:nvSpPr>
        <p:spPr>
          <a:xfrm>
            <a:off x="6629001" y="3897300"/>
            <a:ext cx="914700" cy="48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accent3"/>
                </a:solidFill>
                <a:latin typeface="Exo"/>
                <a:ea typeface="Exo"/>
                <a:cs typeface="Exo"/>
                <a:sym typeface="Exo"/>
              </a:rPr>
              <a:t>√p</a:t>
            </a:r>
            <a:r>
              <a:rPr baseline="-25000" lang="en" sz="3000">
                <a:solidFill>
                  <a:schemeClr val="accent3"/>
                </a:solidFill>
                <a:latin typeface="Exo"/>
                <a:ea typeface="Exo"/>
                <a:cs typeface="Exo"/>
                <a:sym typeface="Exo"/>
              </a:rPr>
              <a:t>16</a:t>
            </a:r>
            <a:endParaRPr baseline="-25000" sz="3000">
              <a:solidFill>
                <a:schemeClr val="accent3"/>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Shape 1105"/>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E4E4E"/>
                </a:solidFill>
              </a:rPr>
              <a:t>Probability distributions over bit strings</a:t>
            </a:r>
            <a:endParaRPr sz="2400">
              <a:solidFill>
                <a:srgbClr val="4E4E4E"/>
              </a:solidFill>
            </a:endParaRPr>
          </a:p>
        </p:txBody>
      </p:sp>
      <p:grpSp>
        <p:nvGrpSpPr>
          <p:cNvPr id="1106" name="Shape 1106"/>
          <p:cNvGrpSpPr/>
          <p:nvPr/>
        </p:nvGrpSpPr>
        <p:grpSpPr>
          <a:xfrm>
            <a:off x="235950" y="1441675"/>
            <a:ext cx="654125" cy="653875"/>
            <a:chOff x="1070525" y="1003600"/>
            <a:chExt cx="654125" cy="653875"/>
          </a:xfrm>
        </p:grpSpPr>
        <p:sp>
          <p:nvSpPr>
            <p:cNvPr id="1107" name="Shape 1107"/>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8" name="Shape 1108"/>
            <p:cNvSpPr/>
            <p:nvPr/>
          </p:nvSpPr>
          <p:spPr>
            <a:xfrm>
              <a:off x="1465450"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9" name="Shape 1109"/>
            <p:cNvSpPr/>
            <p:nvPr/>
          </p:nvSpPr>
          <p:spPr>
            <a:xfrm>
              <a:off x="1070525"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0" name="Shape 1110"/>
            <p:cNvSpPr/>
            <p:nvPr/>
          </p:nvSpPr>
          <p:spPr>
            <a:xfrm>
              <a:off x="1465450"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11" name="Shape 1111"/>
            <p:cNvCxnSpPr>
              <a:endCxn id="1109"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112" name="Shape 1112"/>
            <p:cNvCxnSpPr>
              <a:stCxn id="1109" idx="6"/>
              <a:endCxn id="1110"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113" name="Shape 1113"/>
            <p:cNvCxnSpPr>
              <a:stCxn id="1108" idx="4"/>
              <a:endCxn id="1110"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114" name="Shape 1114"/>
            <p:cNvCxnSpPr>
              <a:stCxn id="1107" idx="6"/>
              <a:endCxn id="1108"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grpSp>
        <p:nvGrpSpPr>
          <p:cNvPr id="1115" name="Shape 1115"/>
          <p:cNvGrpSpPr/>
          <p:nvPr/>
        </p:nvGrpSpPr>
        <p:grpSpPr>
          <a:xfrm>
            <a:off x="235950" y="2244800"/>
            <a:ext cx="654125" cy="653875"/>
            <a:chOff x="1070525" y="1003600"/>
            <a:chExt cx="654125" cy="653875"/>
          </a:xfrm>
        </p:grpSpPr>
        <p:sp>
          <p:nvSpPr>
            <p:cNvPr id="1116" name="Shape 1116"/>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7" name="Shape 1117"/>
            <p:cNvSpPr/>
            <p:nvPr/>
          </p:nvSpPr>
          <p:spPr>
            <a:xfrm>
              <a:off x="1465450" y="1003600"/>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8" name="Shape 1118"/>
            <p:cNvSpPr/>
            <p:nvPr/>
          </p:nvSpPr>
          <p:spPr>
            <a:xfrm>
              <a:off x="1070525"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9" name="Shape 1119"/>
            <p:cNvSpPr/>
            <p:nvPr/>
          </p:nvSpPr>
          <p:spPr>
            <a:xfrm>
              <a:off x="1465450"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20" name="Shape 1120"/>
            <p:cNvCxnSpPr>
              <a:endCxn id="1118"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121" name="Shape 1121"/>
            <p:cNvCxnSpPr>
              <a:stCxn id="1118" idx="6"/>
              <a:endCxn id="1119"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122" name="Shape 1122"/>
            <p:cNvCxnSpPr>
              <a:stCxn id="1117" idx="4"/>
              <a:endCxn id="1119"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123" name="Shape 1123"/>
            <p:cNvCxnSpPr>
              <a:stCxn id="1116" idx="6"/>
              <a:endCxn id="1117"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grpSp>
        <p:nvGrpSpPr>
          <p:cNvPr id="1124" name="Shape 1124"/>
          <p:cNvGrpSpPr/>
          <p:nvPr/>
        </p:nvGrpSpPr>
        <p:grpSpPr>
          <a:xfrm>
            <a:off x="235950" y="2997775"/>
            <a:ext cx="654125" cy="653875"/>
            <a:chOff x="1070525" y="1003600"/>
            <a:chExt cx="654125" cy="653875"/>
          </a:xfrm>
        </p:grpSpPr>
        <p:sp>
          <p:nvSpPr>
            <p:cNvPr id="1125" name="Shape 1125"/>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6" name="Shape 1126"/>
            <p:cNvSpPr/>
            <p:nvPr/>
          </p:nvSpPr>
          <p:spPr>
            <a:xfrm>
              <a:off x="1465450" y="1003600"/>
              <a:ext cx="259200" cy="250800"/>
            </a:xfrm>
            <a:prstGeom prst="ellipse">
              <a:avLst/>
            </a:prstGeom>
            <a:solidFill>
              <a:schemeClr val="lt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7" name="Shape 1127"/>
            <p:cNvSpPr/>
            <p:nvPr/>
          </p:nvSpPr>
          <p:spPr>
            <a:xfrm>
              <a:off x="1070525" y="1406675"/>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8" name="Shape 1128"/>
            <p:cNvSpPr/>
            <p:nvPr/>
          </p:nvSpPr>
          <p:spPr>
            <a:xfrm>
              <a:off x="1465450" y="1406675"/>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29" name="Shape 1129"/>
            <p:cNvCxnSpPr>
              <a:endCxn id="1127"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130" name="Shape 1130"/>
            <p:cNvCxnSpPr>
              <a:stCxn id="1127" idx="6"/>
              <a:endCxn id="1128"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131" name="Shape 1131"/>
            <p:cNvCxnSpPr>
              <a:stCxn id="1126" idx="4"/>
              <a:endCxn id="1128"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132" name="Shape 1132"/>
            <p:cNvCxnSpPr>
              <a:stCxn id="1125" idx="6"/>
              <a:endCxn id="1126"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grpSp>
        <p:nvGrpSpPr>
          <p:cNvPr id="1133" name="Shape 1133"/>
          <p:cNvGrpSpPr/>
          <p:nvPr/>
        </p:nvGrpSpPr>
        <p:grpSpPr>
          <a:xfrm>
            <a:off x="235950" y="4193725"/>
            <a:ext cx="654125" cy="653875"/>
            <a:chOff x="1070525" y="1003600"/>
            <a:chExt cx="654125" cy="653875"/>
          </a:xfrm>
        </p:grpSpPr>
        <p:sp>
          <p:nvSpPr>
            <p:cNvPr id="1134" name="Shape 1134"/>
            <p:cNvSpPr/>
            <p:nvPr/>
          </p:nvSpPr>
          <p:spPr>
            <a:xfrm>
              <a:off x="1070525" y="1003600"/>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5" name="Shape 1135"/>
            <p:cNvSpPr/>
            <p:nvPr/>
          </p:nvSpPr>
          <p:spPr>
            <a:xfrm>
              <a:off x="1465450" y="1003600"/>
              <a:ext cx="259200" cy="2508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6" name="Shape 1136"/>
            <p:cNvSpPr/>
            <p:nvPr/>
          </p:nvSpPr>
          <p:spPr>
            <a:xfrm>
              <a:off x="1070525" y="1406675"/>
              <a:ext cx="259200" cy="250800"/>
            </a:xfrm>
            <a:prstGeom prst="ellipse">
              <a:avLst/>
            </a:prstGeom>
            <a:solidFill>
              <a:schemeClr val="lt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7" name="Shape 1137"/>
            <p:cNvSpPr/>
            <p:nvPr/>
          </p:nvSpPr>
          <p:spPr>
            <a:xfrm>
              <a:off x="1465450" y="1406675"/>
              <a:ext cx="259200" cy="25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38" name="Shape 1138"/>
            <p:cNvCxnSpPr>
              <a:endCxn id="1136" idx="0"/>
            </p:cNvCxnSpPr>
            <p:nvPr/>
          </p:nvCxnSpPr>
          <p:spPr>
            <a:xfrm>
              <a:off x="1200125" y="1254275"/>
              <a:ext cx="0" cy="152400"/>
            </a:xfrm>
            <a:prstGeom prst="straightConnector1">
              <a:avLst/>
            </a:prstGeom>
            <a:noFill/>
            <a:ln cap="flat" cmpd="sng" w="9525">
              <a:solidFill>
                <a:schemeClr val="dk2"/>
              </a:solidFill>
              <a:prstDash val="solid"/>
              <a:round/>
              <a:headEnd len="lg" w="lg" type="none"/>
              <a:tailEnd len="lg" w="lg" type="none"/>
            </a:ln>
          </p:spPr>
        </p:cxnSp>
        <p:cxnSp>
          <p:nvCxnSpPr>
            <p:cNvPr id="1139" name="Shape 1139"/>
            <p:cNvCxnSpPr>
              <a:stCxn id="1136" idx="6"/>
              <a:endCxn id="1137" idx="2"/>
            </p:cNvCxnSpPr>
            <p:nvPr/>
          </p:nvCxnSpPr>
          <p:spPr>
            <a:xfrm>
              <a:off x="1329725" y="1532075"/>
              <a:ext cx="135600" cy="0"/>
            </a:xfrm>
            <a:prstGeom prst="straightConnector1">
              <a:avLst/>
            </a:prstGeom>
            <a:noFill/>
            <a:ln cap="flat" cmpd="sng" w="9525">
              <a:solidFill>
                <a:schemeClr val="dk2"/>
              </a:solidFill>
              <a:prstDash val="solid"/>
              <a:round/>
              <a:headEnd len="lg" w="lg" type="none"/>
              <a:tailEnd len="lg" w="lg" type="none"/>
            </a:ln>
          </p:spPr>
        </p:cxnSp>
        <p:cxnSp>
          <p:nvCxnSpPr>
            <p:cNvPr id="1140" name="Shape 1140"/>
            <p:cNvCxnSpPr>
              <a:stCxn id="1135" idx="4"/>
              <a:endCxn id="1137" idx="0"/>
            </p:cNvCxnSpPr>
            <p:nvPr/>
          </p:nvCxnSpPr>
          <p:spPr>
            <a:xfrm>
              <a:off x="1595050" y="1254400"/>
              <a:ext cx="0" cy="152400"/>
            </a:xfrm>
            <a:prstGeom prst="straightConnector1">
              <a:avLst/>
            </a:prstGeom>
            <a:noFill/>
            <a:ln cap="flat" cmpd="sng" w="9525">
              <a:solidFill>
                <a:schemeClr val="dk2"/>
              </a:solidFill>
              <a:prstDash val="solid"/>
              <a:round/>
              <a:headEnd len="lg" w="lg" type="none"/>
              <a:tailEnd len="lg" w="lg" type="none"/>
            </a:ln>
          </p:spPr>
        </p:cxnSp>
        <p:cxnSp>
          <p:nvCxnSpPr>
            <p:cNvPr id="1141" name="Shape 1141"/>
            <p:cNvCxnSpPr>
              <a:stCxn id="1134" idx="6"/>
              <a:endCxn id="1135" idx="2"/>
            </p:cNvCxnSpPr>
            <p:nvPr/>
          </p:nvCxnSpPr>
          <p:spPr>
            <a:xfrm>
              <a:off x="1329725" y="1129000"/>
              <a:ext cx="135600" cy="0"/>
            </a:xfrm>
            <a:prstGeom prst="straightConnector1">
              <a:avLst/>
            </a:prstGeom>
            <a:noFill/>
            <a:ln cap="flat" cmpd="sng" w="9525">
              <a:solidFill>
                <a:schemeClr val="dk2"/>
              </a:solidFill>
              <a:prstDash val="solid"/>
              <a:round/>
              <a:headEnd len="lg" w="lg" type="none"/>
              <a:tailEnd len="lg" w="lg" type="none"/>
            </a:ln>
          </p:spPr>
        </p:cxnSp>
      </p:grpSp>
      <p:sp>
        <p:nvSpPr>
          <p:cNvPr id="1142" name="Shape 1142"/>
          <p:cNvSpPr/>
          <p:nvPr/>
        </p:nvSpPr>
        <p:spPr>
          <a:xfrm>
            <a:off x="512763" y="3733075"/>
            <a:ext cx="100500" cy="92100"/>
          </a:xfrm>
          <a:prstGeom prst="ellipse">
            <a:avLst/>
          </a:prstGeom>
          <a:solidFill>
            <a:schemeClr val="dk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3" name="Shape 1143"/>
          <p:cNvSpPr/>
          <p:nvPr/>
        </p:nvSpPr>
        <p:spPr>
          <a:xfrm>
            <a:off x="512763" y="3885475"/>
            <a:ext cx="100500" cy="92100"/>
          </a:xfrm>
          <a:prstGeom prst="ellipse">
            <a:avLst/>
          </a:prstGeom>
          <a:solidFill>
            <a:schemeClr val="dk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4" name="Shape 1144"/>
          <p:cNvSpPr/>
          <p:nvPr/>
        </p:nvSpPr>
        <p:spPr>
          <a:xfrm>
            <a:off x="512763" y="4020188"/>
            <a:ext cx="100500" cy="92100"/>
          </a:xfrm>
          <a:prstGeom prst="ellipse">
            <a:avLst/>
          </a:prstGeom>
          <a:solidFill>
            <a:schemeClr val="dk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aphicFrame>
        <p:nvGraphicFramePr>
          <p:cNvPr id="1145" name="Shape 1145"/>
          <p:cNvGraphicFramePr/>
          <p:nvPr/>
        </p:nvGraphicFramePr>
        <p:xfrm>
          <a:off x="1161600" y="1039925"/>
          <a:ext cx="3000000" cy="3000000"/>
        </p:xfrm>
        <a:graphic>
          <a:graphicData uri="http://schemas.openxmlformats.org/drawingml/2006/table">
            <a:tbl>
              <a:tblPr>
                <a:noFill/>
                <a:tableStyleId>{4645A4DC-7DF1-46E4-8F1B-7F8B7E5D23B3}</a:tableStyleId>
              </a:tblPr>
              <a:tblGrid>
                <a:gridCol w="1809750"/>
                <a:gridCol w="1809750"/>
                <a:gridCol w="1809750"/>
                <a:gridCol w="1809750"/>
              </a:tblGrid>
              <a:tr h="401750">
                <a:tc>
                  <a:txBody>
                    <a:bodyPr>
                      <a:noAutofit/>
                    </a:bodyPr>
                    <a:lstStyle/>
                    <a:p>
                      <a:pPr indent="0" lvl="0" marL="0">
                        <a:spcBef>
                          <a:spcPts val="0"/>
                        </a:spcBef>
                        <a:spcAft>
                          <a:spcPts val="0"/>
                        </a:spcAft>
                        <a:buNone/>
                      </a:pPr>
                      <a:r>
                        <a:rPr lang="en">
                          <a:solidFill>
                            <a:srgbClr val="4E4E4E"/>
                          </a:solidFill>
                          <a:latin typeface="Exo"/>
                          <a:ea typeface="Exo"/>
                          <a:cs typeface="Exo"/>
                          <a:sym typeface="Exo"/>
                        </a:rPr>
                        <a:t>Cost</a:t>
                      </a:r>
                      <a:endParaRPr>
                        <a:solidFill>
                          <a:srgbClr val="4E4E4E"/>
                        </a:solidFill>
                        <a:latin typeface="Exo"/>
                        <a:ea typeface="Exo"/>
                        <a:cs typeface="Exo"/>
                        <a:sym typeface="Exo"/>
                      </a:endParaRPr>
                    </a:p>
                  </a:txBody>
                  <a:tcPr marT="91425" marB="91425" marR="91425" marL="91425"/>
                </a:tc>
                <a:tc>
                  <a:txBody>
                    <a:bodyPr>
                      <a:noAutofit/>
                    </a:bodyPr>
                    <a:lstStyle/>
                    <a:p>
                      <a:pPr indent="0" lvl="0" marL="0" rtl="0">
                        <a:spcBef>
                          <a:spcPts val="0"/>
                        </a:spcBef>
                        <a:spcAft>
                          <a:spcPts val="0"/>
                        </a:spcAft>
                        <a:buNone/>
                      </a:pPr>
                      <a:r>
                        <a:rPr lang="en">
                          <a:solidFill>
                            <a:srgbClr val="4E4E4E"/>
                          </a:solidFill>
                          <a:latin typeface="Exo"/>
                          <a:ea typeface="Exo"/>
                          <a:cs typeface="Exo"/>
                          <a:sym typeface="Exo"/>
                        </a:rPr>
                        <a:t>Choice | β</a:t>
                      </a:r>
                      <a:r>
                        <a:rPr baseline="-25000" lang="en">
                          <a:solidFill>
                            <a:srgbClr val="4E4E4E"/>
                          </a:solidFill>
                          <a:latin typeface="Exo"/>
                          <a:ea typeface="Exo"/>
                          <a:cs typeface="Exo"/>
                          <a:sym typeface="Exo"/>
                        </a:rPr>
                        <a:t>1</a:t>
                      </a:r>
                      <a:r>
                        <a:rPr lang="en">
                          <a:solidFill>
                            <a:srgbClr val="4E4E4E"/>
                          </a:solidFill>
                          <a:latin typeface="Exo"/>
                          <a:ea typeface="Exo"/>
                          <a:cs typeface="Exo"/>
                          <a:sym typeface="Exo"/>
                        </a:rPr>
                        <a:t>, ɣ</a:t>
                      </a:r>
                      <a:r>
                        <a:rPr baseline="-25000" lang="en">
                          <a:solidFill>
                            <a:srgbClr val="4E4E4E"/>
                          </a:solidFill>
                          <a:latin typeface="Exo"/>
                          <a:ea typeface="Exo"/>
                          <a:cs typeface="Exo"/>
                          <a:sym typeface="Exo"/>
                        </a:rPr>
                        <a:t>1 </a:t>
                      </a:r>
                      <a:r>
                        <a:rPr lang="en">
                          <a:solidFill>
                            <a:srgbClr val="4E4E4E"/>
                          </a:solidFill>
                          <a:latin typeface="Exo"/>
                          <a:ea typeface="Exo"/>
                          <a:cs typeface="Exo"/>
                          <a:sym typeface="Exo"/>
                        </a:rPr>
                        <a:t>〉</a:t>
                      </a:r>
                      <a:endParaRPr>
                        <a:solidFill>
                          <a:srgbClr val="4E4E4E"/>
                        </a:solidFill>
                        <a:latin typeface="Exo"/>
                        <a:ea typeface="Exo"/>
                        <a:cs typeface="Exo"/>
                        <a:sym typeface="Exo"/>
                      </a:endParaRPr>
                    </a:p>
                  </a:txBody>
                  <a:tcPr marT="91425" marB="91425" marR="91425" marL="91425"/>
                </a:tc>
                <a:tc>
                  <a:txBody>
                    <a:bodyPr>
                      <a:noAutofit/>
                    </a:bodyPr>
                    <a:lstStyle/>
                    <a:p>
                      <a:pPr indent="0" lvl="0" marL="0" rtl="0">
                        <a:spcBef>
                          <a:spcPts val="0"/>
                        </a:spcBef>
                        <a:spcAft>
                          <a:spcPts val="0"/>
                        </a:spcAft>
                        <a:buNone/>
                      </a:pPr>
                      <a:r>
                        <a:rPr lang="en">
                          <a:solidFill>
                            <a:srgbClr val="4E4E4E"/>
                          </a:solidFill>
                          <a:latin typeface="Exo"/>
                          <a:ea typeface="Exo"/>
                          <a:cs typeface="Exo"/>
                          <a:sym typeface="Exo"/>
                        </a:rPr>
                        <a:t>Choice | β</a:t>
                      </a:r>
                      <a:r>
                        <a:rPr baseline="-25000" lang="en">
                          <a:solidFill>
                            <a:srgbClr val="4E4E4E"/>
                          </a:solidFill>
                          <a:latin typeface="Exo"/>
                          <a:ea typeface="Exo"/>
                          <a:cs typeface="Exo"/>
                          <a:sym typeface="Exo"/>
                        </a:rPr>
                        <a:t>2</a:t>
                      </a:r>
                      <a:r>
                        <a:rPr lang="en">
                          <a:solidFill>
                            <a:srgbClr val="4E4E4E"/>
                          </a:solidFill>
                          <a:latin typeface="Exo"/>
                          <a:ea typeface="Exo"/>
                          <a:cs typeface="Exo"/>
                          <a:sym typeface="Exo"/>
                        </a:rPr>
                        <a:t>, ɣ</a:t>
                      </a:r>
                      <a:r>
                        <a:rPr baseline="-25000" lang="en">
                          <a:solidFill>
                            <a:srgbClr val="4E4E4E"/>
                          </a:solidFill>
                          <a:latin typeface="Exo"/>
                          <a:ea typeface="Exo"/>
                          <a:cs typeface="Exo"/>
                          <a:sym typeface="Exo"/>
                        </a:rPr>
                        <a:t>2 </a:t>
                      </a:r>
                      <a:r>
                        <a:rPr lang="en">
                          <a:solidFill>
                            <a:srgbClr val="4E4E4E"/>
                          </a:solidFill>
                          <a:latin typeface="Exo"/>
                          <a:ea typeface="Exo"/>
                          <a:cs typeface="Exo"/>
                          <a:sym typeface="Exo"/>
                        </a:rPr>
                        <a:t>〉</a:t>
                      </a:r>
                      <a:endParaRPr>
                        <a:solidFill>
                          <a:srgbClr val="4E4E4E"/>
                        </a:solidFill>
                        <a:latin typeface="Exo"/>
                        <a:ea typeface="Exo"/>
                        <a:cs typeface="Exo"/>
                        <a:sym typeface="Exo"/>
                      </a:endParaRPr>
                    </a:p>
                  </a:txBody>
                  <a:tcPr marT="91425" marB="91425" marR="91425" marL="91425">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a:solidFill>
                            <a:srgbClr val="4E4E4E"/>
                          </a:solidFill>
                          <a:latin typeface="Exo"/>
                          <a:ea typeface="Exo"/>
                          <a:cs typeface="Exo"/>
                          <a:sym typeface="Exo"/>
                        </a:rPr>
                        <a:t>Choice | β</a:t>
                      </a:r>
                      <a:r>
                        <a:rPr baseline="-25000" lang="en">
                          <a:solidFill>
                            <a:srgbClr val="4E4E4E"/>
                          </a:solidFill>
                          <a:latin typeface="Exo"/>
                          <a:ea typeface="Exo"/>
                          <a:cs typeface="Exo"/>
                          <a:sym typeface="Exo"/>
                        </a:rPr>
                        <a:t>3</a:t>
                      </a:r>
                      <a:r>
                        <a:rPr lang="en">
                          <a:solidFill>
                            <a:srgbClr val="4E4E4E"/>
                          </a:solidFill>
                          <a:latin typeface="Exo"/>
                          <a:ea typeface="Exo"/>
                          <a:cs typeface="Exo"/>
                          <a:sym typeface="Exo"/>
                        </a:rPr>
                        <a:t>, ɣ</a:t>
                      </a:r>
                      <a:r>
                        <a:rPr baseline="-25000" lang="en">
                          <a:solidFill>
                            <a:srgbClr val="4E4E4E"/>
                          </a:solidFill>
                          <a:latin typeface="Exo"/>
                          <a:ea typeface="Exo"/>
                          <a:cs typeface="Exo"/>
                          <a:sym typeface="Exo"/>
                        </a:rPr>
                        <a:t>3 </a:t>
                      </a:r>
                      <a:r>
                        <a:rPr lang="en">
                          <a:solidFill>
                            <a:srgbClr val="4E4E4E"/>
                          </a:solidFill>
                          <a:latin typeface="Exo"/>
                          <a:ea typeface="Exo"/>
                          <a:cs typeface="Exo"/>
                          <a:sym typeface="Exo"/>
                        </a:rPr>
                        <a:t>〉</a:t>
                      </a:r>
                      <a:endParaRPr>
                        <a:solidFill>
                          <a:srgbClr val="4E4E4E"/>
                        </a:solidFill>
                        <a:latin typeface="Exo"/>
                        <a:ea typeface="Exo"/>
                        <a:cs typeface="Exo"/>
                        <a:sym typeface="Exo"/>
                      </a:endParaRPr>
                    </a:p>
                  </a:txBody>
                  <a:tcPr marT="91425" marB="91425" marR="91425" marL="91425">
                    <a:lnB cap="flat" cmpd="sng" w="9525">
                      <a:solidFill>
                        <a:srgbClr val="9E9E9E"/>
                      </a:solidFill>
                      <a:prstDash val="solid"/>
                      <a:round/>
                      <a:headEnd len="med" w="med" type="none"/>
                      <a:tailEnd len="med" w="med" type="none"/>
                    </a:lnB>
                  </a:tcPr>
                </a:tc>
              </a:tr>
              <a:tr h="653875">
                <a:tc>
                  <a:txBody>
                    <a:bodyPr>
                      <a:noAutofit/>
                    </a:bodyPr>
                    <a:lstStyle/>
                    <a:p>
                      <a:pPr indent="0" lvl="0" marL="0">
                        <a:spcBef>
                          <a:spcPts val="0"/>
                        </a:spcBef>
                        <a:spcAft>
                          <a:spcPts val="0"/>
                        </a:spcAft>
                        <a:buNone/>
                      </a:pPr>
                      <a:r>
                        <a:rPr lang="en">
                          <a:latin typeface="Exo"/>
                          <a:ea typeface="Exo"/>
                          <a:cs typeface="Exo"/>
                          <a:sym typeface="Exo"/>
                        </a:rPr>
                        <a:t>0</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p</a:t>
                      </a:r>
                      <a:r>
                        <a:rPr lang="en">
                          <a:latin typeface="Exo"/>
                          <a:ea typeface="Exo"/>
                          <a:cs typeface="Exo"/>
                          <a:sym typeface="Exo"/>
                        </a:rPr>
                        <a:t> = 0.1</a:t>
                      </a:r>
                      <a:endParaRPr>
                        <a:latin typeface="Exo"/>
                        <a:ea typeface="Exo"/>
                        <a:cs typeface="Exo"/>
                        <a:sym typeface="Exo"/>
                      </a:endParaRP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indent="0" lvl="0" marL="0" rtl="0">
                        <a:spcBef>
                          <a:spcPts val="0"/>
                        </a:spcBef>
                        <a:spcAft>
                          <a:spcPts val="0"/>
                        </a:spcAft>
                        <a:buNone/>
                      </a:pPr>
                      <a:r>
                        <a:rPr lang="en">
                          <a:latin typeface="Exo"/>
                          <a:ea typeface="Exo"/>
                          <a:cs typeface="Exo"/>
                          <a:sym typeface="Exo"/>
                        </a:rPr>
                        <a:t>p = 0.01</a:t>
                      </a:r>
                      <a:endParaRPr>
                        <a:latin typeface="Exo"/>
                        <a:ea typeface="Exo"/>
                        <a:cs typeface="Exo"/>
                        <a:sym typeface="Ex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a:latin typeface="Exo"/>
                          <a:ea typeface="Exo"/>
                          <a:cs typeface="Exo"/>
                          <a:sym typeface="Exo"/>
                        </a:rPr>
                        <a:t>p = 0.2</a:t>
                      </a:r>
                      <a:endParaRPr>
                        <a:latin typeface="Exo"/>
                        <a:ea typeface="Exo"/>
                        <a:cs typeface="Exo"/>
                        <a:sym typeface="Ex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797575">
                <a:tc>
                  <a:txBody>
                    <a:bodyPr>
                      <a:noAutofit/>
                    </a:bodyPr>
                    <a:lstStyle/>
                    <a:p>
                      <a:pPr indent="0" lvl="0" marL="0">
                        <a:spcBef>
                          <a:spcPts val="0"/>
                        </a:spcBef>
                        <a:spcAft>
                          <a:spcPts val="0"/>
                        </a:spcAft>
                        <a:buNone/>
                      </a:pPr>
                      <a:r>
                        <a:rPr lang="en">
                          <a:latin typeface="Exo"/>
                          <a:ea typeface="Exo"/>
                          <a:cs typeface="Exo"/>
                          <a:sym typeface="Exo"/>
                        </a:rPr>
                        <a:t>2</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p = 0.3</a:t>
                      </a:r>
                      <a:endParaRP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indent="0" lvl="0" marL="0" rtl="0">
                        <a:spcBef>
                          <a:spcPts val="0"/>
                        </a:spcBef>
                        <a:spcAft>
                          <a:spcPts val="0"/>
                        </a:spcAft>
                        <a:buNone/>
                      </a:pPr>
                      <a:r>
                        <a:rPr lang="en">
                          <a:latin typeface="Exo"/>
                          <a:ea typeface="Exo"/>
                          <a:cs typeface="Exo"/>
                          <a:sym typeface="Exo"/>
                        </a:rPr>
                        <a:t>p = 0.15</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a:latin typeface="Exo"/>
                          <a:ea typeface="Exo"/>
                          <a:cs typeface="Exo"/>
                          <a:sym typeface="Exo"/>
                        </a:rPr>
                        <a:t>p = 0.01</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758525">
                <a:tc>
                  <a:txBody>
                    <a:bodyPr>
                      <a:noAutofit/>
                    </a:bodyPr>
                    <a:lstStyle/>
                    <a:p>
                      <a:pPr indent="0" lvl="0" marL="0" rtl="0">
                        <a:spcBef>
                          <a:spcPts val="0"/>
                        </a:spcBef>
                        <a:spcAft>
                          <a:spcPts val="0"/>
                        </a:spcAft>
                        <a:buNone/>
                      </a:pPr>
                      <a:r>
                        <a:rPr lang="en">
                          <a:latin typeface="Exo"/>
                          <a:ea typeface="Exo"/>
                          <a:cs typeface="Exo"/>
                          <a:sym typeface="Exo"/>
                        </a:rPr>
                        <a:t>2</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p = 0.05</a:t>
                      </a:r>
                      <a:endParaRP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indent="0" lvl="0" marL="0" rtl="0">
                        <a:spcBef>
                          <a:spcPts val="0"/>
                        </a:spcBef>
                        <a:spcAft>
                          <a:spcPts val="0"/>
                        </a:spcAft>
                        <a:buNone/>
                      </a:pPr>
                      <a:r>
                        <a:rPr lang="en">
                          <a:latin typeface="Exo"/>
                          <a:ea typeface="Exo"/>
                          <a:cs typeface="Exo"/>
                          <a:sym typeface="Exo"/>
                        </a:rPr>
                        <a:t>p = 0.2</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a:latin typeface="Exo"/>
                          <a:ea typeface="Exo"/>
                          <a:cs typeface="Exo"/>
                          <a:sym typeface="Exo"/>
                        </a:rPr>
                        <a:t>p = 0.0</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460650">
                <a:tc>
                  <a:txBody>
                    <a:bodyPr>
                      <a:noAutofit/>
                    </a:bodyPr>
                    <a:lstStyle/>
                    <a:p>
                      <a:pPr indent="0" lvl="0" marL="0" rtl="0">
                        <a:spcBef>
                          <a:spcPts val="0"/>
                        </a:spcBef>
                        <a:spcAft>
                          <a:spcPts val="0"/>
                        </a:spcAft>
                        <a:buNone/>
                      </a:pPr>
                      <a:r>
                        <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735300">
                <a:tc>
                  <a:txBody>
                    <a:bodyPr>
                      <a:noAutofit/>
                    </a:bodyPr>
                    <a:lstStyle/>
                    <a:p>
                      <a:pPr indent="0" lvl="0" marL="0" rtl="0">
                        <a:spcBef>
                          <a:spcPts val="0"/>
                        </a:spcBef>
                        <a:spcAft>
                          <a:spcPts val="0"/>
                        </a:spcAft>
                        <a:buNone/>
                      </a:pPr>
                      <a:r>
                        <a:rPr lang="en">
                          <a:latin typeface="Exo"/>
                          <a:ea typeface="Exo"/>
                          <a:cs typeface="Exo"/>
                          <a:sym typeface="Exo"/>
                        </a:rPr>
                        <a:t>4</a:t>
                      </a:r>
                      <a:endParaRPr>
                        <a:latin typeface="Exo"/>
                        <a:ea typeface="Exo"/>
                        <a:cs typeface="Exo"/>
                        <a:sym typeface="Exo"/>
                      </a:endParaRPr>
                    </a:p>
                  </a:txBody>
                  <a:tcPr marT="91425" marB="91425" marR="91425" marL="91425"/>
                </a:tc>
                <a:tc>
                  <a:txBody>
                    <a:bodyPr>
                      <a:noAutofit/>
                    </a:bodyPr>
                    <a:lstStyle/>
                    <a:p>
                      <a:pPr indent="0" lvl="0" marL="0">
                        <a:spcBef>
                          <a:spcPts val="0"/>
                        </a:spcBef>
                        <a:spcAft>
                          <a:spcPts val="0"/>
                        </a:spcAft>
                        <a:buNone/>
                      </a:pPr>
                      <a:r>
                        <a:rPr lang="en">
                          <a:latin typeface="Exo"/>
                          <a:ea typeface="Exo"/>
                          <a:cs typeface="Exo"/>
                          <a:sym typeface="Exo"/>
                        </a:rPr>
                        <a:t>p = 0.01</a:t>
                      </a:r>
                      <a:endParaRP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indent="0" lvl="0" marL="0" rtl="0">
                        <a:spcBef>
                          <a:spcPts val="0"/>
                        </a:spcBef>
                        <a:spcAft>
                          <a:spcPts val="0"/>
                        </a:spcAft>
                        <a:buNone/>
                      </a:pPr>
                      <a:r>
                        <a:rPr lang="en">
                          <a:latin typeface="Exo"/>
                          <a:ea typeface="Exo"/>
                          <a:cs typeface="Exo"/>
                          <a:sym typeface="Exo"/>
                        </a:rPr>
                        <a:t>p = 0.51</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a:latin typeface="Exo"/>
                          <a:ea typeface="Exo"/>
                          <a:cs typeface="Exo"/>
                          <a:sym typeface="Exo"/>
                        </a:rPr>
                        <a:t>p = 0.25</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Shape 1150"/>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E4E4E"/>
                </a:solidFill>
              </a:rPr>
              <a:t>(Weighted) Maxcut as Clustering</a:t>
            </a:r>
            <a:endParaRPr sz="2400">
              <a:solidFill>
                <a:srgbClr val="4E4E4E"/>
              </a:solidFill>
            </a:endParaRPr>
          </a:p>
        </p:txBody>
      </p:sp>
      <p:sp>
        <p:nvSpPr>
          <p:cNvPr id="1151" name="Shape 1151"/>
          <p:cNvSpPr txBox="1"/>
          <p:nvPr>
            <p:ph idx="1" type="body"/>
          </p:nvPr>
        </p:nvSpPr>
        <p:spPr>
          <a:xfrm>
            <a:off x="5812600" y="822550"/>
            <a:ext cx="2517300" cy="1170900"/>
          </a:xfrm>
          <a:prstGeom prst="rect">
            <a:avLst/>
          </a:prstGeom>
          <a:ln cap="flat" cmpd="sng" w="9525">
            <a:solidFill>
              <a:srgbClr val="000000"/>
            </a:solidFill>
            <a:prstDash val="solid"/>
            <a:round/>
            <a:headEnd len="med" w="med" type="none"/>
            <a:tailEnd len="med" w="med" type="none"/>
          </a:ln>
        </p:spPr>
        <p:txBody>
          <a:bodyPr anchorCtr="0" anchor="t" bIns="91425" lIns="91425" spcFirstLastPara="1" rIns="91425" wrap="square" tIns="91425">
            <a:noAutofit/>
          </a:bodyPr>
          <a:lstStyle/>
          <a:p>
            <a:pPr indent="-114300" lvl="0" marL="177800" algn="ctr">
              <a:spcBef>
                <a:spcPts val="1500"/>
              </a:spcBef>
              <a:spcAft>
                <a:spcPts val="1600"/>
              </a:spcAft>
              <a:buNone/>
            </a:pPr>
            <a:r>
              <a:rPr lang="en"/>
              <a:t>Hamiltonian</a:t>
            </a:r>
            <a:endParaRPr/>
          </a:p>
        </p:txBody>
      </p:sp>
      <p:pic>
        <p:nvPicPr>
          <p:cNvPr id="1152" name="Shape 1152"/>
          <p:cNvPicPr preferRelativeResize="0"/>
          <p:nvPr/>
        </p:nvPicPr>
        <p:blipFill>
          <a:blip r:embed="rId3">
            <a:alphaModFix/>
          </a:blip>
          <a:stretch>
            <a:fillRect/>
          </a:stretch>
        </p:blipFill>
        <p:spPr>
          <a:xfrm>
            <a:off x="5868050" y="1380350"/>
            <a:ext cx="2349425" cy="562700"/>
          </a:xfrm>
          <a:prstGeom prst="rect">
            <a:avLst/>
          </a:prstGeom>
          <a:noFill/>
          <a:ln>
            <a:noFill/>
          </a:ln>
        </p:spPr>
      </p:pic>
      <p:pic>
        <p:nvPicPr>
          <p:cNvPr id="1153" name="Shape 1153"/>
          <p:cNvPicPr preferRelativeResize="0"/>
          <p:nvPr/>
        </p:nvPicPr>
        <p:blipFill>
          <a:blip r:embed="rId4">
            <a:alphaModFix/>
          </a:blip>
          <a:stretch>
            <a:fillRect/>
          </a:stretch>
        </p:blipFill>
        <p:spPr>
          <a:xfrm>
            <a:off x="451625" y="822559"/>
            <a:ext cx="2791600" cy="1822925"/>
          </a:xfrm>
          <a:prstGeom prst="rect">
            <a:avLst/>
          </a:prstGeom>
          <a:noFill/>
          <a:ln>
            <a:noFill/>
          </a:ln>
        </p:spPr>
      </p:pic>
      <p:pic>
        <p:nvPicPr>
          <p:cNvPr id="1154" name="Shape 1154"/>
          <p:cNvPicPr preferRelativeResize="0"/>
          <p:nvPr/>
        </p:nvPicPr>
        <p:blipFill>
          <a:blip r:embed="rId5">
            <a:alphaModFix/>
          </a:blip>
          <a:stretch>
            <a:fillRect/>
          </a:stretch>
        </p:blipFill>
        <p:spPr>
          <a:xfrm>
            <a:off x="2485200" y="2390824"/>
            <a:ext cx="2791600" cy="2752676"/>
          </a:xfrm>
          <a:prstGeom prst="rect">
            <a:avLst/>
          </a:prstGeom>
          <a:noFill/>
          <a:ln>
            <a:noFill/>
          </a:ln>
        </p:spPr>
      </p:pic>
      <p:cxnSp>
        <p:nvCxnSpPr>
          <p:cNvPr id="1155" name="Shape 1155"/>
          <p:cNvCxnSpPr>
            <a:stCxn id="1153" idx="2"/>
            <a:endCxn id="1154" idx="1"/>
          </p:cNvCxnSpPr>
          <p:nvPr/>
        </p:nvCxnSpPr>
        <p:spPr>
          <a:xfrm flipH="1" rot="-5400000">
            <a:off x="1605475" y="2887434"/>
            <a:ext cx="1121700" cy="637800"/>
          </a:xfrm>
          <a:prstGeom prst="bentConnector2">
            <a:avLst/>
          </a:prstGeom>
          <a:noFill/>
          <a:ln cap="flat" cmpd="sng" w="19050">
            <a:solidFill>
              <a:schemeClr val="dk2"/>
            </a:solidFill>
            <a:prstDash val="solid"/>
            <a:round/>
            <a:headEnd len="lg" w="lg" type="none"/>
            <a:tailEnd len="lg" w="lg" type="triangle"/>
          </a:ln>
        </p:spPr>
      </p:cxnSp>
      <p:sp>
        <p:nvSpPr>
          <p:cNvPr id="1156" name="Shape 1156"/>
          <p:cNvSpPr txBox="1"/>
          <p:nvPr>
            <p:ph idx="1" type="body"/>
          </p:nvPr>
        </p:nvSpPr>
        <p:spPr>
          <a:xfrm>
            <a:off x="742550" y="2960650"/>
            <a:ext cx="1064400" cy="705300"/>
          </a:xfrm>
          <a:prstGeom prst="rect">
            <a:avLst/>
          </a:prstGeom>
          <a:ln>
            <a:noFill/>
          </a:ln>
        </p:spPr>
        <p:txBody>
          <a:bodyPr anchorCtr="0" anchor="t" bIns="91425" lIns="91425" spcFirstLastPara="1" rIns="91425" wrap="square" tIns="91425">
            <a:noAutofit/>
          </a:bodyPr>
          <a:lstStyle/>
          <a:p>
            <a:pPr indent="-114300" lvl="0" marL="177800" rtl="0">
              <a:spcBef>
                <a:spcPts val="1500"/>
              </a:spcBef>
              <a:spcAft>
                <a:spcPts val="1600"/>
              </a:spcAft>
              <a:buNone/>
            </a:pPr>
            <a:r>
              <a:rPr lang="en"/>
              <a:t>Euclidean distance</a:t>
            </a:r>
            <a:endParaRPr/>
          </a:p>
        </p:txBody>
      </p:sp>
      <p:cxnSp>
        <p:nvCxnSpPr>
          <p:cNvPr id="1157" name="Shape 1157"/>
          <p:cNvCxnSpPr>
            <a:stCxn id="1154" idx="0"/>
            <a:endCxn id="1151" idx="1"/>
          </p:cNvCxnSpPr>
          <p:nvPr/>
        </p:nvCxnSpPr>
        <p:spPr>
          <a:xfrm rot="-5400000">
            <a:off x="4355450" y="933574"/>
            <a:ext cx="982800" cy="1931700"/>
          </a:xfrm>
          <a:prstGeom prst="bentConnector2">
            <a:avLst/>
          </a:prstGeom>
          <a:noFill/>
          <a:ln cap="flat" cmpd="sng" w="19050">
            <a:solidFill>
              <a:schemeClr val="dk2"/>
            </a:solidFill>
            <a:prstDash val="solid"/>
            <a:round/>
            <a:headEnd len="lg" w="lg" type="none"/>
            <a:tailEnd len="lg" w="lg" type="triangle"/>
          </a:ln>
        </p:spPr>
      </p:cxnSp>
      <p:pic>
        <p:nvPicPr>
          <p:cNvPr id="1158" name="Shape 1158"/>
          <p:cNvPicPr preferRelativeResize="0"/>
          <p:nvPr/>
        </p:nvPicPr>
        <p:blipFill>
          <a:blip r:embed="rId6">
            <a:alphaModFix/>
          </a:blip>
          <a:stretch>
            <a:fillRect/>
          </a:stretch>
        </p:blipFill>
        <p:spPr>
          <a:xfrm>
            <a:off x="5693027" y="2725000"/>
            <a:ext cx="2756436" cy="737450"/>
          </a:xfrm>
          <a:prstGeom prst="rect">
            <a:avLst/>
          </a:prstGeom>
          <a:noFill/>
          <a:ln cap="flat" cmpd="sng" w="19050">
            <a:solidFill>
              <a:schemeClr val="dk2"/>
            </a:solidFill>
            <a:prstDash val="solid"/>
            <a:round/>
            <a:headEnd len="med" w="med" type="none"/>
            <a:tailEnd len="med" w="med" type="none"/>
          </a:ln>
        </p:spPr>
      </p:pic>
      <p:sp>
        <p:nvSpPr>
          <p:cNvPr id="1159" name="Shape 1159"/>
          <p:cNvSpPr txBox="1"/>
          <p:nvPr>
            <p:ph idx="1" type="body"/>
          </p:nvPr>
        </p:nvSpPr>
        <p:spPr>
          <a:xfrm>
            <a:off x="4000550" y="822550"/>
            <a:ext cx="1692600" cy="562800"/>
          </a:xfrm>
          <a:prstGeom prst="rect">
            <a:avLst/>
          </a:prstGeom>
          <a:ln>
            <a:noFill/>
          </a:ln>
        </p:spPr>
        <p:txBody>
          <a:bodyPr anchorCtr="0" anchor="t" bIns="91425" lIns="91425" spcFirstLastPara="1" rIns="91425" wrap="square" tIns="91425">
            <a:noAutofit/>
          </a:bodyPr>
          <a:lstStyle/>
          <a:p>
            <a:pPr indent="-114300" lvl="0" marL="177800" rtl="0">
              <a:spcBef>
                <a:spcPts val="1500"/>
              </a:spcBef>
              <a:spcAft>
                <a:spcPts val="1600"/>
              </a:spcAft>
              <a:buNone/>
            </a:pPr>
            <a:r>
              <a:rPr lang="en"/>
              <a:t>Graph encoding</a:t>
            </a:r>
            <a:endParaRPr/>
          </a:p>
        </p:txBody>
      </p:sp>
      <p:cxnSp>
        <p:nvCxnSpPr>
          <p:cNvPr id="1160" name="Shape 1160"/>
          <p:cNvCxnSpPr>
            <a:stCxn id="1151" idx="2"/>
            <a:endCxn id="1158" idx="0"/>
          </p:cNvCxnSpPr>
          <p:nvPr/>
        </p:nvCxnSpPr>
        <p:spPr>
          <a:xfrm flipH="1" rot="-5400000">
            <a:off x="6705700" y="2359000"/>
            <a:ext cx="731700" cy="600"/>
          </a:xfrm>
          <a:prstGeom prst="bentConnector3">
            <a:avLst>
              <a:gd fmla="val 49990" name="adj1"/>
            </a:avLst>
          </a:prstGeom>
          <a:noFill/>
          <a:ln cap="flat" cmpd="sng" w="19050">
            <a:solidFill>
              <a:schemeClr val="dk2"/>
            </a:solidFill>
            <a:prstDash val="solid"/>
            <a:round/>
            <a:headEnd len="lg" w="lg" type="none"/>
            <a:tailEnd len="lg" w="lg" type="triangle"/>
          </a:ln>
        </p:spPr>
      </p:cxnSp>
      <p:sp>
        <p:nvSpPr>
          <p:cNvPr id="1161" name="Shape 1161"/>
          <p:cNvSpPr txBox="1"/>
          <p:nvPr>
            <p:ph idx="1" type="body"/>
          </p:nvPr>
        </p:nvSpPr>
        <p:spPr>
          <a:xfrm>
            <a:off x="7120800" y="1976500"/>
            <a:ext cx="835800" cy="562800"/>
          </a:xfrm>
          <a:prstGeom prst="rect">
            <a:avLst/>
          </a:prstGeom>
          <a:ln>
            <a:noFill/>
          </a:ln>
        </p:spPr>
        <p:txBody>
          <a:bodyPr anchorCtr="0" anchor="t" bIns="91425" lIns="91425" spcFirstLastPara="1" rIns="91425" wrap="square" tIns="91425">
            <a:noAutofit/>
          </a:bodyPr>
          <a:lstStyle/>
          <a:p>
            <a:pPr indent="-114300" lvl="0" marL="177800" rtl="0">
              <a:spcBef>
                <a:spcPts val="1500"/>
              </a:spcBef>
              <a:spcAft>
                <a:spcPts val="1600"/>
              </a:spcAft>
              <a:buNone/>
            </a:pPr>
            <a:r>
              <a:rPr lang="en"/>
              <a:t>QAOA</a:t>
            </a:r>
            <a:endParaRPr/>
          </a:p>
        </p:txBody>
      </p:sp>
      <p:pic>
        <p:nvPicPr>
          <p:cNvPr id="1162" name="Shape 1162"/>
          <p:cNvPicPr preferRelativeResize="0"/>
          <p:nvPr/>
        </p:nvPicPr>
        <p:blipFill>
          <a:blip r:embed="rId7">
            <a:alphaModFix/>
          </a:blip>
          <a:stretch>
            <a:fillRect/>
          </a:stretch>
        </p:blipFill>
        <p:spPr>
          <a:xfrm>
            <a:off x="5719350" y="4138200"/>
            <a:ext cx="2704400" cy="336925"/>
          </a:xfrm>
          <a:prstGeom prst="rect">
            <a:avLst/>
          </a:prstGeom>
          <a:noFill/>
          <a:ln cap="flat" cmpd="sng" w="19050">
            <a:solidFill>
              <a:schemeClr val="dk2"/>
            </a:solidFill>
            <a:prstDash val="solid"/>
            <a:round/>
            <a:headEnd len="med" w="med" type="none"/>
            <a:tailEnd len="med" w="med" type="none"/>
          </a:ln>
        </p:spPr>
      </p:pic>
      <p:cxnSp>
        <p:nvCxnSpPr>
          <p:cNvPr id="1163" name="Shape 1163"/>
          <p:cNvCxnSpPr>
            <a:stCxn id="1158" idx="2"/>
            <a:endCxn id="1162" idx="0"/>
          </p:cNvCxnSpPr>
          <p:nvPr/>
        </p:nvCxnSpPr>
        <p:spPr>
          <a:xfrm flipH="1" rot="-5400000">
            <a:off x="6733745" y="3799950"/>
            <a:ext cx="675600" cy="600"/>
          </a:xfrm>
          <a:prstGeom prst="bentConnector3">
            <a:avLst>
              <a:gd fmla="val 50011" name="adj1"/>
            </a:avLst>
          </a:prstGeom>
          <a:noFill/>
          <a:ln cap="flat" cmpd="sng" w="19050">
            <a:solidFill>
              <a:schemeClr val="dk2"/>
            </a:solidFill>
            <a:prstDash val="solid"/>
            <a:round/>
            <a:headEnd len="lg" w="lg" type="none"/>
            <a:tailEnd len="lg" w="lg" type="triangle"/>
          </a:ln>
        </p:spPr>
      </p:cxnSp>
      <p:sp>
        <p:nvSpPr>
          <p:cNvPr id="1164" name="Shape 1164"/>
          <p:cNvSpPr txBox="1"/>
          <p:nvPr>
            <p:ph idx="1" type="body"/>
          </p:nvPr>
        </p:nvSpPr>
        <p:spPr>
          <a:xfrm>
            <a:off x="6807825" y="3327800"/>
            <a:ext cx="2123700" cy="878700"/>
          </a:xfrm>
          <a:prstGeom prst="rect">
            <a:avLst/>
          </a:prstGeom>
          <a:ln>
            <a:noFill/>
          </a:ln>
        </p:spPr>
        <p:txBody>
          <a:bodyPr anchorCtr="0" anchor="t" bIns="91425" lIns="91425" spcFirstLastPara="1" rIns="91425" wrap="square" tIns="91425">
            <a:noAutofit/>
          </a:bodyPr>
          <a:lstStyle/>
          <a:p>
            <a:pPr indent="-114300" lvl="0" marL="177800" rtl="0" algn="r">
              <a:spcBef>
                <a:spcPts val="1500"/>
              </a:spcBef>
              <a:spcAft>
                <a:spcPts val="1600"/>
              </a:spcAft>
              <a:buNone/>
            </a:pPr>
            <a:r>
              <a:rPr lang="en"/>
              <a:t>Measurement in computational basis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Shape 1169"/>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E4E4E"/>
                </a:solidFill>
              </a:rPr>
              <a:t>When are we done?</a:t>
            </a:r>
            <a:endParaRPr sz="2400">
              <a:solidFill>
                <a:srgbClr val="4E4E4E"/>
              </a:solidFill>
            </a:endParaRPr>
          </a:p>
        </p:txBody>
      </p:sp>
      <p:sp>
        <p:nvSpPr>
          <p:cNvPr id="1170" name="Shape 1170"/>
          <p:cNvSpPr/>
          <p:nvPr/>
        </p:nvSpPr>
        <p:spPr>
          <a:xfrm>
            <a:off x="7895125" y="2621625"/>
            <a:ext cx="196500" cy="174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1" name="Shape 1171"/>
          <p:cNvSpPr/>
          <p:nvPr/>
        </p:nvSpPr>
        <p:spPr>
          <a:xfrm>
            <a:off x="8132900" y="2621625"/>
            <a:ext cx="196500" cy="174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2" name="Shape 1172"/>
          <p:cNvSpPr/>
          <p:nvPr/>
        </p:nvSpPr>
        <p:spPr>
          <a:xfrm>
            <a:off x="5547125" y="2450025"/>
            <a:ext cx="196500" cy="174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3" name="Shape 1173"/>
          <p:cNvSpPr txBox="1"/>
          <p:nvPr/>
        </p:nvSpPr>
        <p:spPr>
          <a:xfrm>
            <a:off x="5069650" y="1217525"/>
            <a:ext cx="3448800" cy="3489600"/>
          </a:xfrm>
          <a:prstGeom prst="rect">
            <a:avLst/>
          </a:prstGeom>
          <a:solidFill>
            <a:srgbClr val="FFFFFF"/>
          </a:solidFill>
          <a:ln cap="flat" cmpd="sng" w="19050">
            <a:solidFill>
              <a:srgbClr val="888888"/>
            </a:solidFill>
            <a:prstDash val="solid"/>
            <a:round/>
            <a:headEnd len="med" w="med" type="none"/>
            <a:tailEnd len="med" w="med" type="none"/>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100">
              <a:solidFill>
                <a:schemeClr val="dk1"/>
              </a:solidFill>
              <a:highlight>
                <a:schemeClr val="lt1"/>
              </a:highlight>
              <a:latin typeface="Exo"/>
              <a:ea typeface="Exo"/>
              <a:cs typeface="Exo"/>
              <a:sym typeface="Exo"/>
            </a:endParaRPr>
          </a:p>
        </p:txBody>
      </p:sp>
      <p:sp>
        <p:nvSpPr>
          <p:cNvPr id="1174" name="Shape 1174"/>
          <p:cNvSpPr txBox="1"/>
          <p:nvPr/>
        </p:nvSpPr>
        <p:spPr>
          <a:xfrm>
            <a:off x="5064095" y="872925"/>
            <a:ext cx="3459900" cy="3582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latin typeface="Exo"/>
                <a:ea typeface="Exo"/>
                <a:cs typeface="Exo"/>
                <a:sym typeface="Exo"/>
              </a:rPr>
              <a:t>QPU</a:t>
            </a:r>
            <a:endParaRPr sz="1400">
              <a:solidFill>
                <a:schemeClr val="lt1"/>
              </a:solidFill>
              <a:latin typeface="Exo"/>
              <a:ea typeface="Exo"/>
              <a:cs typeface="Exo"/>
              <a:sym typeface="Exo"/>
            </a:endParaRPr>
          </a:p>
        </p:txBody>
      </p:sp>
      <p:sp>
        <p:nvSpPr>
          <p:cNvPr id="1175" name="Shape 1175"/>
          <p:cNvSpPr txBox="1"/>
          <p:nvPr/>
        </p:nvSpPr>
        <p:spPr>
          <a:xfrm>
            <a:off x="1149875" y="872925"/>
            <a:ext cx="3465600" cy="3582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latin typeface="Exo"/>
                <a:ea typeface="Exo"/>
                <a:cs typeface="Exo"/>
                <a:sym typeface="Exo"/>
              </a:rPr>
              <a:t>CPU</a:t>
            </a:r>
            <a:endParaRPr sz="1400">
              <a:solidFill>
                <a:schemeClr val="lt1"/>
              </a:solidFill>
              <a:latin typeface="Exo"/>
              <a:ea typeface="Exo"/>
              <a:cs typeface="Exo"/>
              <a:sym typeface="Exo"/>
            </a:endParaRPr>
          </a:p>
        </p:txBody>
      </p:sp>
      <p:sp>
        <p:nvSpPr>
          <p:cNvPr id="1176" name="Shape 1176"/>
          <p:cNvSpPr txBox="1"/>
          <p:nvPr/>
        </p:nvSpPr>
        <p:spPr>
          <a:xfrm>
            <a:off x="1152725" y="1217525"/>
            <a:ext cx="3459900" cy="3489600"/>
          </a:xfrm>
          <a:prstGeom prst="rect">
            <a:avLst/>
          </a:prstGeom>
          <a:solidFill>
            <a:srgbClr val="FFFFFF"/>
          </a:solidFill>
          <a:ln cap="flat" cmpd="sng" w="19050">
            <a:solidFill>
              <a:srgbClr val="888888"/>
            </a:solidFill>
            <a:prstDash val="solid"/>
            <a:round/>
            <a:headEnd len="med" w="med" type="none"/>
            <a:tailEnd len="med" w="med"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i="1" sz="1100">
              <a:solidFill>
                <a:schemeClr val="dk1"/>
              </a:solidFill>
              <a:highlight>
                <a:schemeClr val="lt1"/>
              </a:highlight>
              <a:latin typeface="Exo"/>
              <a:ea typeface="Exo"/>
              <a:cs typeface="Exo"/>
              <a:sym typeface="Exo"/>
            </a:endParaRPr>
          </a:p>
          <a:p>
            <a:pPr indent="0" lvl="0" marL="0" rtl="0">
              <a:lnSpc>
                <a:spcPct val="115000"/>
              </a:lnSpc>
              <a:spcBef>
                <a:spcPts val="0"/>
              </a:spcBef>
              <a:spcAft>
                <a:spcPts val="0"/>
              </a:spcAft>
              <a:buNone/>
            </a:pPr>
            <a:r>
              <a:t/>
            </a:r>
            <a:endParaRPr sz="1100">
              <a:solidFill>
                <a:schemeClr val="dk1"/>
              </a:solidFill>
              <a:highlight>
                <a:schemeClr val="lt1"/>
              </a:highlight>
              <a:latin typeface="Exo"/>
              <a:ea typeface="Exo"/>
              <a:cs typeface="Exo"/>
              <a:sym typeface="Exo"/>
            </a:endParaRPr>
          </a:p>
          <a:p>
            <a:pPr indent="0" lvl="0" marL="0" rtl="0">
              <a:lnSpc>
                <a:spcPct val="115000"/>
              </a:lnSpc>
              <a:spcBef>
                <a:spcPts val="0"/>
              </a:spcBef>
              <a:spcAft>
                <a:spcPts val="0"/>
              </a:spcAft>
              <a:buNone/>
            </a:pPr>
            <a:r>
              <a:t/>
            </a:r>
            <a:endParaRPr sz="1100">
              <a:solidFill>
                <a:schemeClr val="dk1"/>
              </a:solidFill>
              <a:highlight>
                <a:schemeClr val="lt1"/>
              </a:highlight>
              <a:latin typeface="Exo"/>
              <a:ea typeface="Exo"/>
              <a:cs typeface="Exo"/>
              <a:sym typeface="Exo"/>
            </a:endParaRPr>
          </a:p>
          <a:p>
            <a:pPr indent="0" lvl="0" marL="0" rtl="0">
              <a:lnSpc>
                <a:spcPct val="115000"/>
              </a:lnSpc>
              <a:spcBef>
                <a:spcPts val="0"/>
              </a:spcBef>
              <a:spcAft>
                <a:spcPts val="0"/>
              </a:spcAft>
              <a:buNone/>
            </a:pPr>
            <a:r>
              <a:t/>
            </a:r>
            <a:endParaRPr sz="1100">
              <a:solidFill>
                <a:schemeClr val="dk1"/>
              </a:solidFill>
              <a:highlight>
                <a:schemeClr val="lt1"/>
              </a:highlight>
              <a:latin typeface="Exo"/>
              <a:ea typeface="Exo"/>
              <a:cs typeface="Exo"/>
              <a:sym typeface="Exo"/>
            </a:endParaRPr>
          </a:p>
        </p:txBody>
      </p:sp>
      <p:sp>
        <p:nvSpPr>
          <p:cNvPr id="1177" name="Shape 1177"/>
          <p:cNvSpPr/>
          <p:nvPr/>
        </p:nvSpPr>
        <p:spPr>
          <a:xfrm>
            <a:off x="2134149" y="1447600"/>
            <a:ext cx="1495200" cy="5265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Create Quil with selected parameters</a:t>
            </a:r>
            <a:endParaRPr sz="1000">
              <a:solidFill>
                <a:schemeClr val="dk1"/>
              </a:solidFill>
              <a:latin typeface="Exo"/>
              <a:ea typeface="Exo"/>
              <a:cs typeface="Exo"/>
              <a:sym typeface="Exo"/>
            </a:endParaRPr>
          </a:p>
        </p:txBody>
      </p:sp>
      <p:sp>
        <p:nvSpPr>
          <p:cNvPr id="1178" name="Shape 1178"/>
          <p:cNvSpPr/>
          <p:nvPr/>
        </p:nvSpPr>
        <p:spPr>
          <a:xfrm>
            <a:off x="1784200" y="3876150"/>
            <a:ext cx="2196300" cy="6570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Analyze Samples</a:t>
            </a:r>
            <a:endParaRPr sz="1000">
              <a:solidFill>
                <a:schemeClr val="dk1"/>
              </a:solidFill>
              <a:latin typeface="Exo"/>
              <a:ea typeface="Exo"/>
              <a:cs typeface="Exo"/>
              <a:sym typeface="Exo"/>
            </a:endParaRPr>
          </a:p>
          <a:p>
            <a:pPr indent="0" lvl="0" marL="0" rtl="0" algn="ctr">
              <a:spcBef>
                <a:spcPts val="0"/>
              </a:spcBef>
              <a:spcAft>
                <a:spcPts val="0"/>
              </a:spcAft>
              <a:buNone/>
            </a:pPr>
            <a:r>
              <a:rPr lang="en" sz="1000">
                <a:solidFill>
                  <a:schemeClr val="dk1"/>
                </a:solidFill>
                <a:latin typeface="Exo"/>
                <a:ea typeface="Exo"/>
                <a:cs typeface="Exo"/>
                <a:sym typeface="Exo"/>
              </a:rPr>
              <a:t>&amp;</a:t>
            </a:r>
            <a:br>
              <a:rPr lang="en" sz="1000">
                <a:solidFill>
                  <a:schemeClr val="dk1"/>
                </a:solidFill>
                <a:latin typeface="Exo"/>
                <a:ea typeface="Exo"/>
                <a:cs typeface="Exo"/>
                <a:sym typeface="Exo"/>
              </a:rPr>
            </a:br>
            <a:r>
              <a:rPr lang="en" sz="1000">
                <a:solidFill>
                  <a:schemeClr val="dk1"/>
                </a:solidFill>
                <a:latin typeface="Exo"/>
                <a:ea typeface="Exo"/>
                <a:cs typeface="Exo"/>
                <a:sym typeface="Exo"/>
              </a:rPr>
              <a:t>Evaluate real valued </a:t>
            </a:r>
            <a:br>
              <a:rPr lang="en" sz="1000">
                <a:solidFill>
                  <a:schemeClr val="dk1"/>
                </a:solidFill>
                <a:latin typeface="Exo"/>
                <a:ea typeface="Exo"/>
                <a:cs typeface="Exo"/>
                <a:sym typeface="Exo"/>
              </a:rPr>
            </a:br>
            <a:r>
              <a:rPr lang="en" sz="1000">
                <a:solidFill>
                  <a:schemeClr val="dk1"/>
                </a:solidFill>
                <a:latin typeface="Exo"/>
                <a:ea typeface="Exo"/>
                <a:cs typeface="Exo"/>
                <a:sym typeface="Exo"/>
              </a:rPr>
              <a:t>objective function</a:t>
            </a:r>
            <a:endParaRPr sz="1000">
              <a:solidFill>
                <a:schemeClr val="dk1"/>
              </a:solidFill>
              <a:latin typeface="Exo"/>
              <a:ea typeface="Exo"/>
              <a:cs typeface="Exo"/>
              <a:sym typeface="Exo"/>
            </a:endParaRPr>
          </a:p>
        </p:txBody>
      </p:sp>
      <p:sp>
        <p:nvSpPr>
          <p:cNvPr id="1179" name="Shape 1179"/>
          <p:cNvSpPr/>
          <p:nvPr/>
        </p:nvSpPr>
        <p:spPr>
          <a:xfrm>
            <a:off x="2396500" y="2263062"/>
            <a:ext cx="970500" cy="5265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Select angles</a:t>
            </a:r>
            <a:endParaRPr sz="1000">
              <a:solidFill>
                <a:schemeClr val="dk1"/>
              </a:solidFill>
              <a:latin typeface="Exo"/>
              <a:ea typeface="Exo"/>
              <a:cs typeface="Exo"/>
              <a:sym typeface="Exo"/>
            </a:endParaRPr>
          </a:p>
        </p:txBody>
      </p:sp>
      <p:cxnSp>
        <p:nvCxnSpPr>
          <p:cNvPr id="1180" name="Shape 1180"/>
          <p:cNvCxnSpPr>
            <a:stCxn id="1179" idx="0"/>
            <a:endCxn id="1177" idx="2"/>
          </p:cNvCxnSpPr>
          <p:nvPr/>
        </p:nvCxnSpPr>
        <p:spPr>
          <a:xfrm rot="-5400000">
            <a:off x="2737600" y="2118312"/>
            <a:ext cx="288900" cy="600"/>
          </a:xfrm>
          <a:prstGeom prst="bentConnector3">
            <a:avLst>
              <a:gd fmla="val 50011" name="adj1"/>
            </a:avLst>
          </a:prstGeom>
          <a:noFill/>
          <a:ln cap="flat" cmpd="sng" w="19050">
            <a:solidFill>
              <a:schemeClr val="dk2"/>
            </a:solidFill>
            <a:prstDash val="solid"/>
            <a:round/>
            <a:headEnd len="lg" w="lg" type="none"/>
            <a:tailEnd len="lg" w="lg" type="triangle"/>
          </a:ln>
        </p:spPr>
      </p:cxnSp>
      <p:cxnSp>
        <p:nvCxnSpPr>
          <p:cNvPr id="1181" name="Shape 1181"/>
          <p:cNvCxnSpPr>
            <a:stCxn id="1178" idx="0"/>
            <a:endCxn id="1182" idx="2"/>
          </p:cNvCxnSpPr>
          <p:nvPr/>
        </p:nvCxnSpPr>
        <p:spPr>
          <a:xfrm rot="-5400000">
            <a:off x="2742550" y="3735750"/>
            <a:ext cx="280200" cy="600"/>
          </a:xfrm>
          <a:prstGeom prst="bentConnector3">
            <a:avLst>
              <a:gd fmla="val 49973" name="adj1"/>
            </a:avLst>
          </a:prstGeom>
          <a:noFill/>
          <a:ln cap="flat" cmpd="sng" w="19050">
            <a:solidFill>
              <a:schemeClr val="dk2"/>
            </a:solidFill>
            <a:prstDash val="solid"/>
            <a:round/>
            <a:headEnd len="lg" w="lg" type="none"/>
            <a:tailEnd len="lg" w="lg" type="triangle"/>
          </a:ln>
        </p:spPr>
      </p:cxnSp>
      <p:cxnSp>
        <p:nvCxnSpPr>
          <p:cNvPr id="1183" name="Shape 1183"/>
          <p:cNvCxnSpPr>
            <a:stCxn id="1177" idx="3"/>
            <a:endCxn id="1184" idx="1"/>
          </p:cNvCxnSpPr>
          <p:nvPr/>
        </p:nvCxnSpPr>
        <p:spPr>
          <a:xfrm>
            <a:off x="3629349" y="1710850"/>
            <a:ext cx="2744700" cy="900"/>
          </a:xfrm>
          <a:prstGeom prst="bentConnector3">
            <a:avLst>
              <a:gd fmla="val 50001" name="adj1"/>
            </a:avLst>
          </a:prstGeom>
          <a:noFill/>
          <a:ln cap="flat" cmpd="sng" w="19050">
            <a:solidFill>
              <a:schemeClr val="dk2"/>
            </a:solidFill>
            <a:prstDash val="solid"/>
            <a:round/>
            <a:headEnd len="lg" w="lg" type="none"/>
            <a:tailEnd len="lg" w="lg" type="triangle"/>
          </a:ln>
        </p:spPr>
      </p:cxnSp>
      <p:cxnSp>
        <p:nvCxnSpPr>
          <p:cNvPr id="1185" name="Shape 1185"/>
          <p:cNvCxnSpPr>
            <a:stCxn id="1186" idx="1"/>
            <a:endCxn id="1178" idx="3"/>
          </p:cNvCxnSpPr>
          <p:nvPr/>
        </p:nvCxnSpPr>
        <p:spPr>
          <a:xfrm flipH="1">
            <a:off x="3980525" y="4204613"/>
            <a:ext cx="2309700" cy="600"/>
          </a:xfrm>
          <a:prstGeom prst="bentConnector3">
            <a:avLst>
              <a:gd fmla="val 50001" name="adj1"/>
            </a:avLst>
          </a:prstGeom>
          <a:noFill/>
          <a:ln cap="flat" cmpd="sng" w="19050">
            <a:solidFill>
              <a:schemeClr val="dk2"/>
            </a:solidFill>
            <a:prstDash val="solid"/>
            <a:round/>
            <a:headEnd len="lg" w="lg" type="none"/>
            <a:tailEnd len="lg" w="lg" type="triangle"/>
          </a:ln>
        </p:spPr>
      </p:cxnSp>
      <p:sp>
        <p:nvSpPr>
          <p:cNvPr id="1184" name="Shape 1184"/>
          <p:cNvSpPr/>
          <p:nvPr/>
        </p:nvSpPr>
        <p:spPr>
          <a:xfrm>
            <a:off x="6374087" y="1364661"/>
            <a:ext cx="970500" cy="6942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Compile to hardware instructions</a:t>
            </a:r>
            <a:endParaRPr sz="1000">
              <a:solidFill>
                <a:schemeClr val="dk1"/>
              </a:solidFill>
              <a:latin typeface="Exo"/>
              <a:ea typeface="Exo"/>
              <a:cs typeface="Exo"/>
              <a:sym typeface="Exo"/>
            </a:endParaRPr>
          </a:p>
        </p:txBody>
      </p:sp>
      <p:sp>
        <p:nvSpPr>
          <p:cNvPr id="1187" name="Shape 1187"/>
          <p:cNvSpPr/>
          <p:nvPr/>
        </p:nvSpPr>
        <p:spPr>
          <a:xfrm>
            <a:off x="6290225" y="2758000"/>
            <a:ext cx="1138200" cy="4842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Play instructions</a:t>
            </a:r>
            <a:endParaRPr sz="1000">
              <a:solidFill>
                <a:schemeClr val="dk1"/>
              </a:solidFill>
              <a:latin typeface="Exo"/>
              <a:ea typeface="Exo"/>
              <a:cs typeface="Exo"/>
              <a:sym typeface="Exo"/>
            </a:endParaRPr>
          </a:p>
        </p:txBody>
      </p:sp>
      <p:cxnSp>
        <p:nvCxnSpPr>
          <p:cNvPr id="1188" name="Shape 1188"/>
          <p:cNvCxnSpPr>
            <a:stCxn id="1184" idx="2"/>
            <a:endCxn id="1187" idx="0"/>
          </p:cNvCxnSpPr>
          <p:nvPr/>
        </p:nvCxnSpPr>
        <p:spPr>
          <a:xfrm flipH="1" rot="-5400000">
            <a:off x="6510137" y="2408061"/>
            <a:ext cx="699000" cy="600"/>
          </a:xfrm>
          <a:prstGeom prst="bentConnector3">
            <a:avLst>
              <a:gd fmla="val 50010" name="adj1"/>
            </a:avLst>
          </a:prstGeom>
          <a:noFill/>
          <a:ln cap="flat" cmpd="sng" w="19050">
            <a:solidFill>
              <a:schemeClr val="dk2"/>
            </a:solidFill>
            <a:prstDash val="solid"/>
            <a:round/>
            <a:headEnd len="lg" w="lg" type="none"/>
            <a:tailEnd len="lg" w="lg" type="triangle"/>
          </a:ln>
        </p:spPr>
      </p:cxnSp>
      <p:sp>
        <p:nvSpPr>
          <p:cNvPr id="1186" name="Shape 1186"/>
          <p:cNvSpPr/>
          <p:nvPr/>
        </p:nvSpPr>
        <p:spPr>
          <a:xfrm>
            <a:off x="6290225" y="3941363"/>
            <a:ext cx="1138200" cy="5265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Measure</a:t>
            </a:r>
            <a:endParaRPr sz="1000">
              <a:solidFill>
                <a:schemeClr val="dk1"/>
              </a:solidFill>
              <a:latin typeface="Exo"/>
              <a:ea typeface="Exo"/>
              <a:cs typeface="Exo"/>
              <a:sym typeface="Exo"/>
            </a:endParaRPr>
          </a:p>
          <a:p>
            <a:pPr indent="0" lvl="0" marL="0" rtl="0" algn="ctr">
              <a:spcBef>
                <a:spcPts val="0"/>
              </a:spcBef>
              <a:spcAft>
                <a:spcPts val="0"/>
              </a:spcAft>
              <a:buNone/>
            </a:pPr>
            <a:r>
              <a:rPr lang="en" sz="1000">
                <a:solidFill>
                  <a:schemeClr val="dk1"/>
                </a:solidFill>
                <a:latin typeface="Exo"/>
                <a:ea typeface="Exo"/>
                <a:cs typeface="Exo"/>
                <a:sym typeface="Exo"/>
              </a:rPr>
              <a:t>&amp;</a:t>
            </a:r>
            <a:endParaRPr sz="1000">
              <a:solidFill>
                <a:schemeClr val="dk1"/>
              </a:solidFill>
              <a:latin typeface="Exo"/>
              <a:ea typeface="Exo"/>
              <a:cs typeface="Exo"/>
              <a:sym typeface="Exo"/>
            </a:endParaRPr>
          </a:p>
          <a:p>
            <a:pPr indent="0" lvl="0" marL="0" rtl="0" algn="ctr">
              <a:spcBef>
                <a:spcPts val="0"/>
              </a:spcBef>
              <a:spcAft>
                <a:spcPts val="0"/>
              </a:spcAft>
              <a:buNone/>
            </a:pPr>
            <a:r>
              <a:rPr lang="en" sz="1000">
                <a:solidFill>
                  <a:schemeClr val="dk1"/>
                </a:solidFill>
                <a:latin typeface="Exo"/>
                <a:ea typeface="Exo"/>
                <a:cs typeface="Exo"/>
                <a:sym typeface="Exo"/>
              </a:rPr>
              <a:t>Record Sample</a:t>
            </a:r>
            <a:endParaRPr sz="1000">
              <a:solidFill>
                <a:schemeClr val="dk1"/>
              </a:solidFill>
              <a:latin typeface="Exo"/>
              <a:ea typeface="Exo"/>
              <a:cs typeface="Exo"/>
              <a:sym typeface="Exo"/>
            </a:endParaRPr>
          </a:p>
        </p:txBody>
      </p:sp>
      <p:cxnSp>
        <p:nvCxnSpPr>
          <p:cNvPr id="1189" name="Shape 1189"/>
          <p:cNvCxnSpPr>
            <a:stCxn id="1187" idx="2"/>
            <a:endCxn id="1186" idx="0"/>
          </p:cNvCxnSpPr>
          <p:nvPr/>
        </p:nvCxnSpPr>
        <p:spPr>
          <a:xfrm flipH="1" rot="-5400000">
            <a:off x="6509975" y="3591550"/>
            <a:ext cx="699300" cy="600"/>
          </a:xfrm>
          <a:prstGeom prst="bentConnector3">
            <a:avLst>
              <a:gd fmla="val 49990" name="adj1"/>
            </a:avLst>
          </a:prstGeom>
          <a:noFill/>
          <a:ln cap="flat" cmpd="sng" w="19050">
            <a:solidFill>
              <a:schemeClr val="dk2"/>
            </a:solidFill>
            <a:prstDash val="solid"/>
            <a:round/>
            <a:headEnd len="lg" w="lg" type="none"/>
            <a:tailEnd len="lg" w="lg" type="triangle"/>
          </a:ln>
        </p:spPr>
      </p:cxnSp>
      <p:cxnSp>
        <p:nvCxnSpPr>
          <p:cNvPr id="1190" name="Shape 1190"/>
          <p:cNvCxnSpPr>
            <a:endCxn id="1179" idx="1"/>
          </p:cNvCxnSpPr>
          <p:nvPr/>
        </p:nvCxnSpPr>
        <p:spPr>
          <a:xfrm flipH="1" rot="10800000">
            <a:off x="697000" y="2526312"/>
            <a:ext cx="1699500" cy="1200"/>
          </a:xfrm>
          <a:prstGeom prst="straightConnector1">
            <a:avLst/>
          </a:prstGeom>
          <a:noFill/>
          <a:ln cap="flat" cmpd="sng" w="19050">
            <a:solidFill>
              <a:schemeClr val="dk2"/>
            </a:solidFill>
            <a:prstDash val="solid"/>
            <a:round/>
            <a:headEnd len="lg" w="lg" type="none"/>
            <a:tailEnd len="lg" w="lg" type="triangle"/>
          </a:ln>
        </p:spPr>
      </p:cxnSp>
      <p:sp>
        <p:nvSpPr>
          <p:cNvPr id="1182" name="Shape 1182"/>
          <p:cNvSpPr/>
          <p:nvPr/>
        </p:nvSpPr>
        <p:spPr>
          <a:xfrm>
            <a:off x="2397425" y="3069600"/>
            <a:ext cx="970500" cy="526500"/>
          </a:xfrm>
          <a:prstGeom prst="roundRect">
            <a:avLst>
              <a:gd fmla="val 16667" name="adj"/>
            </a:avLst>
          </a:prstGeom>
          <a:noFill/>
          <a:ln cap="flat" cmpd="sng" w="19050">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Evaluate termination criterion</a:t>
            </a:r>
            <a:endParaRPr sz="1000">
              <a:solidFill>
                <a:schemeClr val="dk1"/>
              </a:solidFill>
              <a:latin typeface="Exo"/>
              <a:ea typeface="Exo"/>
              <a:cs typeface="Exo"/>
              <a:sym typeface="Exo"/>
            </a:endParaRPr>
          </a:p>
        </p:txBody>
      </p:sp>
      <p:cxnSp>
        <p:nvCxnSpPr>
          <p:cNvPr id="1191" name="Shape 1191"/>
          <p:cNvCxnSpPr>
            <a:stCxn id="1182" idx="0"/>
            <a:endCxn id="1179" idx="2"/>
          </p:cNvCxnSpPr>
          <p:nvPr/>
        </p:nvCxnSpPr>
        <p:spPr>
          <a:xfrm rot="10800000">
            <a:off x="2881775" y="2789700"/>
            <a:ext cx="900" cy="279900"/>
          </a:xfrm>
          <a:prstGeom prst="straightConnector1">
            <a:avLst/>
          </a:prstGeom>
          <a:noFill/>
          <a:ln cap="flat" cmpd="sng" w="19050">
            <a:solidFill>
              <a:schemeClr val="dk2"/>
            </a:solidFill>
            <a:prstDash val="solid"/>
            <a:round/>
            <a:headEnd len="lg" w="lg" type="none"/>
            <a:tailEnd len="lg" w="lg" type="triangle"/>
          </a:ln>
        </p:spPr>
      </p:cxnSp>
      <p:cxnSp>
        <p:nvCxnSpPr>
          <p:cNvPr id="1192" name="Shape 1192"/>
          <p:cNvCxnSpPr>
            <a:stCxn id="1182" idx="1"/>
          </p:cNvCxnSpPr>
          <p:nvPr/>
        </p:nvCxnSpPr>
        <p:spPr>
          <a:xfrm flipH="1">
            <a:off x="697025" y="3332850"/>
            <a:ext cx="1700400" cy="1800"/>
          </a:xfrm>
          <a:prstGeom prst="straightConnector1">
            <a:avLst/>
          </a:prstGeom>
          <a:noFill/>
          <a:ln cap="flat" cmpd="sng" w="19050">
            <a:solidFill>
              <a:schemeClr val="dk2"/>
            </a:solidFill>
            <a:prstDash val="solid"/>
            <a:round/>
            <a:headEnd len="lg" w="lg" type="none"/>
            <a:tailEnd len="lg" w="lg" type="triangle"/>
          </a:ln>
        </p:spPr>
      </p:cxnSp>
      <p:sp>
        <p:nvSpPr>
          <p:cNvPr id="1193" name="Shape 1193"/>
          <p:cNvSpPr/>
          <p:nvPr/>
        </p:nvSpPr>
        <p:spPr>
          <a:xfrm>
            <a:off x="558725" y="2294475"/>
            <a:ext cx="594000" cy="174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Entry</a:t>
            </a:r>
            <a:endParaRPr sz="1000">
              <a:solidFill>
                <a:schemeClr val="dk1"/>
              </a:solidFill>
              <a:latin typeface="Exo"/>
              <a:ea typeface="Exo"/>
              <a:cs typeface="Exo"/>
              <a:sym typeface="Exo"/>
            </a:endParaRPr>
          </a:p>
        </p:txBody>
      </p:sp>
      <p:sp>
        <p:nvSpPr>
          <p:cNvPr id="1194" name="Shape 1194"/>
          <p:cNvSpPr/>
          <p:nvPr/>
        </p:nvSpPr>
        <p:spPr>
          <a:xfrm>
            <a:off x="597525" y="3078525"/>
            <a:ext cx="631500" cy="174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Output</a:t>
            </a:r>
            <a:endParaRPr sz="1000">
              <a:solidFill>
                <a:schemeClr val="dk1"/>
              </a:solidFill>
              <a:latin typeface="Exo"/>
              <a:ea typeface="Exo"/>
              <a:cs typeface="Exo"/>
              <a:sym typeface="Ex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Shape 1199"/>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E4E4E"/>
                </a:solidFill>
              </a:rPr>
              <a:t>Objective Function</a:t>
            </a:r>
            <a:endParaRPr sz="2400">
              <a:solidFill>
                <a:srgbClr val="4E4E4E"/>
              </a:solidFill>
            </a:endParaRPr>
          </a:p>
        </p:txBody>
      </p:sp>
      <p:sp>
        <p:nvSpPr>
          <p:cNvPr id="1200" name="Shape 1200"/>
          <p:cNvSpPr txBox="1"/>
          <p:nvPr>
            <p:ph idx="1" type="body"/>
          </p:nvPr>
        </p:nvSpPr>
        <p:spPr>
          <a:xfrm>
            <a:off x="82700" y="740225"/>
            <a:ext cx="4022700" cy="17397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Loss/Reward Function:</a:t>
            </a:r>
            <a:br>
              <a:rPr lang="en">
                <a:solidFill>
                  <a:srgbClr val="8B8B8B"/>
                </a:solidFill>
              </a:rPr>
            </a:br>
            <a:br>
              <a:rPr lang="en">
                <a:solidFill>
                  <a:srgbClr val="8B8B8B"/>
                </a:solidFill>
              </a:rPr>
            </a:br>
            <a:br>
              <a:rPr lang="en">
                <a:solidFill>
                  <a:srgbClr val="8B8B8B"/>
                </a:solidFill>
              </a:rPr>
            </a:br>
            <a:endParaRPr>
              <a:solidFill>
                <a:srgbClr val="8B8B8B"/>
              </a:solidFill>
            </a:endParaRPr>
          </a:p>
          <a:p>
            <a:pPr indent="0" lvl="0" marL="457200" rtl="0">
              <a:spcBef>
                <a:spcPts val="1600"/>
              </a:spcBef>
              <a:spcAft>
                <a:spcPts val="1600"/>
              </a:spcAft>
              <a:buNone/>
            </a:pPr>
            <a:r>
              <a:rPr i="1" lang="en">
                <a:solidFill>
                  <a:srgbClr val="8B8B8B"/>
                </a:solidFill>
              </a:rPr>
              <a:t>“quality of a sampled bit-string”</a:t>
            </a:r>
            <a:endParaRPr>
              <a:solidFill>
                <a:srgbClr val="8B8B8B"/>
              </a:solidFill>
            </a:endParaRPr>
          </a:p>
        </p:txBody>
      </p:sp>
      <p:pic>
        <p:nvPicPr>
          <p:cNvPr id="1201" name="Shape 1201"/>
          <p:cNvPicPr preferRelativeResize="0"/>
          <p:nvPr/>
        </p:nvPicPr>
        <p:blipFill>
          <a:blip r:embed="rId3">
            <a:alphaModFix/>
          </a:blip>
          <a:stretch>
            <a:fillRect/>
          </a:stretch>
        </p:blipFill>
        <p:spPr>
          <a:xfrm>
            <a:off x="4119050" y="204800"/>
            <a:ext cx="5024949" cy="3115474"/>
          </a:xfrm>
          <a:prstGeom prst="rect">
            <a:avLst/>
          </a:prstGeom>
          <a:noFill/>
          <a:ln>
            <a:noFill/>
          </a:ln>
        </p:spPr>
      </p:pic>
      <p:sp>
        <p:nvSpPr>
          <p:cNvPr id="1202" name="Shape 1202"/>
          <p:cNvSpPr txBox="1"/>
          <p:nvPr/>
        </p:nvSpPr>
        <p:spPr>
          <a:xfrm>
            <a:off x="4331963" y="4867625"/>
            <a:ext cx="4792200" cy="23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chemeClr val="dk2"/>
                </a:solidFill>
                <a:latin typeface="Exo"/>
                <a:ea typeface="Exo"/>
                <a:cs typeface="Exo"/>
                <a:sym typeface="Exo"/>
              </a:rPr>
              <a:t>Image from https://datagraver.com/case/world-temperature-anomalies-for-februari-2016</a:t>
            </a:r>
            <a:endParaRPr sz="800">
              <a:solidFill>
                <a:schemeClr val="dk2"/>
              </a:solidFill>
              <a:latin typeface="Exo"/>
              <a:ea typeface="Exo"/>
              <a:cs typeface="Exo"/>
              <a:sym typeface="Exo"/>
            </a:endParaRPr>
          </a:p>
        </p:txBody>
      </p:sp>
      <p:pic>
        <p:nvPicPr>
          <p:cNvPr id="1203" name="Shape 1203"/>
          <p:cNvPicPr preferRelativeResize="0"/>
          <p:nvPr/>
        </p:nvPicPr>
        <p:blipFill>
          <a:blip r:embed="rId4">
            <a:alphaModFix/>
          </a:blip>
          <a:stretch>
            <a:fillRect/>
          </a:stretch>
        </p:blipFill>
        <p:spPr>
          <a:xfrm>
            <a:off x="786925" y="1559075"/>
            <a:ext cx="2424625" cy="341375"/>
          </a:xfrm>
          <a:prstGeom prst="rect">
            <a:avLst/>
          </a:prstGeom>
          <a:noFill/>
          <a:ln>
            <a:noFill/>
          </a:ln>
        </p:spPr>
      </p:pic>
      <p:pic>
        <p:nvPicPr>
          <p:cNvPr id="1204" name="Shape 1204"/>
          <p:cNvPicPr preferRelativeResize="0"/>
          <p:nvPr/>
        </p:nvPicPr>
        <p:blipFill>
          <a:blip r:embed="rId5">
            <a:alphaModFix/>
          </a:blip>
          <a:stretch>
            <a:fillRect/>
          </a:stretch>
        </p:blipFill>
        <p:spPr>
          <a:xfrm>
            <a:off x="824975" y="2967850"/>
            <a:ext cx="3122300" cy="721779"/>
          </a:xfrm>
          <a:prstGeom prst="rect">
            <a:avLst/>
          </a:prstGeom>
          <a:noFill/>
          <a:ln>
            <a:noFill/>
          </a:ln>
        </p:spPr>
      </p:pic>
      <p:sp>
        <p:nvSpPr>
          <p:cNvPr id="1205" name="Shape 1205"/>
          <p:cNvSpPr txBox="1"/>
          <p:nvPr>
            <p:ph idx="1" type="body"/>
          </p:nvPr>
        </p:nvSpPr>
        <p:spPr>
          <a:xfrm>
            <a:off x="4483725" y="3221825"/>
            <a:ext cx="4022700" cy="17889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Find the optimum of objective:</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No easy access to gradients, need derivative free methods</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Nelder-Mead</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Bayesian Methods</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a:t>
            </a:r>
            <a:endParaRPr>
              <a:solidFill>
                <a:srgbClr val="8B8B8B"/>
              </a:solidFill>
            </a:endParaRPr>
          </a:p>
        </p:txBody>
      </p:sp>
      <p:sp>
        <p:nvSpPr>
          <p:cNvPr id="1206" name="Shape 1206"/>
          <p:cNvSpPr txBox="1"/>
          <p:nvPr>
            <p:ph idx="1" type="body"/>
          </p:nvPr>
        </p:nvSpPr>
        <p:spPr>
          <a:xfrm>
            <a:off x="80675" y="2359325"/>
            <a:ext cx="4022700" cy="23466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Objective Function</a:t>
            </a:r>
            <a:br>
              <a:rPr lang="en">
                <a:solidFill>
                  <a:srgbClr val="8B8B8B"/>
                </a:solidFill>
              </a:rPr>
            </a:br>
            <a:br>
              <a:rPr lang="en">
                <a:solidFill>
                  <a:srgbClr val="8B8B8B"/>
                </a:solidFill>
              </a:rPr>
            </a:br>
            <a:br>
              <a:rPr lang="en">
                <a:solidFill>
                  <a:srgbClr val="8B8B8B"/>
                </a:solidFill>
              </a:rPr>
            </a:br>
            <a:br>
              <a:rPr lang="en">
                <a:solidFill>
                  <a:srgbClr val="8B8B8B"/>
                </a:solidFill>
              </a:rPr>
            </a:b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Extreme values</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Mean</a:t>
            </a:r>
            <a:endParaRPr>
              <a:solidFill>
                <a:srgbClr val="8B8B8B"/>
              </a:solidFill>
            </a:endParaRPr>
          </a:p>
          <a:p>
            <a:pPr indent="-292100" lvl="1" marL="914400" rtl="0">
              <a:spcBef>
                <a:spcPts val="0"/>
              </a:spcBef>
              <a:spcAft>
                <a:spcPts val="0"/>
              </a:spcAft>
              <a:buClr>
                <a:srgbClr val="8B8B8B"/>
              </a:buClr>
              <a:buSzPts val="1000"/>
              <a:buChar char="○"/>
            </a:pPr>
            <a:r>
              <a:rPr lang="en">
                <a:solidFill>
                  <a:srgbClr val="8B8B8B"/>
                </a:solidFill>
              </a:rPr>
              <a:t>…</a:t>
            </a:r>
            <a:br>
              <a:rPr lang="en">
                <a:solidFill>
                  <a:srgbClr val="8B8B8B"/>
                </a:solidFill>
              </a:rPr>
            </a:br>
            <a:endParaRPr>
              <a:solidFill>
                <a:srgbClr val="8B8B8B"/>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Shape 1211"/>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E4E4E"/>
                </a:solidFill>
              </a:rPr>
              <a:t>Bayesian Optimization</a:t>
            </a:r>
            <a:endParaRPr sz="2400">
              <a:solidFill>
                <a:srgbClr val="4E4E4E"/>
              </a:solidFill>
            </a:endParaRPr>
          </a:p>
        </p:txBody>
      </p:sp>
      <p:sp>
        <p:nvSpPr>
          <p:cNvPr id="1212" name="Shape 1212"/>
          <p:cNvSpPr txBox="1"/>
          <p:nvPr>
            <p:ph idx="1" type="body"/>
          </p:nvPr>
        </p:nvSpPr>
        <p:spPr>
          <a:xfrm>
            <a:off x="235855" y="816425"/>
            <a:ext cx="2682900" cy="37782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Gaussian Process Prior of objective function</a:t>
            </a:r>
            <a:endParaRPr>
              <a:solidFill>
                <a:srgbClr val="8B8B8B"/>
              </a:solidFill>
            </a:endParaRPr>
          </a:p>
        </p:txBody>
      </p:sp>
      <p:pic>
        <p:nvPicPr>
          <p:cNvPr id="1213" name="Shape 1213"/>
          <p:cNvPicPr preferRelativeResize="0"/>
          <p:nvPr/>
        </p:nvPicPr>
        <p:blipFill>
          <a:blip r:embed="rId3">
            <a:alphaModFix/>
          </a:blip>
          <a:stretch>
            <a:fillRect/>
          </a:stretch>
        </p:blipFill>
        <p:spPr>
          <a:xfrm>
            <a:off x="3071155" y="808844"/>
            <a:ext cx="5920447" cy="399952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Shape 1218"/>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Bayesian Optimization</a:t>
            </a:r>
            <a:endParaRPr sz="2400">
              <a:solidFill>
                <a:srgbClr val="4E4E4E"/>
              </a:solidFill>
            </a:endParaRPr>
          </a:p>
        </p:txBody>
      </p:sp>
      <p:sp>
        <p:nvSpPr>
          <p:cNvPr id="1219" name="Shape 1219"/>
          <p:cNvSpPr txBox="1"/>
          <p:nvPr>
            <p:ph idx="1" type="body"/>
          </p:nvPr>
        </p:nvSpPr>
        <p:spPr>
          <a:xfrm>
            <a:off x="235855" y="816425"/>
            <a:ext cx="2682900" cy="37782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Gaussian Process Prior of objective function</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Measure and update Prior</a:t>
            </a:r>
            <a:endParaRPr>
              <a:solidFill>
                <a:srgbClr val="8B8B8B"/>
              </a:solidFill>
            </a:endParaRPr>
          </a:p>
        </p:txBody>
      </p:sp>
      <p:pic>
        <p:nvPicPr>
          <p:cNvPr id="1220" name="Shape 1220"/>
          <p:cNvPicPr preferRelativeResize="0"/>
          <p:nvPr/>
        </p:nvPicPr>
        <p:blipFill>
          <a:blip r:embed="rId3">
            <a:alphaModFix/>
          </a:blip>
          <a:stretch>
            <a:fillRect/>
          </a:stretch>
        </p:blipFill>
        <p:spPr>
          <a:xfrm>
            <a:off x="3071155" y="808844"/>
            <a:ext cx="5920447" cy="399952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Shape 1225"/>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Bayesian Optimization</a:t>
            </a:r>
            <a:endParaRPr sz="2400">
              <a:solidFill>
                <a:srgbClr val="4E4E4E"/>
              </a:solidFill>
            </a:endParaRPr>
          </a:p>
        </p:txBody>
      </p:sp>
      <p:sp>
        <p:nvSpPr>
          <p:cNvPr id="1226" name="Shape 1226"/>
          <p:cNvSpPr txBox="1"/>
          <p:nvPr>
            <p:ph idx="1" type="body"/>
          </p:nvPr>
        </p:nvSpPr>
        <p:spPr>
          <a:xfrm>
            <a:off x="235855" y="816425"/>
            <a:ext cx="2682900" cy="37782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Gaussian Process Prior of objective function</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Measure and update Prior</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Choose next point to measure and update</a:t>
            </a:r>
            <a:endParaRPr>
              <a:solidFill>
                <a:srgbClr val="8B8B8B"/>
              </a:solidFill>
            </a:endParaRPr>
          </a:p>
        </p:txBody>
      </p:sp>
      <p:pic>
        <p:nvPicPr>
          <p:cNvPr id="1227" name="Shape 1227"/>
          <p:cNvPicPr preferRelativeResize="0"/>
          <p:nvPr/>
        </p:nvPicPr>
        <p:blipFill>
          <a:blip r:embed="rId3">
            <a:alphaModFix/>
          </a:blip>
          <a:stretch>
            <a:fillRect/>
          </a:stretch>
        </p:blipFill>
        <p:spPr>
          <a:xfrm>
            <a:off x="3071155" y="808844"/>
            <a:ext cx="5920447" cy="39995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Shape 266"/>
          <p:cNvPicPr preferRelativeResize="0"/>
          <p:nvPr/>
        </p:nvPicPr>
        <p:blipFill rotWithShape="1">
          <a:blip r:embed="rId3">
            <a:alphaModFix/>
          </a:blip>
          <a:srcRect b="8278" l="0" r="0" t="7333"/>
          <a:stretch/>
        </p:blipFill>
        <p:spPr>
          <a:xfrm>
            <a:off x="0" y="0"/>
            <a:ext cx="9144001" cy="5143500"/>
          </a:xfrm>
          <a:prstGeom prst="rect">
            <a:avLst/>
          </a:prstGeom>
          <a:noFill/>
          <a:ln>
            <a:noFill/>
          </a:ln>
        </p:spPr>
      </p:pic>
      <p:sp>
        <p:nvSpPr>
          <p:cNvPr id="267" name="Shape 267"/>
          <p:cNvSpPr txBox="1"/>
          <p:nvPr/>
        </p:nvSpPr>
        <p:spPr>
          <a:xfrm>
            <a:off x="226500" y="180575"/>
            <a:ext cx="3629700" cy="100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494949"/>
                </a:solidFill>
                <a:latin typeface="Exo"/>
                <a:ea typeface="Exo"/>
                <a:cs typeface="Exo"/>
                <a:sym typeface="Exo"/>
              </a:rPr>
              <a:t>What do our </a:t>
            </a:r>
            <a:r>
              <a:rPr b="1" lang="en" sz="2700">
                <a:solidFill>
                  <a:srgbClr val="494949"/>
                </a:solidFill>
                <a:latin typeface="Exo"/>
                <a:ea typeface="Exo"/>
                <a:cs typeface="Exo"/>
                <a:sym typeface="Exo"/>
              </a:rPr>
              <a:t>Qubits</a:t>
            </a:r>
            <a:r>
              <a:rPr lang="en" sz="2700">
                <a:solidFill>
                  <a:srgbClr val="494949"/>
                </a:solidFill>
                <a:latin typeface="Exo"/>
                <a:ea typeface="Exo"/>
                <a:cs typeface="Exo"/>
                <a:sym typeface="Exo"/>
              </a:rPr>
              <a:t> look like ?</a:t>
            </a:r>
            <a:endParaRPr b="1" sz="2700">
              <a:solidFill>
                <a:srgbClr val="494949"/>
              </a:solidFill>
              <a:latin typeface="Exo"/>
              <a:ea typeface="Exo"/>
              <a:cs typeface="Exo"/>
              <a:sym typeface="Exo"/>
            </a:endParaRPr>
          </a:p>
        </p:txBody>
      </p:sp>
      <p:pic>
        <p:nvPicPr>
          <p:cNvPr descr="CHIP_LOGO.png" id="268" name="Shape 268"/>
          <p:cNvPicPr preferRelativeResize="0"/>
          <p:nvPr/>
        </p:nvPicPr>
        <p:blipFill>
          <a:blip r:embed="rId4">
            <a:alphaModFix/>
          </a:blip>
          <a:stretch>
            <a:fillRect/>
          </a:stretch>
        </p:blipFill>
        <p:spPr>
          <a:xfrm>
            <a:off x="134200" y="2379664"/>
            <a:ext cx="182625" cy="181275"/>
          </a:xfrm>
          <a:prstGeom prst="rect">
            <a:avLst/>
          </a:prstGeom>
          <a:noFill/>
          <a:ln>
            <a:noFill/>
          </a:ln>
        </p:spPr>
      </p:pic>
      <p:pic>
        <p:nvPicPr>
          <p:cNvPr descr="CHIP_LOGO.png" id="269" name="Shape 269"/>
          <p:cNvPicPr preferRelativeResize="0"/>
          <p:nvPr/>
        </p:nvPicPr>
        <p:blipFill>
          <a:blip r:embed="rId4">
            <a:alphaModFix/>
          </a:blip>
          <a:stretch>
            <a:fillRect/>
          </a:stretch>
        </p:blipFill>
        <p:spPr>
          <a:xfrm>
            <a:off x="134200" y="3097137"/>
            <a:ext cx="182625" cy="181275"/>
          </a:xfrm>
          <a:prstGeom prst="rect">
            <a:avLst/>
          </a:prstGeom>
          <a:noFill/>
          <a:ln>
            <a:noFill/>
          </a:ln>
        </p:spPr>
      </p:pic>
      <p:pic>
        <p:nvPicPr>
          <p:cNvPr descr="CHIP_LOGO.png" id="270" name="Shape 270"/>
          <p:cNvPicPr preferRelativeResize="0"/>
          <p:nvPr/>
        </p:nvPicPr>
        <p:blipFill>
          <a:blip r:embed="rId4">
            <a:alphaModFix/>
          </a:blip>
          <a:stretch>
            <a:fillRect/>
          </a:stretch>
        </p:blipFill>
        <p:spPr>
          <a:xfrm>
            <a:off x="134200" y="3814582"/>
            <a:ext cx="182625" cy="181275"/>
          </a:xfrm>
          <a:prstGeom prst="rect">
            <a:avLst/>
          </a:prstGeom>
          <a:noFill/>
          <a:ln>
            <a:noFill/>
          </a:ln>
        </p:spPr>
      </p:pic>
      <p:pic>
        <p:nvPicPr>
          <p:cNvPr descr="CHIP_LOGO.png" id="271" name="Shape 271"/>
          <p:cNvPicPr preferRelativeResize="0"/>
          <p:nvPr/>
        </p:nvPicPr>
        <p:blipFill>
          <a:blip r:embed="rId4">
            <a:alphaModFix/>
          </a:blip>
          <a:stretch>
            <a:fillRect/>
          </a:stretch>
        </p:blipFill>
        <p:spPr>
          <a:xfrm>
            <a:off x="134200" y="1667188"/>
            <a:ext cx="182625" cy="181275"/>
          </a:xfrm>
          <a:prstGeom prst="rect">
            <a:avLst/>
          </a:prstGeom>
          <a:noFill/>
          <a:ln>
            <a:noFill/>
          </a:ln>
        </p:spPr>
      </p:pic>
      <p:sp>
        <p:nvSpPr>
          <p:cNvPr id="272" name="Shape 272"/>
          <p:cNvSpPr txBox="1"/>
          <p:nvPr/>
        </p:nvSpPr>
        <p:spPr>
          <a:xfrm>
            <a:off x="302700" y="1554725"/>
            <a:ext cx="2598000" cy="406200"/>
          </a:xfrm>
          <a:prstGeom prst="rect">
            <a:avLst/>
          </a:prstGeom>
          <a:noFill/>
          <a:ln>
            <a:noFill/>
          </a:ln>
        </p:spPr>
        <p:txBody>
          <a:bodyPr anchorCtr="0" anchor="t" bIns="91425" lIns="91425" spcFirstLastPara="1" rIns="91425" wrap="square" tIns="91425">
            <a:noAutofit/>
          </a:bodyPr>
          <a:lstStyle/>
          <a:p>
            <a:pPr indent="0" lvl="0" marL="0" marR="0" rtl="0">
              <a:lnSpc>
                <a:spcPct val="121875"/>
              </a:lnSpc>
              <a:spcBef>
                <a:spcPts val="0"/>
              </a:spcBef>
              <a:spcAft>
                <a:spcPts val="0"/>
              </a:spcAft>
              <a:buClr>
                <a:schemeClr val="accent1"/>
              </a:buClr>
              <a:buFont typeface="Noto Sans Symbols"/>
              <a:buNone/>
            </a:pPr>
            <a:r>
              <a:rPr lang="en">
                <a:solidFill>
                  <a:schemeClr val="dk1"/>
                </a:solidFill>
                <a:latin typeface="Exo"/>
                <a:ea typeface="Exo"/>
                <a:cs typeface="Exo"/>
                <a:sym typeface="Exo"/>
              </a:rPr>
              <a:t>Superconducting circuits</a:t>
            </a:r>
            <a:endParaRPr>
              <a:latin typeface="Exo"/>
              <a:ea typeface="Exo"/>
              <a:cs typeface="Exo"/>
              <a:sym typeface="Exo"/>
            </a:endParaRPr>
          </a:p>
        </p:txBody>
      </p:sp>
      <p:sp>
        <p:nvSpPr>
          <p:cNvPr id="273" name="Shape 273"/>
          <p:cNvSpPr txBox="1"/>
          <p:nvPr/>
        </p:nvSpPr>
        <p:spPr>
          <a:xfrm>
            <a:off x="302700" y="2275884"/>
            <a:ext cx="2598000" cy="406200"/>
          </a:xfrm>
          <a:prstGeom prst="rect">
            <a:avLst/>
          </a:prstGeom>
          <a:noFill/>
          <a:ln>
            <a:noFill/>
          </a:ln>
        </p:spPr>
        <p:txBody>
          <a:bodyPr anchorCtr="0" anchor="t" bIns="91425" lIns="91425" spcFirstLastPara="1" rIns="91425" wrap="square" tIns="91425">
            <a:noAutofit/>
          </a:bodyPr>
          <a:lstStyle/>
          <a:p>
            <a:pPr indent="0" lvl="0" marL="0" marR="0" rtl="0">
              <a:lnSpc>
                <a:spcPct val="121875"/>
              </a:lnSpc>
              <a:spcBef>
                <a:spcPts val="0"/>
              </a:spcBef>
              <a:spcAft>
                <a:spcPts val="0"/>
              </a:spcAft>
              <a:buClr>
                <a:schemeClr val="accent1"/>
              </a:buClr>
              <a:buFont typeface="Noto Sans Symbols"/>
              <a:buNone/>
            </a:pPr>
            <a:r>
              <a:rPr lang="en">
                <a:solidFill>
                  <a:schemeClr val="dk1"/>
                </a:solidFill>
                <a:latin typeface="Exo"/>
                <a:ea typeface="Exo"/>
                <a:cs typeface="Exo"/>
                <a:sym typeface="Exo"/>
              </a:rPr>
              <a:t>Operated near absolute zero</a:t>
            </a:r>
            <a:endParaRPr>
              <a:latin typeface="Exo"/>
              <a:ea typeface="Exo"/>
              <a:cs typeface="Exo"/>
              <a:sym typeface="Exo"/>
            </a:endParaRPr>
          </a:p>
        </p:txBody>
      </p:sp>
      <p:sp>
        <p:nvSpPr>
          <p:cNvPr id="274" name="Shape 274"/>
          <p:cNvSpPr txBox="1"/>
          <p:nvPr/>
        </p:nvSpPr>
        <p:spPr>
          <a:xfrm>
            <a:off x="302700" y="2984675"/>
            <a:ext cx="2279100" cy="406200"/>
          </a:xfrm>
          <a:prstGeom prst="rect">
            <a:avLst/>
          </a:prstGeom>
          <a:noFill/>
          <a:ln>
            <a:noFill/>
          </a:ln>
        </p:spPr>
        <p:txBody>
          <a:bodyPr anchorCtr="0" anchor="t" bIns="91425" lIns="91425" spcFirstLastPara="1" rIns="91425" wrap="square" tIns="91425">
            <a:noAutofit/>
          </a:bodyPr>
          <a:lstStyle/>
          <a:p>
            <a:pPr indent="0" lvl="0" marL="0" marR="0" rtl="0">
              <a:lnSpc>
                <a:spcPct val="121875"/>
              </a:lnSpc>
              <a:spcBef>
                <a:spcPts val="0"/>
              </a:spcBef>
              <a:spcAft>
                <a:spcPts val="0"/>
              </a:spcAft>
              <a:buClr>
                <a:schemeClr val="accent1"/>
              </a:buClr>
              <a:buFont typeface="Noto Sans Symbols"/>
              <a:buNone/>
            </a:pPr>
            <a:r>
              <a:rPr lang="en">
                <a:solidFill>
                  <a:schemeClr val="dk1"/>
                </a:solidFill>
                <a:latin typeface="Exo"/>
                <a:ea typeface="Exo"/>
                <a:cs typeface="Exo"/>
                <a:sym typeface="Exo"/>
              </a:rPr>
              <a:t>Aluminum on silicon</a:t>
            </a:r>
            <a:endParaRPr>
              <a:latin typeface="Exo"/>
              <a:ea typeface="Exo"/>
              <a:cs typeface="Exo"/>
              <a:sym typeface="Exo"/>
            </a:endParaRPr>
          </a:p>
        </p:txBody>
      </p:sp>
      <p:sp>
        <p:nvSpPr>
          <p:cNvPr id="275" name="Shape 275"/>
          <p:cNvSpPr txBox="1"/>
          <p:nvPr/>
        </p:nvSpPr>
        <p:spPr>
          <a:xfrm>
            <a:off x="302700" y="3702146"/>
            <a:ext cx="2862000" cy="868800"/>
          </a:xfrm>
          <a:prstGeom prst="rect">
            <a:avLst/>
          </a:prstGeom>
          <a:noFill/>
          <a:ln>
            <a:noFill/>
          </a:ln>
        </p:spPr>
        <p:txBody>
          <a:bodyPr anchorCtr="0" anchor="t" bIns="91425" lIns="91425" spcFirstLastPara="1" rIns="91425" wrap="square" tIns="91425">
            <a:noAutofit/>
          </a:bodyPr>
          <a:lstStyle/>
          <a:p>
            <a:pPr indent="0" lvl="0" marL="0" marR="0" rtl="0">
              <a:lnSpc>
                <a:spcPct val="121875"/>
              </a:lnSpc>
              <a:spcBef>
                <a:spcPts val="0"/>
              </a:spcBef>
              <a:spcAft>
                <a:spcPts val="0"/>
              </a:spcAft>
              <a:buClr>
                <a:schemeClr val="accent1"/>
              </a:buClr>
              <a:buFont typeface="Noto Sans Symbols"/>
              <a:buNone/>
            </a:pPr>
            <a:r>
              <a:rPr lang="en">
                <a:solidFill>
                  <a:schemeClr val="dk1"/>
                </a:solidFill>
                <a:latin typeface="Exo"/>
                <a:ea typeface="Exo"/>
                <a:cs typeface="Exo"/>
                <a:sym typeface="Exo"/>
              </a:rPr>
              <a:t>Microwave signal delivery</a:t>
            </a:r>
            <a:endParaRPr>
              <a:latin typeface="Exo"/>
              <a:ea typeface="Exo"/>
              <a:cs typeface="Exo"/>
              <a:sym typeface="Ex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Shape 1232"/>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Bayesian Optimization</a:t>
            </a:r>
            <a:endParaRPr sz="2400">
              <a:solidFill>
                <a:srgbClr val="4E4E4E"/>
              </a:solidFill>
            </a:endParaRPr>
          </a:p>
        </p:txBody>
      </p:sp>
      <p:sp>
        <p:nvSpPr>
          <p:cNvPr id="1233" name="Shape 1233"/>
          <p:cNvSpPr txBox="1"/>
          <p:nvPr>
            <p:ph idx="1" type="body"/>
          </p:nvPr>
        </p:nvSpPr>
        <p:spPr>
          <a:xfrm>
            <a:off x="235855" y="816425"/>
            <a:ext cx="2682900" cy="37782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Gaussian Process Prior of objective function</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Measure and update Prior</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Choose next point to measure and update</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Again</a:t>
            </a:r>
            <a:br>
              <a:rPr lang="en">
                <a:solidFill>
                  <a:srgbClr val="8B8B8B"/>
                </a:solidFill>
              </a:rPr>
            </a:br>
            <a:endParaRPr>
              <a:solidFill>
                <a:srgbClr val="8B8B8B"/>
              </a:solidFill>
            </a:endParaRPr>
          </a:p>
        </p:txBody>
      </p:sp>
      <p:pic>
        <p:nvPicPr>
          <p:cNvPr id="1234" name="Shape 1234"/>
          <p:cNvPicPr preferRelativeResize="0"/>
          <p:nvPr/>
        </p:nvPicPr>
        <p:blipFill>
          <a:blip r:embed="rId3">
            <a:alphaModFix/>
          </a:blip>
          <a:stretch>
            <a:fillRect/>
          </a:stretch>
        </p:blipFill>
        <p:spPr>
          <a:xfrm>
            <a:off x="3071155" y="808844"/>
            <a:ext cx="5920447" cy="399952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Shape 1239"/>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Bayesian Optimization</a:t>
            </a:r>
            <a:endParaRPr sz="2400">
              <a:solidFill>
                <a:srgbClr val="4E4E4E"/>
              </a:solidFill>
            </a:endParaRPr>
          </a:p>
        </p:txBody>
      </p:sp>
      <p:sp>
        <p:nvSpPr>
          <p:cNvPr id="1240" name="Shape 1240"/>
          <p:cNvSpPr txBox="1"/>
          <p:nvPr>
            <p:ph idx="1" type="body"/>
          </p:nvPr>
        </p:nvSpPr>
        <p:spPr>
          <a:xfrm>
            <a:off x="235855" y="816425"/>
            <a:ext cx="2682900" cy="37782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Gaussian Process Prior of objective function</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Measure and update Prior</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Choose next point to measure and update</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Again</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a:t>
            </a:r>
            <a:br>
              <a:rPr lang="en">
                <a:solidFill>
                  <a:srgbClr val="8B8B8B"/>
                </a:solidFill>
              </a:rPr>
            </a:br>
            <a:endParaRPr>
              <a:solidFill>
                <a:srgbClr val="8B8B8B"/>
              </a:solidFill>
            </a:endParaRPr>
          </a:p>
        </p:txBody>
      </p:sp>
      <p:pic>
        <p:nvPicPr>
          <p:cNvPr id="1241" name="Shape 1241"/>
          <p:cNvPicPr preferRelativeResize="0"/>
          <p:nvPr/>
        </p:nvPicPr>
        <p:blipFill>
          <a:blip r:embed="rId3">
            <a:alphaModFix/>
          </a:blip>
          <a:stretch>
            <a:fillRect/>
          </a:stretch>
        </p:blipFill>
        <p:spPr>
          <a:xfrm>
            <a:off x="3071155" y="808844"/>
            <a:ext cx="5920447" cy="399952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Shape 1246"/>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6A6A6A"/>
                </a:solidFill>
              </a:rPr>
              <a:t>Bayesian Optimization</a:t>
            </a:r>
            <a:endParaRPr sz="2400">
              <a:solidFill>
                <a:srgbClr val="6A6A6A"/>
              </a:solidFill>
            </a:endParaRPr>
          </a:p>
        </p:txBody>
      </p:sp>
      <p:sp>
        <p:nvSpPr>
          <p:cNvPr id="1247" name="Shape 1247"/>
          <p:cNvSpPr txBox="1"/>
          <p:nvPr>
            <p:ph idx="1" type="body"/>
          </p:nvPr>
        </p:nvSpPr>
        <p:spPr>
          <a:xfrm>
            <a:off x="235855" y="816425"/>
            <a:ext cx="2682900" cy="37782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Gaussian Process Prior of objective function</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Measure and update Prior</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Choose next point to measure and update</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Again</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a:t>
            </a:r>
            <a:br>
              <a:rPr lang="en">
                <a:solidFill>
                  <a:srgbClr val="8B8B8B"/>
                </a:solidFill>
              </a:rPr>
            </a:br>
            <a:endParaRPr>
              <a:solidFill>
                <a:srgbClr val="8B8B8B"/>
              </a:solidFill>
            </a:endParaRPr>
          </a:p>
        </p:txBody>
      </p:sp>
      <p:pic>
        <p:nvPicPr>
          <p:cNvPr id="1248" name="Shape 1248"/>
          <p:cNvPicPr preferRelativeResize="0"/>
          <p:nvPr/>
        </p:nvPicPr>
        <p:blipFill>
          <a:blip r:embed="rId3">
            <a:alphaModFix/>
          </a:blip>
          <a:stretch>
            <a:fillRect/>
          </a:stretch>
        </p:blipFill>
        <p:spPr>
          <a:xfrm>
            <a:off x="3071155" y="808844"/>
            <a:ext cx="5920447" cy="399952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pic>
        <p:nvPicPr>
          <p:cNvPr id="1253" name="Shape 1253"/>
          <p:cNvPicPr preferRelativeResize="0"/>
          <p:nvPr/>
        </p:nvPicPr>
        <p:blipFill>
          <a:blip r:embed="rId3">
            <a:alphaModFix/>
          </a:blip>
          <a:stretch>
            <a:fillRect/>
          </a:stretch>
        </p:blipFill>
        <p:spPr>
          <a:xfrm>
            <a:off x="3102400" y="1305400"/>
            <a:ext cx="5869824" cy="3726325"/>
          </a:xfrm>
          <a:prstGeom prst="rect">
            <a:avLst/>
          </a:prstGeom>
          <a:noFill/>
          <a:ln>
            <a:noFill/>
          </a:ln>
        </p:spPr>
      </p:pic>
      <p:sp>
        <p:nvSpPr>
          <p:cNvPr id="1254" name="Shape 1254"/>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6A6A6A"/>
                </a:solidFill>
              </a:rPr>
              <a:t>That’s how it looks in practice</a:t>
            </a:r>
            <a:endParaRPr sz="2400">
              <a:solidFill>
                <a:srgbClr val="6A6A6A"/>
              </a:solidFill>
            </a:endParaRPr>
          </a:p>
        </p:txBody>
      </p:sp>
      <p:sp>
        <p:nvSpPr>
          <p:cNvPr id="1255" name="Shape 1255"/>
          <p:cNvSpPr txBox="1"/>
          <p:nvPr>
            <p:ph idx="1" type="body"/>
          </p:nvPr>
        </p:nvSpPr>
        <p:spPr>
          <a:xfrm>
            <a:off x="131916" y="718052"/>
            <a:ext cx="4466100" cy="1525200"/>
          </a:xfrm>
          <a:prstGeom prst="rect">
            <a:avLst/>
          </a:prstGeom>
          <a:noFill/>
        </p:spPr>
        <p:txBody>
          <a:bodyPr anchorCtr="0" anchor="t" bIns="91425" lIns="91425" spcFirstLastPara="1" rIns="91425" wrap="square" tIns="91425">
            <a:noAutofit/>
          </a:bodyPr>
          <a:lstStyle/>
          <a:p>
            <a:pPr indent="-292100" lvl="0" marL="457200" rtl="0">
              <a:spcBef>
                <a:spcPts val="1500"/>
              </a:spcBef>
              <a:spcAft>
                <a:spcPts val="0"/>
              </a:spcAft>
              <a:buSzPts val="1000"/>
              <a:buChar char="●"/>
            </a:pPr>
            <a:r>
              <a:rPr lang="en"/>
              <a:t>Fully Connected Graph for clustering</a:t>
            </a:r>
            <a:br>
              <a:rPr lang="en"/>
            </a:br>
            <a:endParaRPr/>
          </a:p>
          <a:p>
            <a:pPr indent="-292100" lvl="0" marL="457200" rtl="0">
              <a:spcBef>
                <a:spcPts val="0"/>
              </a:spcBef>
              <a:spcAft>
                <a:spcPts val="0"/>
              </a:spcAft>
              <a:buSzPts val="1000"/>
              <a:buChar char="●"/>
            </a:pPr>
            <a:r>
              <a:rPr lang="en"/>
              <a:t>Noiseless Simulator (Rigetti QVM)</a:t>
            </a:r>
            <a:br>
              <a:rPr lang="en"/>
            </a:br>
            <a:endParaRPr/>
          </a:p>
          <a:p>
            <a:pPr indent="-292100" lvl="0" marL="457200">
              <a:spcBef>
                <a:spcPts val="0"/>
              </a:spcBef>
              <a:spcAft>
                <a:spcPts val="0"/>
              </a:spcAft>
              <a:buSzPts val="1000"/>
              <a:buChar char="●"/>
            </a:pPr>
            <a:r>
              <a:rPr lang="en"/>
              <a:t>p=1 QAOA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Shape 1260"/>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That’s how it looks in practice</a:t>
            </a:r>
            <a:endParaRPr sz="2400">
              <a:solidFill>
                <a:srgbClr val="4E4E4E"/>
              </a:solidFill>
            </a:endParaRPr>
          </a:p>
        </p:txBody>
      </p:sp>
      <p:sp>
        <p:nvSpPr>
          <p:cNvPr id="1261" name="Shape 1261"/>
          <p:cNvSpPr txBox="1"/>
          <p:nvPr>
            <p:ph idx="1" type="body"/>
          </p:nvPr>
        </p:nvSpPr>
        <p:spPr>
          <a:xfrm>
            <a:off x="131916" y="718052"/>
            <a:ext cx="4466100" cy="15252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Fully Connected Graph for clustering</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Noiseless Simulator (Rigetti QVM)</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p=1 QAOA</a:t>
            </a:r>
            <a:endParaRPr>
              <a:solidFill>
                <a:srgbClr val="8B8B8B"/>
              </a:solidFill>
            </a:endParaRPr>
          </a:p>
        </p:txBody>
      </p:sp>
      <p:pic>
        <p:nvPicPr>
          <p:cNvPr id="1262" name="Shape 1262"/>
          <p:cNvPicPr preferRelativeResize="0"/>
          <p:nvPr/>
        </p:nvPicPr>
        <p:blipFill>
          <a:blip r:embed="rId3">
            <a:alphaModFix/>
          </a:blip>
          <a:stretch>
            <a:fillRect/>
          </a:stretch>
        </p:blipFill>
        <p:spPr>
          <a:xfrm>
            <a:off x="3400250" y="1545900"/>
            <a:ext cx="5743750" cy="3597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Shape 1267"/>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E4E4E"/>
                </a:solidFill>
              </a:rPr>
              <a:t>Clustering on a 19-Q Chip</a:t>
            </a:r>
            <a:endParaRPr sz="2400">
              <a:solidFill>
                <a:srgbClr val="4E4E4E"/>
              </a:solidFill>
            </a:endParaRPr>
          </a:p>
        </p:txBody>
      </p:sp>
      <p:sp>
        <p:nvSpPr>
          <p:cNvPr id="1268" name="Shape 1268"/>
          <p:cNvSpPr txBox="1"/>
          <p:nvPr>
            <p:ph idx="1" type="body"/>
          </p:nvPr>
        </p:nvSpPr>
        <p:spPr>
          <a:xfrm>
            <a:off x="235853" y="816425"/>
            <a:ext cx="4991400" cy="42099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Chip topology requires smart gate sequence for QAOA to execute all gates on a vertex</a:t>
            </a:r>
            <a:br>
              <a:rPr lang="en">
                <a:solidFill>
                  <a:srgbClr val="8B8B8B"/>
                </a:solidFill>
              </a:rPr>
            </a:br>
            <a:endParaRPr>
              <a:solidFill>
                <a:srgbClr val="8B8B8B"/>
              </a:solidFill>
            </a:endParaRPr>
          </a:p>
          <a:p>
            <a:pPr indent="-292100" lvl="0" marL="457200">
              <a:spcBef>
                <a:spcPts val="0"/>
              </a:spcBef>
              <a:spcAft>
                <a:spcPts val="0"/>
              </a:spcAft>
              <a:buClr>
                <a:srgbClr val="8B8B8B"/>
              </a:buClr>
              <a:buSzPts val="1000"/>
              <a:buChar char="●"/>
            </a:pPr>
            <a:r>
              <a:rPr lang="en">
                <a:solidFill>
                  <a:srgbClr val="8B8B8B"/>
                </a:solidFill>
              </a:rPr>
              <a:t>Staggering gate applications according to edge-coloring</a:t>
            </a:r>
            <a:endParaRPr>
              <a:solidFill>
                <a:srgbClr val="8B8B8B"/>
              </a:solidFill>
            </a:endParaRPr>
          </a:p>
        </p:txBody>
      </p:sp>
      <p:pic>
        <p:nvPicPr>
          <p:cNvPr id="1269" name="Shape 1269"/>
          <p:cNvPicPr preferRelativeResize="0"/>
          <p:nvPr/>
        </p:nvPicPr>
        <p:blipFill>
          <a:blip r:embed="rId3">
            <a:alphaModFix/>
          </a:blip>
          <a:stretch>
            <a:fillRect/>
          </a:stretch>
        </p:blipFill>
        <p:spPr>
          <a:xfrm>
            <a:off x="5460502" y="0"/>
            <a:ext cx="3683496" cy="5143500"/>
          </a:xfrm>
          <a:prstGeom prst="rect">
            <a:avLst/>
          </a:prstGeom>
          <a:noFill/>
          <a:ln>
            <a:noFill/>
          </a:ln>
        </p:spPr>
      </p:pic>
      <p:pic>
        <p:nvPicPr>
          <p:cNvPr id="1270" name="Shape 1270"/>
          <p:cNvPicPr preferRelativeResize="0"/>
          <p:nvPr/>
        </p:nvPicPr>
        <p:blipFill>
          <a:blip r:embed="rId4">
            <a:alphaModFix/>
          </a:blip>
          <a:stretch>
            <a:fillRect/>
          </a:stretch>
        </p:blipFill>
        <p:spPr>
          <a:xfrm>
            <a:off x="531363" y="2367100"/>
            <a:ext cx="4400375" cy="2500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Shape 1275"/>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Clustering on a 19-Q Chip</a:t>
            </a:r>
            <a:endParaRPr sz="2400">
              <a:solidFill>
                <a:srgbClr val="4E4E4E"/>
              </a:solidFill>
            </a:endParaRPr>
          </a:p>
        </p:txBody>
      </p:sp>
      <p:sp>
        <p:nvSpPr>
          <p:cNvPr id="1276" name="Shape 1276"/>
          <p:cNvSpPr txBox="1"/>
          <p:nvPr>
            <p:ph idx="1" type="body"/>
          </p:nvPr>
        </p:nvSpPr>
        <p:spPr>
          <a:xfrm>
            <a:off x="235950" y="1710925"/>
            <a:ext cx="3402300" cy="22446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Moderate coherence times</a:t>
            </a: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Moderate 2Q fidelities</a:t>
            </a: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Moderate readout fidelities</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Demonstration with chip specific problem taylored to the topology</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i="1" lang="en">
                <a:solidFill>
                  <a:srgbClr val="8B8B8B"/>
                </a:solidFill>
              </a:rPr>
              <a:t>Overlap </a:t>
            </a:r>
            <a:r>
              <a:rPr lang="en">
                <a:solidFill>
                  <a:srgbClr val="8B8B8B"/>
                </a:solidFill>
              </a:rPr>
              <a:t>problem similar to VLSI design</a:t>
            </a:r>
            <a:endParaRPr>
              <a:solidFill>
                <a:srgbClr val="8B8B8B"/>
              </a:solidFill>
            </a:endParaRPr>
          </a:p>
        </p:txBody>
      </p:sp>
      <p:pic>
        <p:nvPicPr>
          <p:cNvPr id="1277" name="Shape 1277"/>
          <p:cNvPicPr preferRelativeResize="0"/>
          <p:nvPr/>
        </p:nvPicPr>
        <p:blipFill>
          <a:blip r:embed="rId3">
            <a:alphaModFix/>
          </a:blip>
          <a:stretch>
            <a:fillRect/>
          </a:stretch>
        </p:blipFill>
        <p:spPr>
          <a:xfrm>
            <a:off x="4370500" y="933525"/>
            <a:ext cx="4704725" cy="3799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Shape 1282"/>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Putting it all together</a:t>
            </a:r>
            <a:endParaRPr sz="2400">
              <a:solidFill>
                <a:srgbClr val="4E4E4E"/>
              </a:solidFill>
            </a:endParaRPr>
          </a:p>
        </p:txBody>
      </p:sp>
      <p:sp>
        <p:nvSpPr>
          <p:cNvPr id="1283" name="Shape 1283"/>
          <p:cNvSpPr txBox="1"/>
          <p:nvPr>
            <p:ph idx="1" type="body"/>
          </p:nvPr>
        </p:nvSpPr>
        <p:spPr>
          <a:xfrm>
            <a:off x="5570025" y="1426025"/>
            <a:ext cx="3253500" cy="2370000"/>
          </a:xfrm>
          <a:prstGeom prst="rect">
            <a:avLst/>
          </a:prstGeom>
        </p:spPr>
        <p:txBody>
          <a:bodyPr anchorCtr="0" anchor="t" bIns="91425" lIns="91425" spcFirstLastPara="1" rIns="91425" wrap="square" tIns="91425">
            <a:noAutofit/>
          </a:bodyPr>
          <a:lstStyle/>
          <a:p>
            <a:pPr indent="-292100" lvl="0" marL="457200" rtl="0">
              <a:spcBef>
                <a:spcPts val="1500"/>
              </a:spcBef>
              <a:spcAft>
                <a:spcPts val="0"/>
              </a:spcAft>
              <a:buClr>
                <a:srgbClr val="8B8B8B"/>
              </a:buClr>
              <a:buSzPts val="1000"/>
              <a:buChar char="●"/>
            </a:pPr>
            <a:r>
              <a:rPr lang="en">
                <a:solidFill>
                  <a:srgbClr val="8B8B8B"/>
                </a:solidFill>
              </a:rPr>
              <a:t>83 trial runs on the QPU</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p=1 QAOA, i.e. single application of U and V</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Algorithm finds the optimum most of the time</a:t>
            </a:r>
            <a:br>
              <a:rPr lang="en">
                <a:solidFill>
                  <a:srgbClr val="8B8B8B"/>
                </a:solidFill>
              </a:rPr>
            </a:br>
            <a:endParaRPr>
              <a:solidFill>
                <a:srgbClr val="8B8B8B"/>
              </a:solidFill>
            </a:endParaRPr>
          </a:p>
          <a:p>
            <a:pPr indent="-292100" lvl="0" marL="457200" rtl="0">
              <a:spcBef>
                <a:spcPts val="0"/>
              </a:spcBef>
              <a:spcAft>
                <a:spcPts val="0"/>
              </a:spcAft>
              <a:buClr>
                <a:srgbClr val="8B8B8B"/>
              </a:buClr>
              <a:buSzPts val="1000"/>
              <a:buChar char="●"/>
            </a:pPr>
            <a:r>
              <a:rPr lang="en">
                <a:solidFill>
                  <a:srgbClr val="8B8B8B"/>
                </a:solidFill>
              </a:rPr>
              <a:t>Calculate eCDF form the traces</a:t>
            </a:r>
            <a:endParaRPr>
              <a:solidFill>
                <a:srgbClr val="8B8B8B"/>
              </a:solidFill>
            </a:endParaRPr>
          </a:p>
        </p:txBody>
      </p:sp>
      <p:pic>
        <p:nvPicPr>
          <p:cNvPr id="1284" name="Shape 1284"/>
          <p:cNvPicPr preferRelativeResize="0"/>
          <p:nvPr/>
        </p:nvPicPr>
        <p:blipFill>
          <a:blip r:embed="rId3">
            <a:alphaModFix/>
          </a:blip>
          <a:stretch>
            <a:fillRect/>
          </a:stretch>
        </p:blipFill>
        <p:spPr>
          <a:xfrm>
            <a:off x="251400" y="1193902"/>
            <a:ext cx="5154900" cy="3196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Shape 1289"/>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Empirical</a:t>
            </a:r>
            <a:r>
              <a:rPr lang="en" sz="2400">
                <a:solidFill>
                  <a:srgbClr val="4E4E4E"/>
                </a:solidFill>
              </a:rPr>
              <a:t> performance</a:t>
            </a:r>
            <a:endParaRPr sz="2400">
              <a:solidFill>
                <a:srgbClr val="4E4E4E"/>
              </a:solidFill>
            </a:endParaRPr>
          </a:p>
        </p:txBody>
      </p:sp>
      <p:sp>
        <p:nvSpPr>
          <p:cNvPr id="1290" name="Shape 1290"/>
          <p:cNvSpPr txBox="1"/>
          <p:nvPr/>
        </p:nvSpPr>
        <p:spPr>
          <a:xfrm>
            <a:off x="5810925" y="1047100"/>
            <a:ext cx="3123600" cy="3524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8B8B8B"/>
              </a:buClr>
              <a:buSzPts val="1400"/>
              <a:buFont typeface="Exo"/>
              <a:buChar char="●"/>
            </a:pPr>
            <a:r>
              <a:rPr lang="en">
                <a:solidFill>
                  <a:srgbClr val="8B8B8B"/>
                </a:solidFill>
                <a:latin typeface="Exo"/>
                <a:ea typeface="Exo"/>
                <a:cs typeface="Exo"/>
                <a:sym typeface="Exo"/>
              </a:rPr>
              <a:t>Success probability monotonically increases with number of steps.</a:t>
            </a:r>
            <a:endParaRPr>
              <a:solidFill>
                <a:srgbClr val="8B8B8B"/>
              </a:solidFill>
              <a:latin typeface="Exo"/>
              <a:ea typeface="Exo"/>
              <a:cs typeface="Exo"/>
              <a:sym typeface="Exo"/>
            </a:endParaRPr>
          </a:p>
        </p:txBody>
      </p:sp>
      <p:pic>
        <p:nvPicPr>
          <p:cNvPr id="1291" name="Shape 1291"/>
          <p:cNvPicPr preferRelativeResize="0"/>
          <p:nvPr/>
        </p:nvPicPr>
        <p:blipFill>
          <a:blip r:embed="rId3">
            <a:alphaModFix/>
          </a:blip>
          <a:stretch>
            <a:fillRect/>
          </a:stretch>
        </p:blipFill>
        <p:spPr>
          <a:xfrm>
            <a:off x="49700" y="1198541"/>
            <a:ext cx="5687526" cy="356048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Shape 1296"/>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Empirical</a:t>
            </a:r>
            <a:r>
              <a:rPr lang="en" sz="2400">
                <a:solidFill>
                  <a:srgbClr val="4E4E4E"/>
                </a:solidFill>
              </a:rPr>
              <a:t> performance</a:t>
            </a:r>
            <a:endParaRPr sz="2400">
              <a:solidFill>
                <a:srgbClr val="4E4E4E"/>
              </a:solidFill>
            </a:endParaRPr>
          </a:p>
        </p:txBody>
      </p:sp>
      <p:sp>
        <p:nvSpPr>
          <p:cNvPr id="1297" name="Shape 1297"/>
          <p:cNvSpPr txBox="1"/>
          <p:nvPr/>
        </p:nvSpPr>
        <p:spPr>
          <a:xfrm>
            <a:off x="5810925" y="1047100"/>
            <a:ext cx="3123600" cy="3524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8B8B8B"/>
              </a:buClr>
              <a:buSzPts val="1400"/>
              <a:buFont typeface="Exo"/>
              <a:buChar char="●"/>
            </a:pPr>
            <a:r>
              <a:rPr lang="en">
                <a:solidFill>
                  <a:srgbClr val="8B8B8B"/>
                </a:solidFill>
                <a:latin typeface="Exo"/>
                <a:ea typeface="Exo"/>
                <a:cs typeface="Exo"/>
                <a:sym typeface="Exo"/>
              </a:rPr>
              <a:t>Success probability monotonically increases with number of steps.</a:t>
            </a:r>
            <a:endParaRPr>
              <a:solidFill>
                <a:srgbClr val="8B8B8B"/>
              </a:solidFill>
              <a:latin typeface="Exo"/>
              <a:ea typeface="Exo"/>
              <a:cs typeface="Exo"/>
              <a:sym typeface="Exo"/>
            </a:endParaRPr>
          </a:p>
          <a:p>
            <a:pPr indent="0" lvl="0" marL="0" rtl="0">
              <a:spcBef>
                <a:spcPts val="0"/>
              </a:spcBef>
              <a:spcAft>
                <a:spcPts val="0"/>
              </a:spcAft>
              <a:buNone/>
            </a:pPr>
            <a:r>
              <a:t/>
            </a:r>
            <a:endParaRPr>
              <a:solidFill>
                <a:srgbClr val="8B8B8B"/>
              </a:solidFill>
              <a:latin typeface="Exo"/>
              <a:ea typeface="Exo"/>
              <a:cs typeface="Exo"/>
              <a:sym typeface="Exo"/>
            </a:endParaRPr>
          </a:p>
          <a:p>
            <a:pPr indent="-317500" lvl="0" marL="457200" rtl="0">
              <a:spcBef>
                <a:spcPts val="0"/>
              </a:spcBef>
              <a:spcAft>
                <a:spcPts val="0"/>
              </a:spcAft>
              <a:buClr>
                <a:srgbClr val="8B8B8B"/>
              </a:buClr>
              <a:buSzPts val="1400"/>
              <a:buFont typeface="Exo"/>
              <a:buChar char="●"/>
            </a:pPr>
            <a:r>
              <a:rPr lang="en">
                <a:solidFill>
                  <a:srgbClr val="8B8B8B"/>
                </a:solidFill>
                <a:latin typeface="Exo"/>
                <a:ea typeface="Exo"/>
                <a:cs typeface="Exo"/>
                <a:sym typeface="Exo"/>
              </a:rPr>
              <a:t>Noise in 19Q has a significant impact on performance.</a:t>
            </a:r>
            <a:endParaRPr>
              <a:solidFill>
                <a:srgbClr val="8B8B8B"/>
              </a:solidFill>
              <a:latin typeface="Exo"/>
              <a:ea typeface="Exo"/>
              <a:cs typeface="Exo"/>
              <a:sym typeface="Exo"/>
            </a:endParaRPr>
          </a:p>
        </p:txBody>
      </p:sp>
      <p:pic>
        <p:nvPicPr>
          <p:cNvPr id="1298" name="Shape 1298"/>
          <p:cNvPicPr preferRelativeResize="0"/>
          <p:nvPr/>
        </p:nvPicPr>
        <p:blipFill>
          <a:blip r:embed="rId3">
            <a:alphaModFix/>
          </a:blip>
          <a:stretch>
            <a:fillRect/>
          </a:stretch>
        </p:blipFill>
        <p:spPr>
          <a:xfrm>
            <a:off x="49700" y="1190850"/>
            <a:ext cx="5687526" cy="35604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descr="https://lh5.googleusercontent.com/lmFnEjP1pFw6l521wQXNesW52s22EF24oB5ecsMWJM3G4yQxKvWk2rsT0TqaDkIvvFbK5pRa1I7qbTV3Bl8pim78pUfbiYrJNOfejAs0P_eZfjiFIdfKrtVS_uUAylOwwJQ98yTrfp4" id="280" name="Shape 280"/>
          <p:cNvPicPr preferRelativeResize="0"/>
          <p:nvPr/>
        </p:nvPicPr>
        <p:blipFill rotWithShape="1">
          <a:blip r:embed="rId3">
            <a:alphaModFix/>
          </a:blip>
          <a:srcRect b="0" l="0" r="0" t="0"/>
          <a:stretch/>
        </p:blipFill>
        <p:spPr>
          <a:xfrm>
            <a:off x="-133350" y="-258763"/>
            <a:ext cx="9441180" cy="6337830"/>
          </a:xfrm>
          <a:prstGeom prst="rect">
            <a:avLst/>
          </a:prstGeom>
          <a:noFill/>
          <a:ln>
            <a:noFill/>
          </a:ln>
        </p:spPr>
      </p:pic>
      <p:cxnSp>
        <p:nvCxnSpPr>
          <p:cNvPr id="281" name="Shape 281"/>
          <p:cNvCxnSpPr/>
          <p:nvPr/>
        </p:nvCxnSpPr>
        <p:spPr>
          <a:xfrm>
            <a:off x="1840831" y="295989"/>
            <a:ext cx="2130000" cy="624600"/>
          </a:xfrm>
          <a:prstGeom prst="straightConnector1">
            <a:avLst/>
          </a:prstGeom>
          <a:noFill/>
          <a:ln cap="flat" cmpd="sng" w="57150">
            <a:solidFill>
              <a:schemeClr val="lt1"/>
            </a:solidFill>
            <a:prstDash val="solid"/>
            <a:round/>
            <a:headEnd len="med" w="med" type="none"/>
            <a:tailEnd len="med" w="med" type="none"/>
          </a:ln>
        </p:spPr>
      </p:cxnSp>
      <p:sp>
        <p:nvSpPr>
          <p:cNvPr id="282" name="Shape 282"/>
          <p:cNvSpPr txBox="1"/>
          <p:nvPr/>
        </p:nvSpPr>
        <p:spPr>
          <a:xfrm>
            <a:off x="1028123" y="-48125"/>
            <a:ext cx="6717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700">
                <a:solidFill>
                  <a:schemeClr val="dk1"/>
                </a:solidFill>
                <a:latin typeface="Exo"/>
                <a:ea typeface="Exo"/>
                <a:cs typeface="Exo"/>
                <a:sym typeface="Exo"/>
              </a:rPr>
              <a:t>die</a:t>
            </a:r>
            <a:endParaRPr sz="2700">
              <a:solidFill>
                <a:schemeClr val="dk1"/>
              </a:solidFill>
              <a:latin typeface="Exo"/>
              <a:ea typeface="Exo"/>
              <a:cs typeface="Exo"/>
              <a:sym typeface="Exo"/>
            </a:endParaRPr>
          </a:p>
        </p:txBody>
      </p:sp>
      <p:cxnSp>
        <p:nvCxnSpPr>
          <p:cNvPr id="283" name="Shape 283"/>
          <p:cNvCxnSpPr/>
          <p:nvPr/>
        </p:nvCxnSpPr>
        <p:spPr>
          <a:xfrm>
            <a:off x="2009274" y="1239253"/>
            <a:ext cx="2213700" cy="541200"/>
          </a:xfrm>
          <a:prstGeom prst="straightConnector1">
            <a:avLst/>
          </a:prstGeom>
          <a:noFill/>
          <a:ln cap="flat" cmpd="sng" w="57150">
            <a:solidFill>
              <a:schemeClr val="lt1"/>
            </a:solidFill>
            <a:prstDash val="solid"/>
            <a:round/>
            <a:headEnd len="med" w="med" type="none"/>
            <a:tailEnd len="med" w="med" type="none"/>
          </a:ln>
        </p:spPr>
      </p:cxnSp>
      <p:sp>
        <p:nvSpPr>
          <p:cNvPr id="284" name="Shape 284"/>
          <p:cNvSpPr txBox="1"/>
          <p:nvPr/>
        </p:nvSpPr>
        <p:spPr>
          <a:xfrm>
            <a:off x="964449" y="932450"/>
            <a:ext cx="9216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700">
                <a:solidFill>
                  <a:schemeClr val="dk1"/>
                </a:solidFill>
                <a:latin typeface="Exo"/>
                <a:ea typeface="Exo"/>
                <a:cs typeface="Exo"/>
                <a:sym typeface="Exo"/>
              </a:rPr>
              <a:t>chip</a:t>
            </a:r>
            <a:endParaRPr sz="2700">
              <a:solidFill>
                <a:schemeClr val="dk1"/>
              </a:solidFill>
              <a:latin typeface="Exo"/>
              <a:ea typeface="Exo"/>
              <a:cs typeface="Exo"/>
              <a:sym typeface="Ex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Shape 1303"/>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4E4E4E"/>
                </a:solidFill>
              </a:rPr>
              <a:t>Empirical</a:t>
            </a:r>
            <a:r>
              <a:rPr lang="en" sz="2400">
                <a:solidFill>
                  <a:srgbClr val="4E4E4E"/>
                </a:solidFill>
              </a:rPr>
              <a:t> performance</a:t>
            </a:r>
            <a:endParaRPr sz="2400">
              <a:solidFill>
                <a:srgbClr val="4E4E4E"/>
              </a:solidFill>
            </a:endParaRPr>
          </a:p>
        </p:txBody>
      </p:sp>
      <p:pic>
        <p:nvPicPr>
          <p:cNvPr id="1304" name="Shape 1304"/>
          <p:cNvPicPr preferRelativeResize="0"/>
          <p:nvPr/>
        </p:nvPicPr>
        <p:blipFill>
          <a:blip r:embed="rId3">
            <a:alphaModFix/>
          </a:blip>
          <a:stretch>
            <a:fillRect/>
          </a:stretch>
        </p:blipFill>
        <p:spPr>
          <a:xfrm>
            <a:off x="123400" y="1197625"/>
            <a:ext cx="5613832" cy="3524775"/>
          </a:xfrm>
          <a:prstGeom prst="rect">
            <a:avLst/>
          </a:prstGeom>
          <a:noFill/>
          <a:ln>
            <a:noFill/>
          </a:ln>
        </p:spPr>
      </p:pic>
      <p:sp>
        <p:nvSpPr>
          <p:cNvPr id="1305" name="Shape 1305"/>
          <p:cNvSpPr txBox="1"/>
          <p:nvPr/>
        </p:nvSpPr>
        <p:spPr>
          <a:xfrm>
            <a:off x="5810925" y="1047100"/>
            <a:ext cx="3123600" cy="3524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8B8B8B"/>
              </a:buClr>
              <a:buSzPts val="1400"/>
              <a:buFont typeface="Exo"/>
              <a:buChar char="●"/>
            </a:pPr>
            <a:r>
              <a:rPr lang="en">
                <a:solidFill>
                  <a:srgbClr val="8B8B8B"/>
                </a:solidFill>
                <a:latin typeface="Exo"/>
                <a:ea typeface="Exo"/>
                <a:cs typeface="Exo"/>
                <a:sym typeface="Exo"/>
              </a:rPr>
              <a:t>Success probability monotonically increases with number of steps.</a:t>
            </a:r>
            <a:endParaRPr>
              <a:solidFill>
                <a:srgbClr val="8B8B8B"/>
              </a:solidFill>
              <a:latin typeface="Exo"/>
              <a:ea typeface="Exo"/>
              <a:cs typeface="Exo"/>
              <a:sym typeface="Exo"/>
            </a:endParaRPr>
          </a:p>
          <a:p>
            <a:pPr indent="0" lvl="0" marL="0" rtl="0">
              <a:spcBef>
                <a:spcPts val="0"/>
              </a:spcBef>
              <a:spcAft>
                <a:spcPts val="0"/>
              </a:spcAft>
              <a:buNone/>
            </a:pPr>
            <a:r>
              <a:t/>
            </a:r>
            <a:endParaRPr>
              <a:solidFill>
                <a:srgbClr val="8B8B8B"/>
              </a:solidFill>
              <a:latin typeface="Exo"/>
              <a:ea typeface="Exo"/>
              <a:cs typeface="Exo"/>
              <a:sym typeface="Exo"/>
            </a:endParaRPr>
          </a:p>
          <a:p>
            <a:pPr indent="-317500" lvl="0" marL="457200" rtl="0">
              <a:spcBef>
                <a:spcPts val="0"/>
              </a:spcBef>
              <a:spcAft>
                <a:spcPts val="0"/>
              </a:spcAft>
              <a:buClr>
                <a:srgbClr val="8B8B8B"/>
              </a:buClr>
              <a:buSzPts val="1400"/>
              <a:buFont typeface="Exo"/>
              <a:buChar char="●"/>
            </a:pPr>
            <a:r>
              <a:rPr lang="en">
                <a:solidFill>
                  <a:srgbClr val="8B8B8B"/>
                </a:solidFill>
                <a:latin typeface="Exo"/>
                <a:ea typeface="Exo"/>
                <a:cs typeface="Exo"/>
                <a:sym typeface="Exo"/>
              </a:rPr>
              <a:t>Noise in 19Q has a significant impact on performance.</a:t>
            </a:r>
            <a:endParaRPr>
              <a:solidFill>
                <a:srgbClr val="8B8B8B"/>
              </a:solidFill>
              <a:latin typeface="Exo"/>
              <a:ea typeface="Exo"/>
              <a:cs typeface="Exo"/>
              <a:sym typeface="Exo"/>
            </a:endParaRPr>
          </a:p>
          <a:p>
            <a:pPr indent="0" lvl="0" marL="0" rtl="0">
              <a:spcBef>
                <a:spcPts val="0"/>
              </a:spcBef>
              <a:spcAft>
                <a:spcPts val="0"/>
              </a:spcAft>
              <a:buNone/>
            </a:pPr>
            <a:r>
              <a:t/>
            </a:r>
            <a:endParaRPr>
              <a:solidFill>
                <a:srgbClr val="8B8B8B"/>
              </a:solidFill>
              <a:latin typeface="Exo"/>
              <a:ea typeface="Exo"/>
              <a:cs typeface="Exo"/>
              <a:sym typeface="Exo"/>
            </a:endParaRPr>
          </a:p>
          <a:p>
            <a:pPr indent="-317500" lvl="0" marL="457200" rtl="0">
              <a:spcBef>
                <a:spcPts val="0"/>
              </a:spcBef>
              <a:spcAft>
                <a:spcPts val="0"/>
              </a:spcAft>
              <a:buClr>
                <a:srgbClr val="8B8B8B"/>
              </a:buClr>
              <a:buSzPts val="1400"/>
              <a:buFont typeface="Exo"/>
              <a:buChar char="●"/>
            </a:pPr>
            <a:r>
              <a:rPr lang="en">
                <a:solidFill>
                  <a:srgbClr val="8B8B8B"/>
                </a:solidFill>
                <a:latin typeface="Exo"/>
                <a:ea typeface="Exo"/>
                <a:cs typeface="Exo"/>
                <a:sym typeface="Exo"/>
              </a:rPr>
              <a:t>Approach clearly outperforms random sampling.</a:t>
            </a:r>
            <a:endParaRPr>
              <a:solidFill>
                <a:srgbClr val="8B8B8B"/>
              </a:solidFill>
              <a:latin typeface="Exo"/>
              <a:ea typeface="Exo"/>
              <a:cs typeface="Exo"/>
              <a:sym typeface="Ex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09" name="Shape 1309"/>
        <p:cNvGrpSpPr/>
        <p:nvPr/>
      </p:nvGrpSpPr>
      <p:grpSpPr>
        <a:xfrm>
          <a:off x="0" y="0"/>
          <a:ext cx="0" cy="0"/>
          <a:chOff x="0" y="0"/>
          <a:chExt cx="0" cy="0"/>
        </a:xfrm>
      </p:grpSpPr>
      <p:sp>
        <p:nvSpPr>
          <p:cNvPr id="1310" name="Shape 1310"/>
          <p:cNvSpPr txBox="1"/>
          <p:nvPr>
            <p:ph type="ctrTitle"/>
          </p:nvPr>
        </p:nvSpPr>
        <p:spPr>
          <a:xfrm>
            <a:off x="311700" y="142075"/>
            <a:ext cx="8520600" cy="58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FFFFFF"/>
                </a:solidFill>
              </a:rPr>
              <a:t>Forest</a:t>
            </a:r>
            <a:endParaRPr b="1" sz="3000">
              <a:solidFill>
                <a:srgbClr val="FFFFFF"/>
              </a:solidFill>
            </a:endParaRPr>
          </a:p>
        </p:txBody>
      </p:sp>
      <p:grpSp>
        <p:nvGrpSpPr>
          <p:cNvPr id="1311" name="Shape 1311"/>
          <p:cNvGrpSpPr/>
          <p:nvPr/>
        </p:nvGrpSpPr>
        <p:grpSpPr>
          <a:xfrm>
            <a:off x="1231154" y="831475"/>
            <a:ext cx="3062400" cy="1217275"/>
            <a:chOff x="1383554" y="831475"/>
            <a:chExt cx="3062400" cy="1217275"/>
          </a:xfrm>
        </p:grpSpPr>
        <p:sp>
          <p:nvSpPr>
            <p:cNvPr id="1312" name="Shape 1312"/>
            <p:cNvSpPr txBox="1"/>
            <p:nvPr/>
          </p:nvSpPr>
          <p:spPr>
            <a:xfrm>
              <a:off x="1853804" y="1776650"/>
              <a:ext cx="21219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B9407D"/>
                  </a:solidFill>
                  <a:latin typeface="Consolas"/>
                  <a:ea typeface="Consolas"/>
                  <a:cs typeface="Consolas"/>
                  <a:sym typeface="Consolas"/>
                </a:rPr>
                <a:t>slack.rigetti.com</a:t>
              </a:r>
              <a:endParaRPr b="1">
                <a:solidFill>
                  <a:srgbClr val="B9407D"/>
                </a:solidFill>
                <a:latin typeface="Consolas"/>
                <a:ea typeface="Consolas"/>
                <a:cs typeface="Consolas"/>
                <a:sym typeface="Consolas"/>
              </a:endParaRPr>
            </a:p>
          </p:txBody>
        </p:sp>
        <p:pic>
          <p:nvPicPr>
            <p:cNvPr id="1313" name="Shape 1313"/>
            <p:cNvPicPr preferRelativeResize="0"/>
            <p:nvPr/>
          </p:nvPicPr>
          <p:blipFill rotWithShape="1">
            <a:blip r:embed="rId4">
              <a:alphaModFix/>
            </a:blip>
            <a:srcRect b="15151" l="22908" r="22625" t="15725"/>
            <a:stretch/>
          </p:blipFill>
          <p:spPr>
            <a:xfrm>
              <a:off x="2664400" y="831475"/>
              <a:ext cx="500700" cy="476700"/>
            </a:xfrm>
            <a:prstGeom prst="roundRect">
              <a:avLst>
                <a:gd fmla="val 16667" name="adj"/>
              </a:avLst>
            </a:prstGeom>
            <a:noFill/>
            <a:ln>
              <a:noFill/>
            </a:ln>
          </p:spPr>
        </p:pic>
        <p:sp>
          <p:nvSpPr>
            <p:cNvPr id="1314" name="Shape 1314"/>
            <p:cNvSpPr/>
            <p:nvPr/>
          </p:nvSpPr>
          <p:spPr>
            <a:xfrm>
              <a:off x="1383554" y="1412575"/>
              <a:ext cx="30624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Exo Light"/>
                  <a:ea typeface="Exo Light"/>
                  <a:cs typeface="Exo Light"/>
                  <a:sym typeface="Exo Light"/>
                </a:rPr>
                <a:t>Join our community Slack:</a:t>
              </a:r>
              <a:endParaRPr sz="1800">
                <a:solidFill>
                  <a:srgbClr val="666666"/>
                </a:solidFill>
                <a:latin typeface="Exo Light"/>
                <a:ea typeface="Exo Light"/>
                <a:cs typeface="Exo Light"/>
                <a:sym typeface="Exo Light"/>
              </a:endParaRPr>
            </a:p>
          </p:txBody>
        </p:sp>
      </p:grpSp>
      <p:grpSp>
        <p:nvGrpSpPr>
          <p:cNvPr id="1315" name="Shape 1315"/>
          <p:cNvGrpSpPr/>
          <p:nvPr/>
        </p:nvGrpSpPr>
        <p:grpSpPr>
          <a:xfrm>
            <a:off x="4457125" y="770700"/>
            <a:ext cx="3062400" cy="1281264"/>
            <a:chOff x="3085525" y="923100"/>
            <a:chExt cx="3062400" cy="1281264"/>
          </a:xfrm>
        </p:grpSpPr>
        <p:sp>
          <p:nvSpPr>
            <p:cNvPr id="1316" name="Shape 1316"/>
            <p:cNvSpPr txBox="1"/>
            <p:nvPr/>
          </p:nvSpPr>
          <p:spPr>
            <a:xfrm>
              <a:off x="3085525" y="1932264"/>
              <a:ext cx="30624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B9407D"/>
                  </a:solidFill>
                  <a:latin typeface="Consolas"/>
                  <a:ea typeface="Consolas"/>
                  <a:cs typeface="Consolas"/>
                  <a:sym typeface="Consolas"/>
                </a:rPr>
                <a:t>github.com/rigetticomputing</a:t>
              </a:r>
              <a:endParaRPr b="1">
                <a:solidFill>
                  <a:srgbClr val="B9407D"/>
                </a:solidFill>
                <a:latin typeface="Consolas"/>
                <a:ea typeface="Consolas"/>
                <a:cs typeface="Consolas"/>
                <a:sym typeface="Consolas"/>
              </a:endParaRPr>
            </a:p>
          </p:txBody>
        </p:sp>
        <p:pic>
          <p:nvPicPr>
            <p:cNvPr id="1317" name="Shape 1317"/>
            <p:cNvPicPr preferRelativeResize="0"/>
            <p:nvPr/>
          </p:nvPicPr>
          <p:blipFill>
            <a:blip r:embed="rId5">
              <a:alphaModFix/>
            </a:blip>
            <a:stretch>
              <a:fillRect/>
            </a:stretch>
          </p:blipFill>
          <p:spPr>
            <a:xfrm>
              <a:off x="4343263" y="923100"/>
              <a:ext cx="546925" cy="546900"/>
            </a:xfrm>
            <a:prstGeom prst="rect">
              <a:avLst/>
            </a:prstGeom>
            <a:noFill/>
            <a:ln>
              <a:noFill/>
            </a:ln>
          </p:spPr>
        </p:pic>
        <p:sp>
          <p:nvSpPr>
            <p:cNvPr id="1318" name="Shape 1318"/>
            <p:cNvSpPr/>
            <p:nvPr/>
          </p:nvSpPr>
          <p:spPr>
            <a:xfrm>
              <a:off x="3393025" y="1564975"/>
              <a:ext cx="24474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Exo Light"/>
                  <a:ea typeface="Exo Light"/>
                  <a:cs typeface="Exo Light"/>
                  <a:sym typeface="Exo Light"/>
                </a:rPr>
                <a:t>Find us on Github:</a:t>
              </a:r>
              <a:endParaRPr sz="1800">
                <a:solidFill>
                  <a:srgbClr val="666666"/>
                </a:solidFill>
                <a:latin typeface="Exo Light"/>
                <a:ea typeface="Exo Light"/>
                <a:cs typeface="Exo Light"/>
                <a:sym typeface="Exo Light"/>
              </a:endParaRPr>
            </a:p>
          </p:txBody>
        </p:sp>
      </p:grpSp>
      <p:sp>
        <p:nvSpPr>
          <p:cNvPr id="1319" name="Shape 1319"/>
          <p:cNvSpPr txBox="1"/>
          <p:nvPr/>
        </p:nvSpPr>
        <p:spPr>
          <a:xfrm>
            <a:off x="2536425" y="3166500"/>
            <a:ext cx="3748200" cy="799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rgbClr val="434343"/>
                </a:solidFill>
              </a:rPr>
              <a:t>Sign-Up @ rigetti.com/forest</a:t>
            </a:r>
            <a:br>
              <a:rPr lang="en">
                <a:solidFill>
                  <a:srgbClr val="434343"/>
                </a:solidFill>
              </a:rPr>
            </a:br>
            <a:br>
              <a:rPr lang="en">
                <a:solidFill>
                  <a:srgbClr val="434343"/>
                </a:solidFill>
              </a:rPr>
            </a:br>
            <a:r>
              <a:rPr lang="en">
                <a:solidFill>
                  <a:srgbClr val="434343"/>
                </a:solidFill>
              </a:rPr>
              <a:t>QPU access @ rigetti.com/qpu-request</a:t>
            </a:r>
            <a:endParaRPr>
              <a:solidFill>
                <a:srgbClr val="434343"/>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pic>
        <p:nvPicPr>
          <p:cNvPr id="1324" name="Shape 1324"/>
          <p:cNvPicPr preferRelativeResize="0"/>
          <p:nvPr/>
        </p:nvPicPr>
        <p:blipFill rotWithShape="1">
          <a:blip r:embed="rId3">
            <a:alphaModFix/>
          </a:blip>
          <a:srcRect b="12191" l="-89" r="90" t="3442"/>
          <a:stretch/>
        </p:blipFill>
        <p:spPr>
          <a:xfrm>
            <a:off x="0" y="0"/>
            <a:ext cx="9144000" cy="5143500"/>
          </a:xfrm>
          <a:prstGeom prst="rect">
            <a:avLst/>
          </a:prstGeom>
          <a:noFill/>
          <a:ln>
            <a:noFill/>
          </a:ln>
        </p:spPr>
      </p:pic>
      <p:sp>
        <p:nvSpPr>
          <p:cNvPr id="1325" name="Shape 1325"/>
          <p:cNvSpPr txBox="1"/>
          <p:nvPr/>
        </p:nvSpPr>
        <p:spPr>
          <a:xfrm>
            <a:off x="1833900" y="2107650"/>
            <a:ext cx="5476200" cy="9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Exo"/>
                <a:ea typeface="Exo"/>
                <a:cs typeface="Exo"/>
                <a:sym typeface="Exo"/>
              </a:rPr>
              <a:t>Thank you</a:t>
            </a:r>
            <a:endParaRPr sz="4800">
              <a:solidFill>
                <a:schemeClr val="lt1"/>
              </a:solidFill>
              <a:latin typeface="Exo"/>
              <a:ea typeface="Exo"/>
              <a:cs typeface="Exo"/>
              <a:sym typeface="Exo"/>
            </a:endParaRPr>
          </a:p>
        </p:txBody>
      </p:sp>
      <p:sp>
        <p:nvSpPr>
          <p:cNvPr id="1326" name="Shape 1326"/>
          <p:cNvSpPr txBox="1"/>
          <p:nvPr/>
        </p:nvSpPr>
        <p:spPr>
          <a:xfrm>
            <a:off x="2558700" y="4697375"/>
            <a:ext cx="4026600" cy="36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lt1"/>
                </a:solidFill>
                <a:latin typeface="Exo"/>
                <a:ea typeface="Exo"/>
                <a:cs typeface="Exo"/>
                <a:sym typeface="Exo"/>
              </a:rPr>
              <a:t>More details in our pre-print arXiv: 1712.05771</a:t>
            </a:r>
            <a:endParaRPr b="1">
              <a:solidFill>
                <a:schemeClr val="lt1"/>
              </a:solidFill>
              <a:latin typeface="Exo"/>
              <a:ea typeface="Exo"/>
              <a:cs typeface="Exo"/>
              <a:sym typeface="Ex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Shape 1331"/>
          <p:cNvSpPr txBox="1"/>
          <p:nvPr>
            <p:ph idx="1" type="body"/>
          </p:nvPr>
        </p:nvSpPr>
        <p:spPr>
          <a:xfrm>
            <a:off x="235856" y="816428"/>
            <a:ext cx="7901100" cy="3778200"/>
          </a:xfrm>
          <a:prstGeom prst="rect">
            <a:avLst/>
          </a:prstGeom>
        </p:spPr>
        <p:txBody>
          <a:bodyPr anchorCtr="0" anchor="ctr" bIns="91425" lIns="91425" spcFirstLastPara="1" rIns="91425" wrap="square" tIns="91425">
            <a:noAutofit/>
          </a:bodyPr>
          <a:lstStyle/>
          <a:p>
            <a:pPr indent="19089" lvl="0" marL="177760" algn="ctr">
              <a:spcBef>
                <a:spcPts val="0"/>
              </a:spcBef>
              <a:spcAft>
                <a:spcPts val="0"/>
              </a:spcAft>
              <a:buNone/>
            </a:pPr>
            <a:r>
              <a:rPr lang="en" sz="9600"/>
              <a:t>Spare slides</a:t>
            </a:r>
            <a:endParaRPr sz="9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pic>
        <p:nvPicPr>
          <p:cNvPr id="1336" name="Shape 1336"/>
          <p:cNvPicPr preferRelativeResize="0"/>
          <p:nvPr/>
        </p:nvPicPr>
        <p:blipFill>
          <a:blip r:embed="rId3">
            <a:alphaModFix/>
          </a:blip>
          <a:stretch>
            <a:fillRect/>
          </a:stretch>
        </p:blipFill>
        <p:spPr>
          <a:xfrm>
            <a:off x="503569" y="1150650"/>
            <a:ext cx="4860451" cy="3539362"/>
          </a:xfrm>
          <a:prstGeom prst="rect">
            <a:avLst/>
          </a:prstGeom>
          <a:noFill/>
          <a:ln>
            <a:noFill/>
          </a:ln>
        </p:spPr>
      </p:pic>
      <p:sp>
        <p:nvSpPr>
          <p:cNvPr id="1337" name="Shape 1337"/>
          <p:cNvSpPr txBox="1"/>
          <p:nvPr>
            <p:ph type="title"/>
          </p:nvPr>
        </p:nvSpPr>
        <p:spPr>
          <a:xfrm>
            <a:off x="235950" y="172238"/>
            <a:ext cx="8064000" cy="484200"/>
          </a:xfrm>
          <a:prstGeom prst="rect">
            <a:avLst/>
          </a:prstGeom>
          <a:noFill/>
          <a:ln>
            <a:noFill/>
          </a:ln>
        </p:spPr>
        <p:txBody>
          <a:bodyPr anchorCtr="0" anchor="t" bIns="51425" lIns="51425" spcFirstLastPara="1" rIns="51425" wrap="square" tIns="51425">
            <a:noAutofit/>
          </a:bodyPr>
          <a:lstStyle/>
          <a:p>
            <a:pPr indent="0" lvl="0" marL="0" marR="0" rtl="0" algn="l">
              <a:spcBef>
                <a:spcPts val="0"/>
              </a:spcBef>
              <a:spcAft>
                <a:spcPts val="0"/>
              </a:spcAft>
              <a:buClr>
                <a:schemeClr val="dk1"/>
              </a:buClr>
              <a:buFont typeface="Exo"/>
              <a:buNone/>
            </a:pPr>
            <a:r>
              <a:rPr lang="en" sz="2400">
                <a:solidFill>
                  <a:srgbClr val="4E4E4E"/>
                </a:solidFill>
              </a:rPr>
              <a:t>15 years of exponential performance improvement</a:t>
            </a:r>
            <a:endParaRPr i="0" sz="2400" u="none" cap="none" strike="noStrike">
              <a:solidFill>
                <a:srgbClr val="4E4E4E"/>
              </a:solidFill>
            </a:endParaRPr>
          </a:p>
        </p:txBody>
      </p:sp>
      <p:sp>
        <p:nvSpPr>
          <p:cNvPr id="1338" name="Shape 1338"/>
          <p:cNvSpPr txBox="1"/>
          <p:nvPr/>
        </p:nvSpPr>
        <p:spPr>
          <a:xfrm>
            <a:off x="5622250" y="1823598"/>
            <a:ext cx="3073500" cy="19458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None/>
            </a:pPr>
            <a:r>
              <a:rPr b="1" lang="en" sz="1500">
                <a:solidFill>
                  <a:schemeClr val="accent3"/>
                </a:solidFill>
                <a:latin typeface="Exo"/>
                <a:ea typeface="Exo"/>
                <a:cs typeface="Exo"/>
                <a:sym typeface="Exo"/>
              </a:rPr>
              <a:t>Trends in “modern” superconducting qubits:</a:t>
            </a:r>
            <a:endParaRPr b="1" sz="1500">
              <a:solidFill>
                <a:schemeClr val="accent3"/>
              </a:solidFill>
              <a:latin typeface="Exo"/>
              <a:ea typeface="Exo"/>
              <a:cs typeface="Exo"/>
              <a:sym typeface="Exo"/>
            </a:endParaRPr>
          </a:p>
          <a:p>
            <a:pPr indent="0" lvl="0" marL="0" marR="0" rtl="0" algn="l">
              <a:lnSpc>
                <a:spcPct val="120000"/>
              </a:lnSpc>
              <a:spcBef>
                <a:spcPts val="0"/>
              </a:spcBef>
              <a:spcAft>
                <a:spcPts val="0"/>
              </a:spcAft>
              <a:buNone/>
            </a:pPr>
            <a:r>
              <a:t/>
            </a:r>
            <a:endParaRPr sz="1500">
              <a:solidFill>
                <a:schemeClr val="accent3"/>
              </a:solidFill>
              <a:latin typeface="Exo"/>
              <a:ea typeface="Exo"/>
              <a:cs typeface="Exo"/>
              <a:sym typeface="Exo"/>
            </a:endParaRPr>
          </a:p>
          <a:p>
            <a:pPr indent="0" lvl="0" marL="0" marR="0" rtl="0" algn="l">
              <a:lnSpc>
                <a:spcPct val="120000"/>
              </a:lnSpc>
              <a:spcBef>
                <a:spcPts val="0"/>
              </a:spcBef>
              <a:spcAft>
                <a:spcPts val="0"/>
              </a:spcAft>
              <a:buNone/>
            </a:pPr>
            <a:r>
              <a:rPr lang="en" sz="1500">
                <a:solidFill>
                  <a:schemeClr val="accent3"/>
                </a:solidFill>
                <a:latin typeface="Exo"/>
                <a:ea typeface="Exo"/>
                <a:cs typeface="Exo"/>
                <a:sym typeface="Exo"/>
              </a:rPr>
              <a:t>&gt; All (or mostly) RF control</a:t>
            </a:r>
            <a:endParaRPr sz="1500">
              <a:solidFill>
                <a:schemeClr val="accent3"/>
              </a:solidFill>
              <a:latin typeface="Exo"/>
              <a:ea typeface="Exo"/>
              <a:cs typeface="Exo"/>
              <a:sym typeface="Exo"/>
            </a:endParaRPr>
          </a:p>
          <a:p>
            <a:pPr indent="0" lvl="0" marL="0" marR="0" rtl="0" algn="l">
              <a:lnSpc>
                <a:spcPct val="120000"/>
              </a:lnSpc>
              <a:spcBef>
                <a:spcPts val="0"/>
              </a:spcBef>
              <a:spcAft>
                <a:spcPts val="0"/>
              </a:spcAft>
              <a:buNone/>
            </a:pPr>
            <a:r>
              <a:rPr lang="en" sz="1500">
                <a:solidFill>
                  <a:schemeClr val="accent3"/>
                </a:solidFill>
                <a:latin typeface="Exo"/>
                <a:ea typeface="Exo"/>
                <a:cs typeface="Exo"/>
                <a:sym typeface="Exo"/>
              </a:rPr>
              <a:t>&gt; Dispersive readout</a:t>
            </a:r>
            <a:endParaRPr sz="1500">
              <a:solidFill>
                <a:schemeClr val="accent3"/>
              </a:solidFill>
              <a:latin typeface="Exo"/>
              <a:ea typeface="Exo"/>
              <a:cs typeface="Exo"/>
              <a:sym typeface="Exo"/>
            </a:endParaRPr>
          </a:p>
          <a:p>
            <a:pPr indent="0" lvl="0" marL="0" marR="0" rtl="0" algn="l">
              <a:lnSpc>
                <a:spcPct val="120000"/>
              </a:lnSpc>
              <a:spcBef>
                <a:spcPts val="0"/>
              </a:spcBef>
              <a:spcAft>
                <a:spcPts val="0"/>
              </a:spcAft>
              <a:buNone/>
            </a:pPr>
            <a:r>
              <a:rPr lang="en" sz="1500">
                <a:solidFill>
                  <a:schemeClr val="accent3"/>
                </a:solidFill>
                <a:latin typeface="Exo"/>
                <a:ea typeface="Exo"/>
                <a:cs typeface="Exo"/>
                <a:sym typeface="Exo"/>
              </a:rPr>
              <a:t>&gt; 3D cavity resonators</a:t>
            </a:r>
            <a:endParaRPr sz="1500">
              <a:solidFill>
                <a:schemeClr val="accent3"/>
              </a:solidFill>
              <a:latin typeface="Exo"/>
              <a:ea typeface="Exo"/>
              <a:cs typeface="Exo"/>
              <a:sym typeface="Exo"/>
            </a:endParaRPr>
          </a:p>
        </p:txBody>
      </p:sp>
      <p:sp>
        <p:nvSpPr>
          <p:cNvPr id="1339" name="Shape 1339"/>
          <p:cNvSpPr txBox="1"/>
          <p:nvPr/>
        </p:nvSpPr>
        <p:spPr>
          <a:xfrm>
            <a:off x="873619" y="4548206"/>
            <a:ext cx="2571000" cy="5103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t/>
            </a:r>
            <a:endParaRPr sz="1100">
              <a:solidFill>
                <a:schemeClr val="accent3"/>
              </a:solidFill>
              <a:latin typeface="Exo"/>
              <a:ea typeface="Exo"/>
              <a:cs typeface="Exo"/>
              <a:sym typeface="Exo"/>
            </a:endParaRPr>
          </a:p>
          <a:p>
            <a:pPr indent="0" lvl="0" marL="0" rtl="0">
              <a:spcBef>
                <a:spcPts val="0"/>
              </a:spcBef>
              <a:spcAft>
                <a:spcPts val="0"/>
              </a:spcAft>
              <a:buNone/>
            </a:pPr>
            <a:r>
              <a:rPr lang="en" sz="1100">
                <a:solidFill>
                  <a:schemeClr val="accent3"/>
                </a:solidFill>
                <a:latin typeface="Exo"/>
                <a:ea typeface="Exo"/>
                <a:cs typeface="Exo"/>
                <a:sym typeface="Exo"/>
              </a:rPr>
              <a:t>M. Reagor thesis, 2015</a:t>
            </a:r>
            <a:endParaRPr sz="1100">
              <a:solidFill>
                <a:schemeClr val="accent3"/>
              </a:solidFill>
              <a:latin typeface="Exo"/>
              <a:ea typeface="Exo"/>
              <a:cs typeface="Exo"/>
              <a:sym typeface="Ex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grpSp>
        <p:nvGrpSpPr>
          <p:cNvPr id="1344" name="Shape 1344"/>
          <p:cNvGrpSpPr/>
          <p:nvPr/>
        </p:nvGrpSpPr>
        <p:grpSpPr>
          <a:xfrm>
            <a:off x="88200" y="1412349"/>
            <a:ext cx="8020667" cy="1449000"/>
            <a:chOff x="88200" y="1412349"/>
            <a:chExt cx="8020667" cy="1449000"/>
          </a:xfrm>
        </p:grpSpPr>
        <p:sp>
          <p:nvSpPr>
            <p:cNvPr id="1345" name="Shape 1345"/>
            <p:cNvSpPr txBox="1"/>
            <p:nvPr/>
          </p:nvSpPr>
          <p:spPr>
            <a:xfrm>
              <a:off x="88200" y="1412349"/>
              <a:ext cx="3740700" cy="14490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Discrete Fourier Transform (DFT)</a:t>
              </a:r>
              <a:endParaRPr b="1" sz="1800">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rPr lang="en">
                  <a:solidFill>
                    <a:schemeClr val="dk2"/>
                  </a:solidFill>
                  <a:latin typeface="Exo"/>
                  <a:ea typeface="Exo"/>
                  <a:cs typeface="Exo"/>
                  <a:sym typeface="Exo"/>
                </a:rPr>
                <a:t>Fourier conjugates           (vectors)</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rPr lang="en">
                  <a:solidFill>
                    <a:schemeClr val="dk2"/>
                  </a:solidFill>
                  <a:latin typeface="Exo"/>
                  <a:ea typeface="Exo"/>
                  <a:cs typeface="Exo"/>
                  <a:sym typeface="Exo"/>
                </a:rPr>
                <a:t>Vector:</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rPr i="1" lang="en">
                  <a:solidFill>
                    <a:schemeClr val="dk2"/>
                  </a:solidFill>
                  <a:latin typeface="Exo"/>
                  <a:ea typeface="Exo"/>
                  <a:cs typeface="Exo"/>
                  <a:sym typeface="Exo"/>
                </a:rPr>
                <a:t>N</a:t>
              </a:r>
              <a:r>
                <a:rPr lang="en">
                  <a:solidFill>
                    <a:schemeClr val="dk2"/>
                  </a:solidFill>
                  <a:latin typeface="Exo"/>
                  <a:ea typeface="Exo"/>
                  <a:cs typeface="Exo"/>
                  <a:sym typeface="Exo"/>
                </a:rPr>
                <a:t> is a power of two</a:t>
              </a:r>
              <a:endParaRPr b="1">
                <a:solidFill>
                  <a:schemeClr val="dk2"/>
                </a:solidFill>
                <a:latin typeface="Exo"/>
                <a:ea typeface="Exo"/>
                <a:cs typeface="Exo"/>
                <a:sym typeface="Exo"/>
              </a:endParaRPr>
            </a:p>
          </p:txBody>
        </p:sp>
        <p:pic>
          <p:nvPicPr>
            <p:cNvPr id="1346" name="Shape 1346"/>
            <p:cNvPicPr preferRelativeResize="0"/>
            <p:nvPr/>
          </p:nvPicPr>
          <p:blipFill>
            <a:blip r:embed="rId3">
              <a:alphaModFix/>
            </a:blip>
            <a:stretch>
              <a:fillRect/>
            </a:stretch>
          </p:blipFill>
          <p:spPr>
            <a:xfrm>
              <a:off x="903746" y="2015625"/>
              <a:ext cx="1968733" cy="285325"/>
            </a:xfrm>
            <a:prstGeom prst="rect">
              <a:avLst/>
            </a:prstGeom>
            <a:noFill/>
            <a:ln>
              <a:noFill/>
            </a:ln>
          </p:spPr>
        </p:pic>
        <p:pic>
          <p:nvPicPr>
            <p:cNvPr id="1347" name="Shape 1347"/>
            <p:cNvPicPr preferRelativeResize="0"/>
            <p:nvPr/>
          </p:nvPicPr>
          <p:blipFill>
            <a:blip r:embed="rId4">
              <a:alphaModFix/>
            </a:blip>
            <a:stretch>
              <a:fillRect/>
            </a:stretch>
          </p:blipFill>
          <p:spPr>
            <a:xfrm>
              <a:off x="1744236" y="1822300"/>
              <a:ext cx="460414" cy="217650"/>
            </a:xfrm>
            <a:prstGeom prst="rect">
              <a:avLst/>
            </a:prstGeom>
            <a:noFill/>
            <a:ln>
              <a:noFill/>
            </a:ln>
          </p:spPr>
        </p:pic>
        <p:pic>
          <p:nvPicPr>
            <p:cNvPr id="1348" name="Shape 1348"/>
            <p:cNvPicPr preferRelativeResize="0"/>
            <p:nvPr/>
          </p:nvPicPr>
          <p:blipFill>
            <a:blip r:embed="rId5">
              <a:alphaModFix/>
            </a:blip>
            <a:stretch>
              <a:fillRect/>
            </a:stretch>
          </p:blipFill>
          <p:spPr>
            <a:xfrm>
              <a:off x="6151021" y="1412349"/>
              <a:ext cx="1957845" cy="890525"/>
            </a:xfrm>
            <a:prstGeom prst="rect">
              <a:avLst/>
            </a:prstGeom>
            <a:noFill/>
            <a:ln>
              <a:noFill/>
            </a:ln>
          </p:spPr>
        </p:pic>
      </p:grpSp>
      <p:sp>
        <p:nvSpPr>
          <p:cNvPr id="1349" name="Shape 1349"/>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sp>
        <p:nvSpPr>
          <p:cNvPr id="1350" name="Shape 1350"/>
          <p:cNvSpPr txBox="1"/>
          <p:nvPr/>
        </p:nvSpPr>
        <p:spPr>
          <a:xfrm>
            <a:off x="4836600" y="4326600"/>
            <a:ext cx="1007400" cy="4842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b="1" lang="en" sz="1800">
                <a:solidFill>
                  <a:schemeClr val="dk2"/>
                </a:solidFill>
                <a:latin typeface="Exo"/>
                <a:ea typeface="Exo"/>
                <a:cs typeface="Exo"/>
                <a:sym typeface="Exo"/>
              </a:rPr>
              <a:t>Both:</a:t>
            </a:r>
            <a:endParaRPr/>
          </a:p>
        </p:txBody>
      </p:sp>
      <p:pic>
        <p:nvPicPr>
          <p:cNvPr id="1351" name="Shape 1351"/>
          <p:cNvPicPr preferRelativeResize="0"/>
          <p:nvPr/>
        </p:nvPicPr>
        <p:blipFill>
          <a:blip r:embed="rId6">
            <a:alphaModFix/>
          </a:blip>
          <a:stretch>
            <a:fillRect/>
          </a:stretch>
        </p:blipFill>
        <p:spPr>
          <a:xfrm>
            <a:off x="5647175" y="4059000"/>
            <a:ext cx="2823200" cy="955925"/>
          </a:xfrm>
          <a:prstGeom prst="rect">
            <a:avLst/>
          </a:prstGeom>
          <a:noFill/>
          <a:ln cap="flat" cmpd="sng" w="19050">
            <a:solidFill>
              <a:schemeClr val="dk2"/>
            </a:solidFill>
            <a:prstDash val="solid"/>
            <a:round/>
            <a:headEnd len="med" w="med" type="none"/>
            <a:tailEnd len="med" w="med" type="none"/>
          </a:ln>
        </p:spPr>
      </p:pic>
      <p:grpSp>
        <p:nvGrpSpPr>
          <p:cNvPr id="1352" name="Shape 1352"/>
          <p:cNvGrpSpPr/>
          <p:nvPr/>
        </p:nvGrpSpPr>
        <p:grpSpPr>
          <a:xfrm>
            <a:off x="88200" y="2783950"/>
            <a:ext cx="8186404" cy="1658700"/>
            <a:chOff x="88200" y="2783950"/>
            <a:chExt cx="8186404" cy="1658700"/>
          </a:xfrm>
        </p:grpSpPr>
        <p:pic>
          <p:nvPicPr>
            <p:cNvPr id="1353" name="Shape 1353"/>
            <p:cNvPicPr preferRelativeResize="0"/>
            <p:nvPr/>
          </p:nvPicPr>
          <p:blipFill>
            <a:blip r:embed="rId7">
              <a:alphaModFix/>
            </a:blip>
            <a:stretch>
              <a:fillRect/>
            </a:stretch>
          </p:blipFill>
          <p:spPr>
            <a:xfrm>
              <a:off x="6207561" y="2783950"/>
              <a:ext cx="2067043" cy="955925"/>
            </a:xfrm>
            <a:prstGeom prst="rect">
              <a:avLst/>
            </a:prstGeom>
            <a:noFill/>
            <a:ln>
              <a:noFill/>
            </a:ln>
          </p:spPr>
        </p:pic>
        <p:sp>
          <p:nvSpPr>
            <p:cNvPr id="1354" name="Shape 1354"/>
            <p:cNvSpPr txBox="1"/>
            <p:nvPr/>
          </p:nvSpPr>
          <p:spPr>
            <a:xfrm>
              <a:off x="88200" y="2783950"/>
              <a:ext cx="4440300" cy="1658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Quantum Fourier Transform</a:t>
              </a:r>
              <a:endParaRPr b="1" sz="1800">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rPr lang="en">
                  <a:solidFill>
                    <a:schemeClr val="dk2"/>
                  </a:solidFill>
                  <a:latin typeface="Exo"/>
                  <a:ea typeface="Exo"/>
                  <a:cs typeface="Exo"/>
                  <a:sym typeface="Exo"/>
                </a:rPr>
                <a:t>Fourier conjugates </a:t>
              </a:r>
              <a:r>
                <a:rPr i="1" lang="en">
                  <a:solidFill>
                    <a:schemeClr val="dk2"/>
                  </a:solidFill>
                  <a:latin typeface="Exo"/>
                  <a:ea typeface="Exo"/>
                  <a:cs typeface="Exo"/>
                  <a:sym typeface="Exo"/>
                </a:rPr>
                <a:t>p</a:t>
              </a:r>
              <a:r>
                <a:rPr lang="en">
                  <a:solidFill>
                    <a:schemeClr val="dk2"/>
                  </a:solidFill>
                  <a:latin typeface="Exo"/>
                  <a:ea typeface="Exo"/>
                  <a:cs typeface="Exo"/>
                  <a:sym typeface="Exo"/>
                </a:rPr>
                <a:t> &amp; </a:t>
              </a:r>
              <a:r>
                <a:rPr i="1" lang="en">
                  <a:solidFill>
                    <a:schemeClr val="dk2"/>
                  </a:solidFill>
                  <a:latin typeface="Exo"/>
                  <a:ea typeface="Exo"/>
                  <a:cs typeface="Exo"/>
                  <a:sym typeface="Exo"/>
                </a:rPr>
                <a:t>q</a:t>
              </a:r>
              <a:r>
                <a:rPr lang="en">
                  <a:solidFill>
                    <a:schemeClr val="dk2"/>
                  </a:solidFill>
                  <a:latin typeface="Exo"/>
                  <a:ea typeface="Exo"/>
                  <a:cs typeface="Exo"/>
                  <a:sym typeface="Exo"/>
                </a:rPr>
                <a:t>     (state vectors)</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rPr lang="en">
                  <a:solidFill>
                    <a:schemeClr val="dk2"/>
                  </a:solidFill>
                  <a:latin typeface="Exo"/>
                  <a:ea typeface="Exo"/>
                  <a:cs typeface="Exo"/>
                  <a:sym typeface="Exo"/>
                </a:rPr>
                <a:t>State:</a:t>
              </a:r>
              <a:endParaRPr>
                <a:solidFill>
                  <a:schemeClr val="dk2"/>
                </a:solidFill>
                <a:latin typeface="Exo"/>
                <a:ea typeface="Exo"/>
                <a:cs typeface="Exo"/>
                <a:sym typeface="Exo"/>
              </a:endParaRPr>
            </a:p>
            <a:p>
              <a:pPr indent="0" lvl="0" marL="0" marR="0" rtl="0" algn="r">
                <a:lnSpc>
                  <a:spcPct val="120000"/>
                </a:lnSpc>
                <a:spcBef>
                  <a:spcPts val="0"/>
                </a:spcBef>
                <a:spcAft>
                  <a:spcPts val="0"/>
                </a:spcAft>
                <a:buClr>
                  <a:schemeClr val="dk2"/>
                </a:buClr>
                <a:buFont typeface="Exo"/>
                <a:buNone/>
              </a:pPr>
              <a:r>
                <a:rPr lang="en">
                  <a:solidFill>
                    <a:schemeClr val="dk2"/>
                  </a:solidFill>
                  <a:latin typeface="Exo"/>
                  <a:ea typeface="Exo"/>
                  <a:cs typeface="Exo"/>
                  <a:sym typeface="Exo"/>
                </a:rPr>
                <a:t>(Basis vectors explicit)</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rPr i="1" lang="en">
                  <a:solidFill>
                    <a:schemeClr val="dk2"/>
                  </a:solidFill>
                  <a:latin typeface="Exo"/>
                  <a:ea typeface="Exo"/>
                  <a:cs typeface="Exo"/>
                  <a:sym typeface="Exo"/>
                </a:rPr>
                <a:t>N</a:t>
              </a:r>
              <a:r>
                <a:rPr lang="en">
                  <a:solidFill>
                    <a:schemeClr val="dk2"/>
                  </a:solidFill>
                  <a:latin typeface="Exo"/>
                  <a:ea typeface="Exo"/>
                  <a:cs typeface="Exo"/>
                  <a:sym typeface="Exo"/>
                </a:rPr>
                <a:t> is a power of two:</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i="1" lang="en">
                  <a:solidFill>
                    <a:schemeClr val="dk2"/>
                  </a:solidFill>
                  <a:latin typeface="Exo"/>
                  <a:ea typeface="Exo"/>
                  <a:cs typeface="Exo"/>
                  <a:sym typeface="Exo"/>
                </a:rPr>
                <a:t>N</a:t>
              </a:r>
              <a:r>
                <a:rPr lang="en">
                  <a:solidFill>
                    <a:schemeClr val="dk2"/>
                  </a:solidFill>
                  <a:latin typeface="Exo"/>
                  <a:ea typeface="Exo"/>
                  <a:cs typeface="Exo"/>
                  <a:sym typeface="Exo"/>
                </a:rPr>
                <a:t>=2</a:t>
              </a:r>
              <a:r>
                <a:rPr baseline="30000" i="1" lang="en">
                  <a:solidFill>
                    <a:schemeClr val="dk2"/>
                  </a:solidFill>
                  <a:latin typeface="Exo"/>
                  <a:ea typeface="Exo"/>
                  <a:cs typeface="Exo"/>
                  <a:sym typeface="Exo"/>
                </a:rPr>
                <a:t>n</a:t>
              </a:r>
              <a:r>
                <a:rPr lang="en">
                  <a:solidFill>
                    <a:schemeClr val="dk2"/>
                  </a:solidFill>
                  <a:latin typeface="Exo"/>
                  <a:ea typeface="Exo"/>
                  <a:cs typeface="Exo"/>
                  <a:sym typeface="Exo"/>
                </a:rPr>
                <a:t> with </a:t>
              </a:r>
              <a:r>
                <a:rPr i="1" lang="en">
                  <a:solidFill>
                    <a:schemeClr val="dk2"/>
                  </a:solidFill>
                  <a:latin typeface="Exo"/>
                  <a:ea typeface="Exo"/>
                  <a:cs typeface="Exo"/>
                  <a:sym typeface="Exo"/>
                </a:rPr>
                <a:t>n</a:t>
              </a:r>
              <a:r>
                <a:rPr lang="en">
                  <a:solidFill>
                    <a:schemeClr val="dk2"/>
                  </a:solidFill>
                  <a:latin typeface="Exo"/>
                  <a:ea typeface="Exo"/>
                  <a:cs typeface="Exo"/>
                  <a:sym typeface="Exo"/>
                </a:rPr>
                <a:t> qubits</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t/>
              </a:r>
              <a:endParaRPr b="1">
                <a:solidFill>
                  <a:schemeClr val="dk2"/>
                </a:solidFill>
                <a:latin typeface="Exo"/>
                <a:ea typeface="Exo"/>
                <a:cs typeface="Exo"/>
                <a:sym typeface="Exo"/>
              </a:endParaRPr>
            </a:p>
          </p:txBody>
        </p:sp>
      </p:grpSp>
      <p:pic>
        <p:nvPicPr>
          <p:cNvPr id="1355" name="Shape 1355"/>
          <p:cNvPicPr preferRelativeResize="0"/>
          <p:nvPr/>
        </p:nvPicPr>
        <p:blipFill>
          <a:blip r:embed="rId8">
            <a:alphaModFix/>
          </a:blip>
          <a:stretch>
            <a:fillRect/>
          </a:stretch>
        </p:blipFill>
        <p:spPr>
          <a:xfrm>
            <a:off x="903750" y="3393122"/>
            <a:ext cx="3349795" cy="285325"/>
          </a:xfrm>
          <a:prstGeom prst="rect">
            <a:avLst/>
          </a:prstGeom>
          <a:noFill/>
          <a:ln>
            <a:noFill/>
          </a:ln>
        </p:spPr>
      </p:pic>
      <p:pic>
        <p:nvPicPr>
          <p:cNvPr id="1356" name="Shape 1356"/>
          <p:cNvPicPr preferRelativeResize="0"/>
          <p:nvPr/>
        </p:nvPicPr>
        <p:blipFill>
          <a:blip r:embed="rId9">
            <a:alphaModFix/>
          </a:blip>
          <a:stretch>
            <a:fillRect/>
          </a:stretch>
        </p:blipFill>
        <p:spPr>
          <a:xfrm>
            <a:off x="1741231" y="3121926"/>
            <a:ext cx="612498" cy="2853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Shape 1361"/>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362" name="Shape 1362"/>
          <p:cNvPicPr preferRelativeResize="0"/>
          <p:nvPr/>
        </p:nvPicPr>
        <p:blipFill>
          <a:blip r:embed="rId3">
            <a:alphaModFix/>
          </a:blip>
          <a:stretch>
            <a:fillRect/>
          </a:stretch>
        </p:blipFill>
        <p:spPr>
          <a:xfrm>
            <a:off x="6180575" y="1259950"/>
            <a:ext cx="2823200" cy="955925"/>
          </a:xfrm>
          <a:prstGeom prst="rect">
            <a:avLst/>
          </a:prstGeom>
          <a:noFill/>
          <a:ln cap="flat" cmpd="sng" w="19050">
            <a:solidFill>
              <a:schemeClr val="dk2"/>
            </a:solidFill>
            <a:prstDash val="solid"/>
            <a:round/>
            <a:headEnd len="med" w="med" type="none"/>
            <a:tailEnd len="med" w="med" type="none"/>
          </a:ln>
        </p:spPr>
      </p:pic>
      <p:sp>
        <p:nvSpPr>
          <p:cNvPr id="1363" name="Shape 1363"/>
          <p:cNvSpPr txBox="1"/>
          <p:nvPr/>
        </p:nvSpPr>
        <p:spPr>
          <a:xfrm>
            <a:off x="88200" y="1259950"/>
            <a:ext cx="4816800" cy="1658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Quantum Fourier Transform</a:t>
            </a:r>
            <a:endParaRPr b="1" sz="1800">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unitary ✔</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faster than DFT</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an important subroutine of other algorithms</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t/>
            </a:r>
            <a:endParaRPr b="1">
              <a:solidFill>
                <a:schemeClr val="dk2"/>
              </a:solidFill>
              <a:latin typeface="Exo"/>
              <a:ea typeface="Exo"/>
              <a:cs typeface="Exo"/>
              <a:sym typeface="Ex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Shape 1368"/>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369" name="Shape 1369"/>
          <p:cNvPicPr preferRelativeResize="0"/>
          <p:nvPr/>
        </p:nvPicPr>
        <p:blipFill>
          <a:blip r:embed="rId3">
            <a:alphaModFix/>
          </a:blip>
          <a:stretch>
            <a:fillRect/>
          </a:stretch>
        </p:blipFill>
        <p:spPr>
          <a:xfrm>
            <a:off x="6180575" y="1259950"/>
            <a:ext cx="2823200" cy="955925"/>
          </a:xfrm>
          <a:prstGeom prst="rect">
            <a:avLst/>
          </a:prstGeom>
          <a:noFill/>
          <a:ln cap="flat" cmpd="sng" w="19050">
            <a:solidFill>
              <a:schemeClr val="dk2"/>
            </a:solidFill>
            <a:prstDash val="solid"/>
            <a:round/>
            <a:headEnd len="med" w="med" type="none"/>
            <a:tailEnd len="med" w="med" type="none"/>
          </a:ln>
        </p:spPr>
      </p:pic>
      <p:sp>
        <p:nvSpPr>
          <p:cNvPr id="1370" name="Shape 1370"/>
          <p:cNvSpPr txBox="1"/>
          <p:nvPr/>
        </p:nvSpPr>
        <p:spPr>
          <a:xfrm>
            <a:off x="88200" y="1259950"/>
            <a:ext cx="4816800" cy="1658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Quantum Fourier Transform</a:t>
            </a:r>
            <a:endParaRPr b="1" sz="1800">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unitary ✔</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faster than DFT</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an important subroutine of other algorithms</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t/>
            </a:r>
            <a:endParaRPr b="1">
              <a:solidFill>
                <a:schemeClr val="dk2"/>
              </a:solidFill>
              <a:latin typeface="Exo"/>
              <a:ea typeface="Exo"/>
              <a:cs typeface="Exo"/>
              <a:sym typeface="Exo"/>
            </a:endParaRPr>
          </a:p>
        </p:txBody>
      </p:sp>
      <p:sp>
        <p:nvSpPr>
          <p:cNvPr id="1371" name="Shape 1371"/>
          <p:cNvSpPr txBox="1"/>
          <p:nvPr/>
        </p:nvSpPr>
        <p:spPr>
          <a:xfrm>
            <a:off x="7071000" y="2376598"/>
            <a:ext cx="2406000" cy="13110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2000">
                <a:solidFill>
                  <a:schemeClr val="dk2"/>
                </a:solidFill>
                <a:latin typeface="Exo"/>
                <a:ea typeface="Exo"/>
                <a:cs typeface="Exo"/>
                <a:sym typeface="Exo"/>
              </a:rPr>
              <a:t>Decimal labels</a:t>
            </a:r>
            <a:endParaRPr sz="2000">
              <a:solidFill>
                <a:schemeClr val="dk2"/>
              </a:solidFill>
              <a:latin typeface="Exo"/>
              <a:ea typeface="Exo"/>
              <a:cs typeface="Exo"/>
              <a:sym typeface="Exo"/>
            </a:endParaRPr>
          </a:p>
          <a:p>
            <a:pPr indent="0" lvl="0" marL="0" rtl="0">
              <a:lnSpc>
                <a:spcPct val="120000"/>
              </a:lnSpc>
              <a:spcBef>
                <a:spcPts val="0"/>
              </a:spcBef>
              <a:spcAft>
                <a:spcPts val="0"/>
              </a:spcAft>
              <a:buNone/>
            </a:pPr>
            <a:r>
              <a:rPr lang="en" sz="2000">
                <a:solidFill>
                  <a:schemeClr val="dk2"/>
                </a:solidFill>
                <a:latin typeface="Exo"/>
                <a:ea typeface="Exo"/>
                <a:cs typeface="Exo"/>
                <a:sym typeface="Exo"/>
              </a:rPr>
              <a:t>Binary labels</a:t>
            </a:r>
            <a:endParaRPr sz="2000">
              <a:solidFill>
                <a:schemeClr val="dk2"/>
              </a:solidFill>
              <a:latin typeface="Exo"/>
              <a:ea typeface="Exo"/>
              <a:cs typeface="Exo"/>
              <a:sym typeface="Exo"/>
            </a:endParaRPr>
          </a:p>
        </p:txBody>
      </p:sp>
      <p:pic>
        <p:nvPicPr>
          <p:cNvPr id="1372" name="Shape 1372"/>
          <p:cNvPicPr preferRelativeResize="0"/>
          <p:nvPr/>
        </p:nvPicPr>
        <p:blipFill>
          <a:blip r:embed="rId4">
            <a:alphaModFix/>
          </a:blip>
          <a:stretch>
            <a:fillRect/>
          </a:stretch>
        </p:blipFill>
        <p:spPr>
          <a:xfrm>
            <a:off x="950775" y="2642225"/>
            <a:ext cx="5839198" cy="7342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Shape 1377"/>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378" name="Shape 1378"/>
          <p:cNvPicPr preferRelativeResize="0"/>
          <p:nvPr/>
        </p:nvPicPr>
        <p:blipFill>
          <a:blip r:embed="rId3">
            <a:alphaModFix/>
          </a:blip>
          <a:stretch>
            <a:fillRect/>
          </a:stretch>
        </p:blipFill>
        <p:spPr>
          <a:xfrm>
            <a:off x="6180575" y="1259950"/>
            <a:ext cx="2823200" cy="955925"/>
          </a:xfrm>
          <a:prstGeom prst="rect">
            <a:avLst/>
          </a:prstGeom>
          <a:noFill/>
          <a:ln cap="flat" cmpd="sng" w="19050">
            <a:solidFill>
              <a:schemeClr val="dk2"/>
            </a:solidFill>
            <a:prstDash val="solid"/>
            <a:round/>
            <a:headEnd len="med" w="med" type="none"/>
            <a:tailEnd len="med" w="med" type="none"/>
          </a:ln>
        </p:spPr>
      </p:pic>
      <p:sp>
        <p:nvSpPr>
          <p:cNvPr id="1379" name="Shape 1379"/>
          <p:cNvSpPr txBox="1"/>
          <p:nvPr/>
        </p:nvSpPr>
        <p:spPr>
          <a:xfrm>
            <a:off x="88200" y="1259950"/>
            <a:ext cx="4816800" cy="1658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Quantum Fourier Transform</a:t>
            </a:r>
            <a:endParaRPr b="1" sz="1800">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unitary ✔</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faster than DFT</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an important subroutine of other algorithms</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t/>
            </a:r>
            <a:endParaRPr b="1">
              <a:solidFill>
                <a:schemeClr val="dk2"/>
              </a:solidFill>
              <a:latin typeface="Exo"/>
              <a:ea typeface="Exo"/>
              <a:cs typeface="Exo"/>
              <a:sym typeface="Exo"/>
            </a:endParaRPr>
          </a:p>
        </p:txBody>
      </p:sp>
      <p:sp>
        <p:nvSpPr>
          <p:cNvPr id="1380" name="Shape 1380"/>
          <p:cNvSpPr txBox="1"/>
          <p:nvPr/>
        </p:nvSpPr>
        <p:spPr>
          <a:xfrm>
            <a:off x="7071000" y="2376598"/>
            <a:ext cx="2406000" cy="13110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2000">
                <a:solidFill>
                  <a:schemeClr val="dk2"/>
                </a:solidFill>
                <a:latin typeface="Exo"/>
                <a:ea typeface="Exo"/>
                <a:cs typeface="Exo"/>
                <a:sym typeface="Exo"/>
              </a:rPr>
              <a:t>Decimal labels</a:t>
            </a:r>
            <a:endParaRPr sz="2000">
              <a:solidFill>
                <a:schemeClr val="dk2"/>
              </a:solidFill>
              <a:latin typeface="Exo"/>
              <a:ea typeface="Exo"/>
              <a:cs typeface="Exo"/>
              <a:sym typeface="Exo"/>
            </a:endParaRPr>
          </a:p>
          <a:p>
            <a:pPr indent="0" lvl="0" marL="0" rtl="0">
              <a:lnSpc>
                <a:spcPct val="120000"/>
              </a:lnSpc>
              <a:spcBef>
                <a:spcPts val="0"/>
              </a:spcBef>
              <a:spcAft>
                <a:spcPts val="0"/>
              </a:spcAft>
              <a:buNone/>
            </a:pPr>
            <a:r>
              <a:rPr lang="en" sz="2000">
                <a:solidFill>
                  <a:schemeClr val="dk2"/>
                </a:solidFill>
                <a:latin typeface="Exo"/>
                <a:ea typeface="Exo"/>
                <a:cs typeface="Exo"/>
                <a:sym typeface="Exo"/>
              </a:rPr>
              <a:t>Binary labels</a:t>
            </a:r>
            <a:endParaRPr sz="2000">
              <a:solidFill>
                <a:schemeClr val="dk2"/>
              </a:solidFill>
              <a:latin typeface="Exo"/>
              <a:ea typeface="Exo"/>
              <a:cs typeface="Exo"/>
              <a:sym typeface="Exo"/>
            </a:endParaRPr>
          </a:p>
        </p:txBody>
      </p:sp>
      <p:sp>
        <p:nvSpPr>
          <p:cNvPr id="1381" name="Shape 1381"/>
          <p:cNvSpPr txBox="1"/>
          <p:nvPr/>
        </p:nvSpPr>
        <p:spPr>
          <a:xfrm>
            <a:off x="88211" y="3460377"/>
            <a:ext cx="3000000" cy="5466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b="1" lang="en" sz="1800">
                <a:solidFill>
                  <a:schemeClr val="dk2"/>
                </a:solidFill>
                <a:latin typeface="Exo"/>
                <a:ea typeface="Exo"/>
                <a:cs typeface="Exo"/>
                <a:sym typeface="Exo"/>
              </a:rPr>
              <a:t>Fact:</a:t>
            </a:r>
            <a:endParaRPr/>
          </a:p>
        </p:txBody>
      </p:sp>
      <p:pic>
        <p:nvPicPr>
          <p:cNvPr id="1382" name="Shape 1382"/>
          <p:cNvPicPr preferRelativeResize="0"/>
          <p:nvPr/>
        </p:nvPicPr>
        <p:blipFill>
          <a:blip r:embed="rId4">
            <a:alphaModFix/>
          </a:blip>
          <a:stretch>
            <a:fillRect/>
          </a:stretch>
        </p:blipFill>
        <p:spPr>
          <a:xfrm>
            <a:off x="1072212" y="3635137"/>
            <a:ext cx="6999577" cy="762000"/>
          </a:xfrm>
          <a:prstGeom prst="rect">
            <a:avLst/>
          </a:prstGeom>
          <a:noFill/>
          <a:ln cap="flat" cmpd="sng" w="28575">
            <a:solidFill>
              <a:schemeClr val="dk2"/>
            </a:solidFill>
            <a:prstDash val="solid"/>
            <a:round/>
            <a:headEnd len="med" w="med" type="none"/>
            <a:tailEnd len="med" w="med" type="none"/>
          </a:ln>
        </p:spPr>
      </p:pic>
      <p:pic>
        <p:nvPicPr>
          <p:cNvPr id="1383" name="Shape 1383"/>
          <p:cNvPicPr preferRelativeResize="0"/>
          <p:nvPr/>
        </p:nvPicPr>
        <p:blipFill>
          <a:blip r:embed="rId5">
            <a:alphaModFix/>
          </a:blip>
          <a:stretch>
            <a:fillRect/>
          </a:stretch>
        </p:blipFill>
        <p:spPr>
          <a:xfrm>
            <a:off x="2153312" y="4596250"/>
            <a:ext cx="4235175" cy="383400"/>
          </a:xfrm>
          <a:prstGeom prst="rect">
            <a:avLst/>
          </a:prstGeom>
          <a:noFill/>
          <a:ln>
            <a:noFill/>
          </a:ln>
        </p:spPr>
      </p:pic>
      <p:pic>
        <p:nvPicPr>
          <p:cNvPr id="1384" name="Shape 1384"/>
          <p:cNvPicPr preferRelativeResize="0"/>
          <p:nvPr/>
        </p:nvPicPr>
        <p:blipFill>
          <a:blip r:embed="rId6">
            <a:alphaModFix/>
          </a:blip>
          <a:stretch>
            <a:fillRect/>
          </a:stretch>
        </p:blipFill>
        <p:spPr>
          <a:xfrm>
            <a:off x="950775" y="2642225"/>
            <a:ext cx="5839198" cy="734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Shape 1389"/>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390" name="Shape 1390"/>
          <p:cNvPicPr preferRelativeResize="0"/>
          <p:nvPr/>
        </p:nvPicPr>
        <p:blipFill>
          <a:blip r:embed="rId3">
            <a:alphaModFix/>
          </a:blip>
          <a:stretch>
            <a:fillRect/>
          </a:stretch>
        </p:blipFill>
        <p:spPr>
          <a:xfrm>
            <a:off x="5598625" y="1262126"/>
            <a:ext cx="3360951" cy="304250"/>
          </a:xfrm>
          <a:prstGeom prst="rect">
            <a:avLst/>
          </a:prstGeom>
          <a:noFill/>
          <a:ln cap="flat" cmpd="sng" w="19050">
            <a:solidFill>
              <a:schemeClr val="dk2"/>
            </a:solidFill>
            <a:prstDash val="solid"/>
            <a:round/>
            <a:headEnd len="med" w="med" type="none"/>
            <a:tailEnd len="med" w="med" type="none"/>
          </a:ln>
        </p:spPr>
      </p:pic>
      <p:sp>
        <p:nvSpPr>
          <p:cNvPr id="1391" name="Shape 1391"/>
          <p:cNvSpPr txBox="1"/>
          <p:nvPr/>
        </p:nvSpPr>
        <p:spPr>
          <a:xfrm>
            <a:off x="152400" y="1104675"/>
            <a:ext cx="2206200" cy="6375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b="1" lang="en" sz="1800">
                <a:solidFill>
                  <a:schemeClr val="dk2"/>
                </a:solidFill>
                <a:latin typeface="Exo"/>
                <a:ea typeface="Exo"/>
                <a:cs typeface="Exo"/>
                <a:sym typeface="Exo"/>
              </a:rPr>
              <a:t>Concrete example: </a:t>
            </a:r>
            <a:endParaRPr/>
          </a:p>
        </p:txBody>
      </p:sp>
      <p:pic>
        <p:nvPicPr>
          <p:cNvPr id="1392" name="Shape 1392"/>
          <p:cNvPicPr preferRelativeResize="0"/>
          <p:nvPr/>
        </p:nvPicPr>
        <p:blipFill>
          <a:blip r:embed="rId4">
            <a:alphaModFix/>
          </a:blip>
          <a:stretch>
            <a:fillRect/>
          </a:stretch>
        </p:blipFill>
        <p:spPr>
          <a:xfrm>
            <a:off x="2235090" y="1204872"/>
            <a:ext cx="2558912" cy="41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Shape 289"/>
          <p:cNvPicPr preferRelativeResize="0"/>
          <p:nvPr/>
        </p:nvPicPr>
        <p:blipFill rotWithShape="1">
          <a:blip r:embed="rId3">
            <a:alphaModFix/>
          </a:blip>
          <a:srcRect b="0" l="0" r="0" t="15618"/>
          <a:stretch/>
        </p:blipFill>
        <p:spPr>
          <a:xfrm>
            <a:off x="0" y="0"/>
            <a:ext cx="9144000" cy="5143500"/>
          </a:xfrm>
          <a:prstGeom prst="rect">
            <a:avLst/>
          </a:prstGeom>
          <a:noFill/>
          <a:ln>
            <a:noFill/>
          </a:ln>
        </p:spPr>
      </p:pic>
      <p:sp>
        <p:nvSpPr>
          <p:cNvPr id="290" name="Shape 290"/>
          <p:cNvSpPr txBox="1"/>
          <p:nvPr/>
        </p:nvSpPr>
        <p:spPr>
          <a:xfrm>
            <a:off x="260825" y="4267950"/>
            <a:ext cx="4372500" cy="612000"/>
          </a:xfrm>
          <a:prstGeom prst="rect">
            <a:avLst/>
          </a:prstGeom>
          <a:solidFill>
            <a:srgbClr val="4E4E4E">
              <a:alpha val="83850"/>
            </a:srgbClr>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latin typeface="Exo"/>
                <a:ea typeface="Exo"/>
                <a:cs typeface="Exo"/>
                <a:sym typeface="Exo"/>
              </a:rPr>
              <a:t>The world’s first dedicated quantum processor fab</a:t>
            </a:r>
            <a:endParaRPr>
              <a:solidFill>
                <a:schemeClr val="lt1"/>
              </a:solidFill>
              <a:latin typeface="Exo"/>
              <a:ea typeface="Exo"/>
              <a:cs typeface="Exo"/>
              <a:sym typeface="Exo"/>
            </a:endParaRPr>
          </a:p>
          <a:p>
            <a:pPr indent="0" lvl="0" marL="0" rtl="0">
              <a:spcBef>
                <a:spcPts val="0"/>
              </a:spcBef>
              <a:spcAft>
                <a:spcPts val="0"/>
              </a:spcAft>
              <a:buNone/>
            </a:pPr>
            <a:r>
              <a:rPr lang="en">
                <a:solidFill>
                  <a:schemeClr val="lt1"/>
                </a:solidFill>
                <a:latin typeface="Exo"/>
                <a:ea typeface="Exo"/>
                <a:cs typeface="Exo"/>
                <a:sym typeface="Exo"/>
              </a:rPr>
              <a:t>Fremont, CA</a:t>
            </a:r>
            <a:endParaRPr>
              <a:solidFill>
                <a:schemeClr val="lt1"/>
              </a:solidFill>
              <a:latin typeface="Exo"/>
              <a:ea typeface="Exo"/>
              <a:cs typeface="Exo"/>
              <a:sym typeface="Exo"/>
            </a:endParaRPr>
          </a:p>
          <a:p>
            <a:pPr indent="0" lvl="0" marL="0" rtl="0">
              <a:spcBef>
                <a:spcPts val="0"/>
              </a:spcBef>
              <a:spcAft>
                <a:spcPts val="0"/>
              </a:spcAft>
              <a:buNone/>
            </a:pPr>
            <a:r>
              <a:t/>
            </a:r>
            <a:endParaRPr>
              <a:solidFill>
                <a:schemeClr val="lt1"/>
              </a:solidFill>
              <a:latin typeface="Exo"/>
              <a:ea typeface="Exo"/>
              <a:cs typeface="Exo"/>
              <a:sym typeface="Ex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Shape 1397"/>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398" name="Shape 1398"/>
          <p:cNvPicPr preferRelativeResize="0"/>
          <p:nvPr/>
        </p:nvPicPr>
        <p:blipFill>
          <a:blip r:embed="rId3">
            <a:alphaModFix/>
          </a:blip>
          <a:stretch>
            <a:fillRect/>
          </a:stretch>
        </p:blipFill>
        <p:spPr>
          <a:xfrm>
            <a:off x="5598625" y="1262126"/>
            <a:ext cx="3360951" cy="304250"/>
          </a:xfrm>
          <a:prstGeom prst="rect">
            <a:avLst/>
          </a:prstGeom>
          <a:noFill/>
          <a:ln cap="flat" cmpd="sng" w="19050">
            <a:solidFill>
              <a:schemeClr val="dk2"/>
            </a:solidFill>
            <a:prstDash val="solid"/>
            <a:round/>
            <a:headEnd len="med" w="med" type="none"/>
            <a:tailEnd len="med" w="med" type="none"/>
          </a:ln>
        </p:spPr>
      </p:pic>
      <p:sp>
        <p:nvSpPr>
          <p:cNvPr id="1399" name="Shape 1399"/>
          <p:cNvSpPr txBox="1"/>
          <p:nvPr/>
        </p:nvSpPr>
        <p:spPr>
          <a:xfrm>
            <a:off x="152400" y="1104675"/>
            <a:ext cx="2206200" cy="6375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b="1" lang="en" sz="1800">
                <a:solidFill>
                  <a:schemeClr val="dk2"/>
                </a:solidFill>
                <a:latin typeface="Exo"/>
                <a:ea typeface="Exo"/>
                <a:cs typeface="Exo"/>
                <a:sym typeface="Exo"/>
              </a:rPr>
              <a:t>Concrete example: </a:t>
            </a:r>
            <a:endParaRPr/>
          </a:p>
        </p:txBody>
      </p:sp>
      <p:pic>
        <p:nvPicPr>
          <p:cNvPr id="1400" name="Shape 1400"/>
          <p:cNvPicPr preferRelativeResize="0"/>
          <p:nvPr/>
        </p:nvPicPr>
        <p:blipFill>
          <a:blip r:embed="rId4">
            <a:alphaModFix/>
          </a:blip>
          <a:stretch>
            <a:fillRect/>
          </a:stretch>
        </p:blipFill>
        <p:spPr>
          <a:xfrm>
            <a:off x="2235090" y="1204872"/>
            <a:ext cx="2558912" cy="413600"/>
          </a:xfrm>
          <a:prstGeom prst="rect">
            <a:avLst/>
          </a:prstGeom>
          <a:noFill/>
          <a:ln>
            <a:noFill/>
          </a:ln>
        </p:spPr>
      </p:pic>
      <p:pic>
        <p:nvPicPr>
          <p:cNvPr id="1401" name="Shape 1401"/>
          <p:cNvPicPr preferRelativeResize="0"/>
          <p:nvPr/>
        </p:nvPicPr>
        <p:blipFill>
          <a:blip r:embed="rId5">
            <a:alphaModFix/>
          </a:blip>
          <a:stretch>
            <a:fillRect/>
          </a:stretch>
        </p:blipFill>
        <p:spPr>
          <a:xfrm>
            <a:off x="235951" y="1700200"/>
            <a:ext cx="6436326" cy="5609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grpSp>
        <p:nvGrpSpPr>
          <p:cNvPr id="1406" name="Shape 1406"/>
          <p:cNvGrpSpPr/>
          <p:nvPr/>
        </p:nvGrpSpPr>
        <p:grpSpPr>
          <a:xfrm>
            <a:off x="152400" y="2546451"/>
            <a:ext cx="8154475" cy="2548898"/>
            <a:chOff x="152400" y="2546451"/>
            <a:chExt cx="8154475" cy="2548898"/>
          </a:xfrm>
        </p:grpSpPr>
        <p:pic>
          <p:nvPicPr>
            <p:cNvPr descr="QFT-101-second-term.png" id="1407" name="Shape 1407"/>
            <p:cNvPicPr preferRelativeResize="0"/>
            <p:nvPr/>
          </p:nvPicPr>
          <p:blipFill>
            <a:blip r:embed="rId3">
              <a:alphaModFix/>
            </a:blip>
            <a:stretch>
              <a:fillRect/>
            </a:stretch>
          </p:blipFill>
          <p:spPr>
            <a:xfrm>
              <a:off x="3270024" y="2654175"/>
              <a:ext cx="2134675" cy="2134675"/>
            </a:xfrm>
            <a:prstGeom prst="rect">
              <a:avLst/>
            </a:prstGeom>
            <a:noFill/>
            <a:ln>
              <a:noFill/>
            </a:ln>
          </p:spPr>
        </p:pic>
        <p:pic>
          <p:nvPicPr>
            <p:cNvPr descr="QFT-101-first-term.png" id="1408" name="Shape 1408"/>
            <p:cNvPicPr preferRelativeResize="0"/>
            <p:nvPr/>
          </p:nvPicPr>
          <p:blipFill>
            <a:blip r:embed="rId4">
              <a:alphaModFix/>
            </a:blip>
            <a:stretch>
              <a:fillRect/>
            </a:stretch>
          </p:blipFill>
          <p:spPr>
            <a:xfrm>
              <a:off x="6172200" y="2654175"/>
              <a:ext cx="2134675" cy="2134675"/>
            </a:xfrm>
            <a:prstGeom prst="rect">
              <a:avLst/>
            </a:prstGeom>
            <a:noFill/>
            <a:ln>
              <a:noFill/>
            </a:ln>
          </p:spPr>
        </p:pic>
        <p:pic>
          <p:nvPicPr>
            <p:cNvPr id="1409" name="Shape 1409"/>
            <p:cNvPicPr preferRelativeResize="0"/>
            <p:nvPr/>
          </p:nvPicPr>
          <p:blipFill>
            <a:blip r:embed="rId5">
              <a:alphaModFix/>
            </a:blip>
            <a:stretch>
              <a:fillRect/>
            </a:stretch>
          </p:blipFill>
          <p:spPr>
            <a:xfrm>
              <a:off x="2610048" y="3473863"/>
              <a:ext cx="552450" cy="495300"/>
            </a:xfrm>
            <a:prstGeom prst="rect">
              <a:avLst/>
            </a:prstGeom>
            <a:noFill/>
            <a:ln>
              <a:noFill/>
            </a:ln>
          </p:spPr>
        </p:pic>
        <p:pic>
          <p:nvPicPr>
            <p:cNvPr id="1410" name="Shape 1410"/>
            <p:cNvPicPr preferRelativeResize="0"/>
            <p:nvPr/>
          </p:nvPicPr>
          <p:blipFill>
            <a:blip r:embed="rId5">
              <a:alphaModFix/>
            </a:blip>
            <a:stretch>
              <a:fillRect/>
            </a:stretch>
          </p:blipFill>
          <p:spPr>
            <a:xfrm>
              <a:off x="5512224" y="3473863"/>
              <a:ext cx="552450" cy="495300"/>
            </a:xfrm>
            <a:prstGeom prst="rect">
              <a:avLst/>
            </a:prstGeom>
            <a:noFill/>
            <a:ln>
              <a:noFill/>
            </a:ln>
          </p:spPr>
        </p:pic>
        <p:pic>
          <p:nvPicPr>
            <p:cNvPr id="1411" name="Shape 1411"/>
            <p:cNvPicPr preferRelativeResize="0"/>
            <p:nvPr/>
          </p:nvPicPr>
          <p:blipFill>
            <a:blip r:embed="rId6">
              <a:alphaModFix/>
            </a:blip>
            <a:stretch>
              <a:fillRect/>
            </a:stretch>
          </p:blipFill>
          <p:spPr>
            <a:xfrm>
              <a:off x="6621410" y="4791099"/>
              <a:ext cx="1236254" cy="304250"/>
            </a:xfrm>
            <a:prstGeom prst="rect">
              <a:avLst/>
            </a:prstGeom>
            <a:noFill/>
            <a:ln>
              <a:noFill/>
            </a:ln>
          </p:spPr>
        </p:pic>
        <p:pic>
          <p:nvPicPr>
            <p:cNvPr id="1412" name="Shape 1412"/>
            <p:cNvPicPr preferRelativeResize="0"/>
            <p:nvPr/>
          </p:nvPicPr>
          <p:blipFill>
            <a:blip r:embed="rId7">
              <a:alphaModFix/>
            </a:blip>
            <a:stretch>
              <a:fillRect/>
            </a:stretch>
          </p:blipFill>
          <p:spPr>
            <a:xfrm>
              <a:off x="3681775" y="4791099"/>
              <a:ext cx="1311173" cy="304250"/>
            </a:xfrm>
            <a:prstGeom prst="rect">
              <a:avLst/>
            </a:prstGeom>
            <a:noFill/>
            <a:ln>
              <a:noFill/>
            </a:ln>
          </p:spPr>
        </p:pic>
        <p:pic>
          <p:nvPicPr>
            <p:cNvPr descr="QFT-101-third-term.png" id="1413" name="Shape 1413"/>
            <p:cNvPicPr preferRelativeResize="0"/>
            <p:nvPr/>
          </p:nvPicPr>
          <p:blipFill>
            <a:blip r:embed="rId8">
              <a:alphaModFix/>
            </a:blip>
            <a:stretch>
              <a:fillRect/>
            </a:stretch>
          </p:blipFill>
          <p:spPr>
            <a:xfrm>
              <a:off x="152400" y="2546451"/>
              <a:ext cx="2350123" cy="2350123"/>
            </a:xfrm>
            <a:prstGeom prst="rect">
              <a:avLst/>
            </a:prstGeom>
            <a:noFill/>
            <a:ln>
              <a:noFill/>
            </a:ln>
          </p:spPr>
        </p:pic>
        <p:pic>
          <p:nvPicPr>
            <p:cNvPr id="1414" name="Shape 1414"/>
            <p:cNvPicPr preferRelativeResize="0"/>
            <p:nvPr/>
          </p:nvPicPr>
          <p:blipFill>
            <a:blip r:embed="rId9">
              <a:alphaModFix/>
            </a:blip>
            <a:stretch>
              <a:fillRect/>
            </a:stretch>
          </p:blipFill>
          <p:spPr>
            <a:xfrm>
              <a:off x="619903" y="4791099"/>
              <a:ext cx="1415116" cy="304250"/>
            </a:xfrm>
            <a:prstGeom prst="rect">
              <a:avLst/>
            </a:prstGeom>
            <a:noFill/>
            <a:ln>
              <a:noFill/>
            </a:ln>
          </p:spPr>
        </p:pic>
      </p:grpSp>
      <p:sp>
        <p:nvSpPr>
          <p:cNvPr id="1415" name="Shape 1415"/>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416" name="Shape 1416"/>
          <p:cNvPicPr preferRelativeResize="0"/>
          <p:nvPr/>
        </p:nvPicPr>
        <p:blipFill>
          <a:blip r:embed="rId10">
            <a:alphaModFix/>
          </a:blip>
          <a:stretch>
            <a:fillRect/>
          </a:stretch>
        </p:blipFill>
        <p:spPr>
          <a:xfrm>
            <a:off x="5598625" y="1262126"/>
            <a:ext cx="3360951" cy="304250"/>
          </a:xfrm>
          <a:prstGeom prst="rect">
            <a:avLst/>
          </a:prstGeom>
          <a:noFill/>
          <a:ln cap="flat" cmpd="sng" w="19050">
            <a:solidFill>
              <a:schemeClr val="dk2"/>
            </a:solidFill>
            <a:prstDash val="solid"/>
            <a:round/>
            <a:headEnd len="med" w="med" type="none"/>
            <a:tailEnd len="med" w="med" type="none"/>
          </a:ln>
        </p:spPr>
      </p:pic>
      <p:sp>
        <p:nvSpPr>
          <p:cNvPr id="1417" name="Shape 1417"/>
          <p:cNvSpPr txBox="1"/>
          <p:nvPr/>
        </p:nvSpPr>
        <p:spPr>
          <a:xfrm>
            <a:off x="152400" y="1104675"/>
            <a:ext cx="2206200" cy="6375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b="1" lang="en" sz="1800">
                <a:solidFill>
                  <a:schemeClr val="dk2"/>
                </a:solidFill>
                <a:latin typeface="Exo"/>
                <a:ea typeface="Exo"/>
                <a:cs typeface="Exo"/>
                <a:sym typeface="Exo"/>
              </a:rPr>
              <a:t>Concrete example: </a:t>
            </a:r>
            <a:endParaRPr/>
          </a:p>
        </p:txBody>
      </p:sp>
      <p:pic>
        <p:nvPicPr>
          <p:cNvPr id="1418" name="Shape 1418"/>
          <p:cNvPicPr preferRelativeResize="0"/>
          <p:nvPr/>
        </p:nvPicPr>
        <p:blipFill>
          <a:blip r:embed="rId11">
            <a:alphaModFix/>
          </a:blip>
          <a:stretch>
            <a:fillRect/>
          </a:stretch>
        </p:blipFill>
        <p:spPr>
          <a:xfrm>
            <a:off x="2235090" y="1204872"/>
            <a:ext cx="2558912" cy="413600"/>
          </a:xfrm>
          <a:prstGeom prst="rect">
            <a:avLst/>
          </a:prstGeom>
          <a:noFill/>
          <a:ln>
            <a:noFill/>
          </a:ln>
        </p:spPr>
      </p:pic>
      <p:pic>
        <p:nvPicPr>
          <p:cNvPr id="1419" name="Shape 1419"/>
          <p:cNvPicPr preferRelativeResize="0"/>
          <p:nvPr/>
        </p:nvPicPr>
        <p:blipFill>
          <a:blip r:embed="rId12">
            <a:alphaModFix/>
          </a:blip>
          <a:stretch>
            <a:fillRect/>
          </a:stretch>
        </p:blipFill>
        <p:spPr>
          <a:xfrm>
            <a:off x="5630175" y="2392124"/>
            <a:ext cx="3329400" cy="304250"/>
          </a:xfrm>
          <a:prstGeom prst="rect">
            <a:avLst/>
          </a:prstGeom>
          <a:noFill/>
          <a:ln cap="flat" cmpd="sng" w="19050">
            <a:solidFill>
              <a:schemeClr val="dk2"/>
            </a:solidFill>
            <a:prstDash val="solid"/>
            <a:round/>
            <a:headEnd len="med" w="med" type="none"/>
            <a:tailEnd len="med" w="med" type="none"/>
          </a:ln>
        </p:spPr>
      </p:pic>
      <p:pic>
        <p:nvPicPr>
          <p:cNvPr id="1420" name="Shape 1420"/>
          <p:cNvPicPr preferRelativeResize="0"/>
          <p:nvPr/>
        </p:nvPicPr>
        <p:blipFill>
          <a:blip r:embed="rId13">
            <a:alphaModFix/>
          </a:blip>
          <a:stretch>
            <a:fillRect/>
          </a:stretch>
        </p:blipFill>
        <p:spPr>
          <a:xfrm>
            <a:off x="235951" y="1700200"/>
            <a:ext cx="6436326" cy="5609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4" name="Shape 1424"/>
        <p:cNvGrpSpPr/>
        <p:nvPr/>
      </p:nvGrpSpPr>
      <p:grpSpPr>
        <a:xfrm>
          <a:off x="0" y="0"/>
          <a:ext cx="0" cy="0"/>
          <a:chOff x="0" y="0"/>
          <a:chExt cx="0" cy="0"/>
        </a:xfrm>
      </p:grpSpPr>
      <p:sp>
        <p:nvSpPr>
          <p:cNvPr id="1425" name="Shape 1425"/>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426" name="Shape 1426"/>
          <p:cNvPicPr preferRelativeResize="0"/>
          <p:nvPr/>
        </p:nvPicPr>
        <p:blipFill>
          <a:blip r:embed="rId3">
            <a:alphaModFix/>
          </a:blip>
          <a:stretch>
            <a:fillRect/>
          </a:stretch>
        </p:blipFill>
        <p:spPr>
          <a:xfrm>
            <a:off x="1478812" y="1417050"/>
            <a:ext cx="6186376" cy="1551475"/>
          </a:xfrm>
          <a:prstGeom prst="rect">
            <a:avLst/>
          </a:prstGeom>
          <a:noFill/>
          <a:ln>
            <a:noFill/>
          </a:ln>
        </p:spPr>
      </p:pic>
      <p:pic>
        <p:nvPicPr>
          <p:cNvPr id="1427" name="Shape 1427"/>
          <p:cNvPicPr preferRelativeResize="0"/>
          <p:nvPr/>
        </p:nvPicPr>
        <p:blipFill>
          <a:blip r:embed="rId4">
            <a:alphaModFix/>
          </a:blip>
          <a:stretch>
            <a:fillRect/>
          </a:stretch>
        </p:blipFill>
        <p:spPr>
          <a:xfrm>
            <a:off x="5598625" y="1262126"/>
            <a:ext cx="3360951" cy="304250"/>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Shape 1432"/>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433" name="Shape 1433"/>
          <p:cNvPicPr preferRelativeResize="0"/>
          <p:nvPr/>
        </p:nvPicPr>
        <p:blipFill>
          <a:blip r:embed="rId3">
            <a:alphaModFix/>
          </a:blip>
          <a:stretch>
            <a:fillRect/>
          </a:stretch>
        </p:blipFill>
        <p:spPr>
          <a:xfrm>
            <a:off x="1478812" y="1417050"/>
            <a:ext cx="6186376" cy="1551475"/>
          </a:xfrm>
          <a:prstGeom prst="rect">
            <a:avLst/>
          </a:prstGeom>
          <a:noFill/>
          <a:ln>
            <a:noFill/>
          </a:ln>
        </p:spPr>
      </p:pic>
      <p:pic>
        <p:nvPicPr>
          <p:cNvPr id="1434" name="Shape 1434"/>
          <p:cNvPicPr preferRelativeResize="0"/>
          <p:nvPr/>
        </p:nvPicPr>
        <p:blipFill>
          <a:blip r:embed="rId4">
            <a:alphaModFix/>
          </a:blip>
          <a:stretch>
            <a:fillRect/>
          </a:stretch>
        </p:blipFill>
        <p:spPr>
          <a:xfrm>
            <a:off x="666125" y="1565218"/>
            <a:ext cx="1325400" cy="319675"/>
          </a:xfrm>
          <a:prstGeom prst="rect">
            <a:avLst/>
          </a:prstGeom>
          <a:noFill/>
          <a:ln>
            <a:noFill/>
          </a:ln>
        </p:spPr>
      </p:pic>
      <p:pic>
        <p:nvPicPr>
          <p:cNvPr id="1435" name="Shape 1435"/>
          <p:cNvPicPr preferRelativeResize="0"/>
          <p:nvPr/>
        </p:nvPicPr>
        <p:blipFill>
          <a:blip r:embed="rId5">
            <a:alphaModFix/>
          </a:blip>
          <a:stretch>
            <a:fillRect/>
          </a:stretch>
        </p:blipFill>
        <p:spPr>
          <a:xfrm>
            <a:off x="625950" y="2030700"/>
            <a:ext cx="1386625" cy="319675"/>
          </a:xfrm>
          <a:prstGeom prst="rect">
            <a:avLst/>
          </a:prstGeom>
          <a:noFill/>
          <a:ln>
            <a:noFill/>
          </a:ln>
        </p:spPr>
      </p:pic>
      <p:pic>
        <p:nvPicPr>
          <p:cNvPr id="1436" name="Shape 1436"/>
          <p:cNvPicPr preferRelativeResize="0"/>
          <p:nvPr/>
        </p:nvPicPr>
        <p:blipFill>
          <a:blip r:embed="rId6">
            <a:alphaModFix/>
          </a:blip>
          <a:stretch>
            <a:fillRect/>
          </a:stretch>
        </p:blipFill>
        <p:spPr>
          <a:xfrm>
            <a:off x="676425" y="2501562"/>
            <a:ext cx="1325400" cy="326380"/>
          </a:xfrm>
          <a:prstGeom prst="rect">
            <a:avLst/>
          </a:prstGeom>
          <a:noFill/>
          <a:ln>
            <a:noFill/>
          </a:ln>
        </p:spPr>
      </p:pic>
      <p:pic>
        <p:nvPicPr>
          <p:cNvPr id="1437" name="Shape 1437"/>
          <p:cNvPicPr preferRelativeResize="0"/>
          <p:nvPr/>
        </p:nvPicPr>
        <p:blipFill>
          <a:blip r:embed="rId7">
            <a:alphaModFix/>
          </a:blip>
          <a:stretch>
            <a:fillRect/>
          </a:stretch>
        </p:blipFill>
        <p:spPr>
          <a:xfrm>
            <a:off x="5598625" y="1262126"/>
            <a:ext cx="3360951" cy="304250"/>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Shape 1442"/>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443" name="Shape 1443"/>
          <p:cNvPicPr preferRelativeResize="0"/>
          <p:nvPr/>
        </p:nvPicPr>
        <p:blipFill>
          <a:blip r:embed="rId3">
            <a:alphaModFix/>
          </a:blip>
          <a:stretch>
            <a:fillRect/>
          </a:stretch>
        </p:blipFill>
        <p:spPr>
          <a:xfrm>
            <a:off x="1478812" y="1417050"/>
            <a:ext cx="6186376" cy="1551475"/>
          </a:xfrm>
          <a:prstGeom prst="rect">
            <a:avLst/>
          </a:prstGeom>
          <a:noFill/>
          <a:ln>
            <a:noFill/>
          </a:ln>
        </p:spPr>
      </p:pic>
      <p:pic>
        <p:nvPicPr>
          <p:cNvPr id="1444" name="Shape 1444"/>
          <p:cNvPicPr preferRelativeResize="0"/>
          <p:nvPr/>
        </p:nvPicPr>
        <p:blipFill>
          <a:blip r:embed="rId4">
            <a:alphaModFix/>
          </a:blip>
          <a:stretch>
            <a:fillRect/>
          </a:stretch>
        </p:blipFill>
        <p:spPr>
          <a:xfrm>
            <a:off x="666125" y="1565218"/>
            <a:ext cx="1325400" cy="319675"/>
          </a:xfrm>
          <a:prstGeom prst="rect">
            <a:avLst/>
          </a:prstGeom>
          <a:noFill/>
          <a:ln>
            <a:noFill/>
          </a:ln>
        </p:spPr>
      </p:pic>
      <p:pic>
        <p:nvPicPr>
          <p:cNvPr id="1445" name="Shape 1445"/>
          <p:cNvPicPr preferRelativeResize="0"/>
          <p:nvPr/>
        </p:nvPicPr>
        <p:blipFill>
          <a:blip r:embed="rId5">
            <a:alphaModFix/>
          </a:blip>
          <a:stretch>
            <a:fillRect/>
          </a:stretch>
        </p:blipFill>
        <p:spPr>
          <a:xfrm>
            <a:off x="625950" y="2030700"/>
            <a:ext cx="1386625" cy="319675"/>
          </a:xfrm>
          <a:prstGeom prst="rect">
            <a:avLst/>
          </a:prstGeom>
          <a:noFill/>
          <a:ln>
            <a:noFill/>
          </a:ln>
        </p:spPr>
      </p:pic>
      <p:pic>
        <p:nvPicPr>
          <p:cNvPr id="1446" name="Shape 1446"/>
          <p:cNvPicPr preferRelativeResize="0"/>
          <p:nvPr/>
        </p:nvPicPr>
        <p:blipFill>
          <a:blip r:embed="rId6">
            <a:alphaModFix/>
          </a:blip>
          <a:stretch>
            <a:fillRect/>
          </a:stretch>
        </p:blipFill>
        <p:spPr>
          <a:xfrm>
            <a:off x="676425" y="2501562"/>
            <a:ext cx="1325400" cy="326380"/>
          </a:xfrm>
          <a:prstGeom prst="rect">
            <a:avLst/>
          </a:prstGeom>
          <a:noFill/>
          <a:ln>
            <a:noFill/>
          </a:ln>
        </p:spPr>
      </p:pic>
      <p:pic>
        <p:nvPicPr>
          <p:cNvPr id="1447" name="Shape 1447"/>
          <p:cNvPicPr preferRelativeResize="0"/>
          <p:nvPr/>
        </p:nvPicPr>
        <p:blipFill>
          <a:blip r:embed="rId7">
            <a:alphaModFix/>
          </a:blip>
          <a:stretch>
            <a:fillRect/>
          </a:stretch>
        </p:blipFill>
        <p:spPr>
          <a:xfrm>
            <a:off x="6162788" y="2398300"/>
            <a:ext cx="209238" cy="253750"/>
          </a:xfrm>
          <a:prstGeom prst="rect">
            <a:avLst/>
          </a:prstGeom>
          <a:noFill/>
          <a:ln>
            <a:noFill/>
          </a:ln>
        </p:spPr>
      </p:pic>
      <p:pic>
        <p:nvPicPr>
          <p:cNvPr id="1448" name="Shape 1448"/>
          <p:cNvPicPr preferRelativeResize="0"/>
          <p:nvPr/>
        </p:nvPicPr>
        <p:blipFill>
          <a:blip r:embed="rId8">
            <a:alphaModFix/>
          </a:blip>
          <a:stretch>
            <a:fillRect/>
          </a:stretch>
        </p:blipFill>
        <p:spPr>
          <a:xfrm>
            <a:off x="3295826" y="1927924"/>
            <a:ext cx="240400" cy="253750"/>
          </a:xfrm>
          <a:prstGeom prst="rect">
            <a:avLst/>
          </a:prstGeom>
          <a:noFill/>
          <a:ln>
            <a:noFill/>
          </a:ln>
        </p:spPr>
      </p:pic>
      <p:pic>
        <p:nvPicPr>
          <p:cNvPr id="1449" name="Shape 1449"/>
          <p:cNvPicPr preferRelativeResize="0"/>
          <p:nvPr/>
        </p:nvPicPr>
        <p:blipFill>
          <a:blip r:embed="rId7">
            <a:alphaModFix/>
          </a:blip>
          <a:stretch>
            <a:fillRect/>
          </a:stretch>
        </p:blipFill>
        <p:spPr>
          <a:xfrm>
            <a:off x="4458887" y="2342726"/>
            <a:ext cx="209238" cy="253750"/>
          </a:xfrm>
          <a:prstGeom prst="rect">
            <a:avLst/>
          </a:prstGeom>
          <a:noFill/>
          <a:ln>
            <a:noFill/>
          </a:ln>
        </p:spPr>
      </p:pic>
      <p:cxnSp>
        <p:nvCxnSpPr>
          <p:cNvPr id="1450" name="Shape 1450"/>
          <p:cNvCxnSpPr/>
          <p:nvPr/>
        </p:nvCxnSpPr>
        <p:spPr>
          <a:xfrm rot="10800000">
            <a:off x="3246227" y="1893972"/>
            <a:ext cx="0" cy="288900"/>
          </a:xfrm>
          <a:prstGeom prst="straightConnector1">
            <a:avLst/>
          </a:prstGeom>
          <a:noFill/>
          <a:ln cap="flat" cmpd="sng" w="19050">
            <a:solidFill>
              <a:srgbClr val="0000FF"/>
            </a:solidFill>
            <a:prstDash val="solid"/>
            <a:round/>
            <a:headEnd len="lg" w="lg" type="none"/>
            <a:tailEnd len="lg" w="lg" type="triangle"/>
          </a:ln>
        </p:spPr>
      </p:cxnSp>
      <p:cxnSp>
        <p:nvCxnSpPr>
          <p:cNvPr id="1451" name="Shape 1451"/>
          <p:cNvCxnSpPr/>
          <p:nvPr/>
        </p:nvCxnSpPr>
        <p:spPr>
          <a:xfrm rot="10800000">
            <a:off x="6086252" y="2371224"/>
            <a:ext cx="0" cy="288900"/>
          </a:xfrm>
          <a:prstGeom prst="straightConnector1">
            <a:avLst/>
          </a:prstGeom>
          <a:noFill/>
          <a:ln cap="flat" cmpd="sng" w="19050">
            <a:solidFill>
              <a:srgbClr val="0000FF"/>
            </a:solidFill>
            <a:prstDash val="solid"/>
            <a:round/>
            <a:headEnd len="lg" w="lg" type="none"/>
            <a:tailEnd len="lg" w="lg" type="triangle"/>
          </a:ln>
        </p:spPr>
      </p:cxnSp>
      <p:cxnSp>
        <p:nvCxnSpPr>
          <p:cNvPr id="1452" name="Shape 1452"/>
          <p:cNvCxnSpPr/>
          <p:nvPr/>
        </p:nvCxnSpPr>
        <p:spPr>
          <a:xfrm rot="10800000">
            <a:off x="4396675" y="1911297"/>
            <a:ext cx="0" cy="749400"/>
          </a:xfrm>
          <a:prstGeom prst="straightConnector1">
            <a:avLst/>
          </a:prstGeom>
          <a:noFill/>
          <a:ln cap="flat" cmpd="sng" w="19050">
            <a:solidFill>
              <a:srgbClr val="0000FF"/>
            </a:solidFill>
            <a:prstDash val="solid"/>
            <a:round/>
            <a:headEnd len="lg" w="lg" type="none"/>
            <a:tailEnd len="lg" w="lg" type="triangle"/>
          </a:ln>
        </p:spPr>
      </p:cxnSp>
      <p:pic>
        <p:nvPicPr>
          <p:cNvPr id="1453" name="Shape 1453"/>
          <p:cNvPicPr preferRelativeResize="0"/>
          <p:nvPr/>
        </p:nvPicPr>
        <p:blipFill>
          <a:blip r:embed="rId9">
            <a:alphaModFix/>
          </a:blip>
          <a:stretch>
            <a:fillRect/>
          </a:stretch>
        </p:blipFill>
        <p:spPr>
          <a:xfrm>
            <a:off x="5598625" y="1262126"/>
            <a:ext cx="3360951" cy="304250"/>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Shape 1458"/>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459" name="Shape 1459"/>
          <p:cNvPicPr preferRelativeResize="0"/>
          <p:nvPr/>
        </p:nvPicPr>
        <p:blipFill>
          <a:blip r:embed="rId3">
            <a:alphaModFix/>
          </a:blip>
          <a:stretch>
            <a:fillRect/>
          </a:stretch>
        </p:blipFill>
        <p:spPr>
          <a:xfrm>
            <a:off x="1478812" y="1417050"/>
            <a:ext cx="6186376" cy="1551475"/>
          </a:xfrm>
          <a:prstGeom prst="rect">
            <a:avLst/>
          </a:prstGeom>
          <a:noFill/>
          <a:ln>
            <a:noFill/>
          </a:ln>
        </p:spPr>
      </p:pic>
      <p:pic>
        <p:nvPicPr>
          <p:cNvPr id="1460" name="Shape 1460"/>
          <p:cNvPicPr preferRelativeResize="0"/>
          <p:nvPr/>
        </p:nvPicPr>
        <p:blipFill>
          <a:blip r:embed="rId4">
            <a:alphaModFix/>
          </a:blip>
          <a:stretch>
            <a:fillRect/>
          </a:stretch>
        </p:blipFill>
        <p:spPr>
          <a:xfrm>
            <a:off x="666125" y="1565218"/>
            <a:ext cx="1325400" cy="319675"/>
          </a:xfrm>
          <a:prstGeom prst="rect">
            <a:avLst/>
          </a:prstGeom>
          <a:noFill/>
          <a:ln>
            <a:noFill/>
          </a:ln>
        </p:spPr>
      </p:pic>
      <p:pic>
        <p:nvPicPr>
          <p:cNvPr id="1461" name="Shape 1461"/>
          <p:cNvPicPr preferRelativeResize="0"/>
          <p:nvPr/>
        </p:nvPicPr>
        <p:blipFill>
          <a:blip r:embed="rId5">
            <a:alphaModFix/>
          </a:blip>
          <a:stretch>
            <a:fillRect/>
          </a:stretch>
        </p:blipFill>
        <p:spPr>
          <a:xfrm>
            <a:off x="625950" y="2030700"/>
            <a:ext cx="1386625" cy="319675"/>
          </a:xfrm>
          <a:prstGeom prst="rect">
            <a:avLst/>
          </a:prstGeom>
          <a:noFill/>
          <a:ln>
            <a:noFill/>
          </a:ln>
        </p:spPr>
      </p:pic>
      <p:pic>
        <p:nvPicPr>
          <p:cNvPr id="1462" name="Shape 1462"/>
          <p:cNvPicPr preferRelativeResize="0"/>
          <p:nvPr/>
        </p:nvPicPr>
        <p:blipFill>
          <a:blip r:embed="rId6">
            <a:alphaModFix/>
          </a:blip>
          <a:stretch>
            <a:fillRect/>
          </a:stretch>
        </p:blipFill>
        <p:spPr>
          <a:xfrm>
            <a:off x="676425" y="2501562"/>
            <a:ext cx="1325400" cy="326380"/>
          </a:xfrm>
          <a:prstGeom prst="rect">
            <a:avLst/>
          </a:prstGeom>
          <a:noFill/>
          <a:ln>
            <a:noFill/>
          </a:ln>
        </p:spPr>
      </p:pic>
      <p:pic>
        <p:nvPicPr>
          <p:cNvPr id="1463" name="Shape 1463"/>
          <p:cNvPicPr preferRelativeResize="0"/>
          <p:nvPr/>
        </p:nvPicPr>
        <p:blipFill>
          <a:blip r:embed="rId7">
            <a:alphaModFix/>
          </a:blip>
          <a:stretch>
            <a:fillRect/>
          </a:stretch>
        </p:blipFill>
        <p:spPr>
          <a:xfrm>
            <a:off x="6162788" y="2398300"/>
            <a:ext cx="209238" cy="253750"/>
          </a:xfrm>
          <a:prstGeom prst="rect">
            <a:avLst/>
          </a:prstGeom>
          <a:noFill/>
          <a:ln>
            <a:noFill/>
          </a:ln>
        </p:spPr>
      </p:pic>
      <p:pic>
        <p:nvPicPr>
          <p:cNvPr id="1464" name="Shape 1464"/>
          <p:cNvPicPr preferRelativeResize="0"/>
          <p:nvPr/>
        </p:nvPicPr>
        <p:blipFill>
          <a:blip r:embed="rId8">
            <a:alphaModFix/>
          </a:blip>
          <a:stretch>
            <a:fillRect/>
          </a:stretch>
        </p:blipFill>
        <p:spPr>
          <a:xfrm>
            <a:off x="3295826" y="1927924"/>
            <a:ext cx="240400" cy="253750"/>
          </a:xfrm>
          <a:prstGeom prst="rect">
            <a:avLst/>
          </a:prstGeom>
          <a:noFill/>
          <a:ln>
            <a:noFill/>
          </a:ln>
        </p:spPr>
      </p:pic>
      <p:pic>
        <p:nvPicPr>
          <p:cNvPr id="1465" name="Shape 1465"/>
          <p:cNvPicPr preferRelativeResize="0"/>
          <p:nvPr/>
        </p:nvPicPr>
        <p:blipFill>
          <a:blip r:embed="rId7">
            <a:alphaModFix/>
          </a:blip>
          <a:stretch>
            <a:fillRect/>
          </a:stretch>
        </p:blipFill>
        <p:spPr>
          <a:xfrm>
            <a:off x="4458887" y="2342726"/>
            <a:ext cx="209238" cy="253750"/>
          </a:xfrm>
          <a:prstGeom prst="rect">
            <a:avLst/>
          </a:prstGeom>
          <a:noFill/>
          <a:ln>
            <a:noFill/>
          </a:ln>
        </p:spPr>
      </p:pic>
      <p:cxnSp>
        <p:nvCxnSpPr>
          <p:cNvPr id="1466" name="Shape 1466"/>
          <p:cNvCxnSpPr/>
          <p:nvPr/>
        </p:nvCxnSpPr>
        <p:spPr>
          <a:xfrm rot="10800000">
            <a:off x="3246227" y="1893972"/>
            <a:ext cx="0" cy="288900"/>
          </a:xfrm>
          <a:prstGeom prst="straightConnector1">
            <a:avLst/>
          </a:prstGeom>
          <a:noFill/>
          <a:ln cap="flat" cmpd="sng" w="19050">
            <a:solidFill>
              <a:srgbClr val="0000FF"/>
            </a:solidFill>
            <a:prstDash val="solid"/>
            <a:round/>
            <a:headEnd len="lg" w="lg" type="none"/>
            <a:tailEnd len="lg" w="lg" type="triangle"/>
          </a:ln>
        </p:spPr>
      </p:cxnSp>
      <p:cxnSp>
        <p:nvCxnSpPr>
          <p:cNvPr id="1467" name="Shape 1467"/>
          <p:cNvCxnSpPr/>
          <p:nvPr/>
        </p:nvCxnSpPr>
        <p:spPr>
          <a:xfrm rot="10800000">
            <a:off x="6086252" y="2371224"/>
            <a:ext cx="0" cy="288900"/>
          </a:xfrm>
          <a:prstGeom prst="straightConnector1">
            <a:avLst/>
          </a:prstGeom>
          <a:noFill/>
          <a:ln cap="flat" cmpd="sng" w="19050">
            <a:solidFill>
              <a:srgbClr val="0000FF"/>
            </a:solidFill>
            <a:prstDash val="solid"/>
            <a:round/>
            <a:headEnd len="lg" w="lg" type="none"/>
            <a:tailEnd len="lg" w="lg" type="triangle"/>
          </a:ln>
        </p:spPr>
      </p:cxnSp>
      <p:cxnSp>
        <p:nvCxnSpPr>
          <p:cNvPr id="1468" name="Shape 1468"/>
          <p:cNvCxnSpPr/>
          <p:nvPr/>
        </p:nvCxnSpPr>
        <p:spPr>
          <a:xfrm rot="10800000">
            <a:off x="4396675" y="1911297"/>
            <a:ext cx="0" cy="749400"/>
          </a:xfrm>
          <a:prstGeom prst="straightConnector1">
            <a:avLst/>
          </a:prstGeom>
          <a:noFill/>
          <a:ln cap="flat" cmpd="sng" w="19050">
            <a:solidFill>
              <a:srgbClr val="0000FF"/>
            </a:solidFill>
            <a:prstDash val="solid"/>
            <a:round/>
            <a:headEnd len="lg" w="lg" type="none"/>
            <a:tailEnd len="lg" w="lg" type="triangle"/>
          </a:ln>
        </p:spPr>
      </p:cxnSp>
      <p:pic>
        <p:nvPicPr>
          <p:cNvPr id="1469" name="Shape 1469"/>
          <p:cNvPicPr preferRelativeResize="0"/>
          <p:nvPr/>
        </p:nvPicPr>
        <p:blipFill>
          <a:blip r:embed="rId7">
            <a:alphaModFix/>
          </a:blip>
          <a:stretch>
            <a:fillRect/>
          </a:stretch>
        </p:blipFill>
        <p:spPr>
          <a:xfrm>
            <a:off x="6821087" y="2225275"/>
            <a:ext cx="209238" cy="253750"/>
          </a:xfrm>
          <a:prstGeom prst="rect">
            <a:avLst/>
          </a:prstGeom>
          <a:noFill/>
          <a:ln>
            <a:noFill/>
          </a:ln>
        </p:spPr>
      </p:pic>
      <p:pic>
        <p:nvPicPr>
          <p:cNvPr id="1470" name="Shape 1470"/>
          <p:cNvPicPr preferRelativeResize="0"/>
          <p:nvPr/>
        </p:nvPicPr>
        <p:blipFill>
          <a:blip r:embed="rId8">
            <a:alphaModFix/>
          </a:blip>
          <a:stretch>
            <a:fillRect/>
          </a:stretch>
        </p:blipFill>
        <p:spPr>
          <a:xfrm>
            <a:off x="5125777" y="1759463"/>
            <a:ext cx="240400" cy="253750"/>
          </a:xfrm>
          <a:prstGeom prst="rect">
            <a:avLst/>
          </a:prstGeom>
          <a:noFill/>
          <a:ln>
            <a:noFill/>
          </a:ln>
        </p:spPr>
      </p:pic>
      <p:pic>
        <p:nvPicPr>
          <p:cNvPr id="1471" name="Shape 1471"/>
          <p:cNvPicPr preferRelativeResize="0"/>
          <p:nvPr/>
        </p:nvPicPr>
        <p:blipFill>
          <a:blip r:embed="rId9">
            <a:alphaModFix/>
          </a:blip>
          <a:stretch>
            <a:fillRect/>
          </a:stretch>
        </p:blipFill>
        <p:spPr>
          <a:xfrm>
            <a:off x="2289325" y="1259125"/>
            <a:ext cx="240400" cy="285475"/>
          </a:xfrm>
          <a:prstGeom prst="rect">
            <a:avLst/>
          </a:prstGeom>
          <a:noFill/>
          <a:ln>
            <a:noFill/>
          </a:ln>
        </p:spPr>
      </p:pic>
      <p:pic>
        <p:nvPicPr>
          <p:cNvPr id="1472" name="Shape 1472"/>
          <p:cNvPicPr preferRelativeResize="0"/>
          <p:nvPr/>
        </p:nvPicPr>
        <p:blipFill>
          <a:blip r:embed="rId10">
            <a:alphaModFix/>
          </a:blip>
          <a:stretch>
            <a:fillRect/>
          </a:stretch>
        </p:blipFill>
        <p:spPr>
          <a:xfrm>
            <a:off x="5598625" y="1262126"/>
            <a:ext cx="3360951" cy="304250"/>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Shape 1477"/>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478" name="Shape 1478"/>
          <p:cNvPicPr preferRelativeResize="0"/>
          <p:nvPr/>
        </p:nvPicPr>
        <p:blipFill>
          <a:blip r:embed="rId3">
            <a:alphaModFix/>
          </a:blip>
          <a:stretch>
            <a:fillRect/>
          </a:stretch>
        </p:blipFill>
        <p:spPr>
          <a:xfrm>
            <a:off x="1478812" y="1417050"/>
            <a:ext cx="6186376" cy="1551475"/>
          </a:xfrm>
          <a:prstGeom prst="rect">
            <a:avLst/>
          </a:prstGeom>
          <a:noFill/>
          <a:ln>
            <a:noFill/>
          </a:ln>
        </p:spPr>
      </p:pic>
      <p:pic>
        <p:nvPicPr>
          <p:cNvPr id="1479" name="Shape 1479"/>
          <p:cNvPicPr preferRelativeResize="0"/>
          <p:nvPr/>
        </p:nvPicPr>
        <p:blipFill>
          <a:blip r:embed="rId4">
            <a:alphaModFix/>
          </a:blip>
          <a:stretch>
            <a:fillRect/>
          </a:stretch>
        </p:blipFill>
        <p:spPr>
          <a:xfrm>
            <a:off x="2820863" y="3061225"/>
            <a:ext cx="2823200" cy="955925"/>
          </a:xfrm>
          <a:prstGeom prst="rect">
            <a:avLst/>
          </a:prstGeom>
          <a:noFill/>
          <a:ln cap="flat" cmpd="sng" w="19050">
            <a:solidFill>
              <a:schemeClr val="dk2"/>
            </a:solidFill>
            <a:prstDash val="solid"/>
            <a:round/>
            <a:headEnd len="med" w="med" type="none"/>
            <a:tailEnd len="med" w="med" type="none"/>
          </a:ln>
        </p:spPr>
      </p:pic>
      <p:pic>
        <p:nvPicPr>
          <p:cNvPr id="1480" name="Shape 1480"/>
          <p:cNvPicPr preferRelativeResize="0"/>
          <p:nvPr/>
        </p:nvPicPr>
        <p:blipFill>
          <a:blip r:embed="rId5">
            <a:alphaModFix/>
          </a:blip>
          <a:stretch>
            <a:fillRect/>
          </a:stretch>
        </p:blipFill>
        <p:spPr>
          <a:xfrm>
            <a:off x="666125" y="1565218"/>
            <a:ext cx="1325400" cy="319675"/>
          </a:xfrm>
          <a:prstGeom prst="rect">
            <a:avLst/>
          </a:prstGeom>
          <a:noFill/>
          <a:ln>
            <a:noFill/>
          </a:ln>
        </p:spPr>
      </p:pic>
      <p:pic>
        <p:nvPicPr>
          <p:cNvPr id="1481" name="Shape 1481"/>
          <p:cNvPicPr preferRelativeResize="0"/>
          <p:nvPr/>
        </p:nvPicPr>
        <p:blipFill>
          <a:blip r:embed="rId6">
            <a:alphaModFix/>
          </a:blip>
          <a:stretch>
            <a:fillRect/>
          </a:stretch>
        </p:blipFill>
        <p:spPr>
          <a:xfrm>
            <a:off x="625950" y="2030700"/>
            <a:ext cx="1386625" cy="319675"/>
          </a:xfrm>
          <a:prstGeom prst="rect">
            <a:avLst/>
          </a:prstGeom>
          <a:noFill/>
          <a:ln>
            <a:noFill/>
          </a:ln>
        </p:spPr>
      </p:pic>
      <p:pic>
        <p:nvPicPr>
          <p:cNvPr id="1482" name="Shape 1482"/>
          <p:cNvPicPr preferRelativeResize="0"/>
          <p:nvPr/>
        </p:nvPicPr>
        <p:blipFill>
          <a:blip r:embed="rId7">
            <a:alphaModFix/>
          </a:blip>
          <a:stretch>
            <a:fillRect/>
          </a:stretch>
        </p:blipFill>
        <p:spPr>
          <a:xfrm>
            <a:off x="676425" y="2501562"/>
            <a:ext cx="1325400" cy="326380"/>
          </a:xfrm>
          <a:prstGeom prst="rect">
            <a:avLst/>
          </a:prstGeom>
          <a:noFill/>
          <a:ln>
            <a:noFill/>
          </a:ln>
        </p:spPr>
      </p:pic>
      <p:pic>
        <p:nvPicPr>
          <p:cNvPr id="1483" name="Shape 1483"/>
          <p:cNvPicPr preferRelativeResize="0"/>
          <p:nvPr/>
        </p:nvPicPr>
        <p:blipFill>
          <a:blip r:embed="rId8">
            <a:alphaModFix/>
          </a:blip>
          <a:stretch>
            <a:fillRect/>
          </a:stretch>
        </p:blipFill>
        <p:spPr>
          <a:xfrm>
            <a:off x="6162788" y="2398300"/>
            <a:ext cx="209238" cy="253750"/>
          </a:xfrm>
          <a:prstGeom prst="rect">
            <a:avLst/>
          </a:prstGeom>
          <a:noFill/>
          <a:ln>
            <a:noFill/>
          </a:ln>
        </p:spPr>
      </p:pic>
      <p:pic>
        <p:nvPicPr>
          <p:cNvPr id="1484" name="Shape 1484"/>
          <p:cNvPicPr preferRelativeResize="0"/>
          <p:nvPr/>
        </p:nvPicPr>
        <p:blipFill>
          <a:blip r:embed="rId9">
            <a:alphaModFix/>
          </a:blip>
          <a:stretch>
            <a:fillRect/>
          </a:stretch>
        </p:blipFill>
        <p:spPr>
          <a:xfrm>
            <a:off x="3295826" y="1927924"/>
            <a:ext cx="240400" cy="253750"/>
          </a:xfrm>
          <a:prstGeom prst="rect">
            <a:avLst/>
          </a:prstGeom>
          <a:noFill/>
          <a:ln>
            <a:noFill/>
          </a:ln>
        </p:spPr>
      </p:pic>
      <p:pic>
        <p:nvPicPr>
          <p:cNvPr id="1485" name="Shape 1485"/>
          <p:cNvPicPr preferRelativeResize="0"/>
          <p:nvPr/>
        </p:nvPicPr>
        <p:blipFill>
          <a:blip r:embed="rId8">
            <a:alphaModFix/>
          </a:blip>
          <a:stretch>
            <a:fillRect/>
          </a:stretch>
        </p:blipFill>
        <p:spPr>
          <a:xfrm>
            <a:off x="4458887" y="2342726"/>
            <a:ext cx="209238" cy="253750"/>
          </a:xfrm>
          <a:prstGeom prst="rect">
            <a:avLst/>
          </a:prstGeom>
          <a:noFill/>
          <a:ln>
            <a:noFill/>
          </a:ln>
        </p:spPr>
      </p:pic>
      <p:cxnSp>
        <p:nvCxnSpPr>
          <p:cNvPr id="1486" name="Shape 1486"/>
          <p:cNvCxnSpPr/>
          <p:nvPr/>
        </p:nvCxnSpPr>
        <p:spPr>
          <a:xfrm rot="10800000">
            <a:off x="3246227" y="1893972"/>
            <a:ext cx="0" cy="288900"/>
          </a:xfrm>
          <a:prstGeom prst="straightConnector1">
            <a:avLst/>
          </a:prstGeom>
          <a:noFill/>
          <a:ln cap="flat" cmpd="sng" w="19050">
            <a:solidFill>
              <a:srgbClr val="0000FF"/>
            </a:solidFill>
            <a:prstDash val="solid"/>
            <a:round/>
            <a:headEnd len="lg" w="lg" type="none"/>
            <a:tailEnd len="lg" w="lg" type="triangle"/>
          </a:ln>
        </p:spPr>
      </p:cxnSp>
      <p:cxnSp>
        <p:nvCxnSpPr>
          <p:cNvPr id="1487" name="Shape 1487"/>
          <p:cNvCxnSpPr/>
          <p:nvPr/>
        </p:nvCxnSpPr>
        <p:spPr>
          <a:xfrm rot="10800000">
            <a:off x="6086252" y="2371224"/>
            <a:ext cx="0" cy="288900"/>
          </a:xfrm>
          <a:prstGeom prst="straightConnector1">
            <a:avLst/>
          </a:prstGeom>
          <a:noFill/>
          <a:ln cap="flat" cmpd="sng" w="19050">
            <a:solidFill>
              <a:srgbClr val="0000FF"/>
            </a:solidFill>
            <a:prstDash val="solid"/>
            <a:round/>
            <a:headEnd len="lg" w="lg" type="none"/>
            <a:tailEnd len="lg" w="lg" type="triangle"/>
          </a:ln>
        </p:spPr>
      </p:cxnSp>
      <p:cxnSp>
        <p:nvCxnSpPr>
          <p:cNvPr id="1488" name="Shape 1488"/>
          <p:cNvCxnSpPr/>
          <p:nvPr/>
        </p:nvCxnSpPr>
        <p:spPr>
          <a:xfrm rot="10800000">
            <a:off x="4396675" y="1911297"/>
            <a:ext cx="0" cy="749400"/>
          </a:xfrm>
          <a:prstGeom prst="straightConnector1">
            <a:avLst/>
          </a:prstGeom>
          <a:noFill/>
          <a:ln cap="flat" cmpd="sng" w="19050">
            <a:solidFill>
              <a:srgbClr val="0000FF"/>
            </a:solidFill>
            <a:prstDash val="solid"/>
            <a:round/>
            <a:headEnd len="lg" w="lg" type="none"/>
            <a:tailEnd len="lg" w="lg" type="triangle"/>
          </a:ln>
        </p:spPr>
      </p:cxnSp>
      <p:pic>
        <p:nvPicPr>
          <p:cNvPr id="1489" name="Shape 1489"/>
          <p:cNvPicPr preferRelativeResize="0"/>
          <p:nvPr/>
        </p:nvPicPr>
        <p:blipFill>
          <a:blip r:embed="rId8">
            <a:alphaModFix/>
          </a:blip>
          <a:stretch>
            <a:fillRect/>
          </a:stretch>
        </p:blipFill>
        <p:spPr>
          <a:xfrm>
            <a:off x="6821087" y="2225275"/>
            <a:ext cx="209238" cy="253750"/>
          </a:xfrm>
          <a:prstGeom prst="rect">
            <a:avLst/>
          </a:prstGeom>
          <a:noFill/>
          <a:ln>
            <a:noFill/>
          </a:ln>
        </p:spPr>
      </p:pic>
      <p:pic>
        <p:nvPicPr>
          <p:cNvPr id="1490" name="Shape 1490"/>
          <p:cNvPicPr preferRelativeResize="0"/>
          <p:nvPr/>
        </p:nvPicPr>
        <p:blipFill>
          <a:blip r:embed="rId9">
            <a:alphaModFix/>
          </a:blip>
          <a:stretch>
            <a:fillRect/>
          </a:stretch>
        </p:blipFill>
        <p:spPr>
          <a:xfrm>
            <a:off x="5125777" y="1759463"/>
            <a:ext cx="240400" cy="253750"/>
          </a:xfrm>
          <a:prstGeom prst="rect">
            <a:avLst/>
          </a:prstGeom>
          <a:noFill/>
          <a:ln>
            <a:noFill/>
          </a:ln>
        </p:spPr>
      </p:pic>
      <p:pic>
        <p:nvPicPr>
          <p:cNvPr id="1491" name="Shape 1491"/>
          <p:cNvPicPr preferRelativeResize="0"/>
          <p:nvPr/>
        </p:nvPicPr>
        <p:blipFill>
          <a:blip r:embed="rId10">
            <a:alphaModFix/>
          </a:blip>
          <a:stretch>
            <a:fillRect/>
          </a:stretch>
        </p:blipFill>
        <p:spPr>
          <a:xfrm>
            <a:off x="2289325" y="1259125"/>
            <a:ext cx="240400" cy="285475"/>
          </a:xfrm>
          <a:prstGeom prst="rect">
            <a:avLst/>
          </a:prstGeom>
          <a:noFill/>
          <a:ln>
            <a:noFill/>
          </a:ln>
        </p:spPr>
      </p:pic>
      <p:grpSp>
        <p:nvGrpSpPr>
          <p:cNvPr id="1492" name="Shape 1492"/>
          <p:cNvGrpSpPr/>
          <p:nvPr/>
        </p:nvGrpSpPr>
        <p:grpSpPr>
          <a:xfrm>
            <a:off x="2413688" y="4239425"/>
            <a:ext cx="4316624" cy="749400"/>
            <a:chOff x="2668925" y="4239425"/>
            <a:chExt cx="4316624" cy="749400"/>
          </a:xfrm>
        </p:grpSpPr>
        <p:sp>
          <p:nvSpPr>
            <p:cNvPr id="1493" name="Shape 1493"/>
            <p:cNvSpPr txBox="1"/>
            <p:nvPr/>
          </p:nvSpPr>
          <p:spPr>
            <a:xfrm>
              <a:off x="2668925" y="4239425"/>
              <a:ext cx="3740700" cy="749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Fast Fourier Transform:</a:t>
              </a:r>
              <a:endParaRPr b="1" sz="1800">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Quantum Fourier Transform:  </a:t>
              </a:r>
              <a:endParaRPr b="1">
                <a:solidFill>
                  <a:schemeClr val="dk2"/>
                </a:solidFill>
                <a:latin typeface="Exo"/>
                <a:ea typeface="Exo"/>
                <a:cs typeface="Exo"/>
                <a:sym typeface="Exo"/>
              </a:endParaRPr>
            </a:p>
          </p:txBody>
        </p:sp>
        <p:pic>
          <p:nvPicPr>
            <p:cNvPr id="1494" name="Shape 1494"/>
            <p:cNvPicPr preferRelativeResize="0"/>
            <p:nvPr/>
          </p:nvPicPr>
          <p:blipFill>
            <a:blip r:embed="rId11">
              <a:alphaModFix/>
            </a:blip>
            <a:stretch>
              <a:fillRect/>
            </a:stretch>
          </p:blipFill>
          <p:spPr>
            <a:xfrm>
              <a:off x="6147472" y="4595225"/>
              <a:ext cx="639350" cy="319675"/>
            </a:xfrm>
            <a:prstGeom prst="rect">
              <a:avLst/>
            </a:prstGeom>
            <a:noFill/>
            <a:ln>
              <a:noFill/>
            </a:ln>
          </p:spPr>
        </p:pic>
        <p:pic>
          <p:nvPicPr>
            <p:cNvPr id="1495" name="Shape 1495"/>
            <p:cNvPicPr preferRelativeResize="0"/>
            <p:nvPr/>
          </p:nvPicPr>
          <p:blipFill>
            <a:blip r:embed="rId12">
              <a:alphaModFix/>
            </a:blip>
            <a:stretch>
              <a:fillRect/>
            </a:stretch>
          </p:blipFill>
          <p:spPr>
            <a:xfrm>
              <a:off x="6148756" y="4288975"/>
              <a:ext cx="836794" cy="319675"/>
            </a:xfrm>
            <a:prstGeom prst="rect">
              <a:avLst/>
            </a:prstGeom>
            <a:noFill/>
            <a:ln>
              <a:noFill/>
            </a:ln>
          </p:spPr>
        </p:pic>
      </p:grpSp>
      <p:pic>
        <p:nvPicPr>
          <p:cNvPr id="1496" name="Shape 1496"/>
          <p:cNvPicPr preferRelativeResize="0"/>
          <p:nvPr/>
        </p:nvPicPr>
        <p:blipFill>
          <a:blip r:embed="rId13">
            <a:alphaModFix/>
          </a:blip>
          <a:stretch>
            <a:fillRect/>
          </a:stretch>
        </p:blipFill>
        <p:spPr>
          <a:xfrm>
            <a:off x="5598625" y="1262126"/>
            <a:ext cx="3360951" cy="304250"/>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Shape 1501"/>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502" name="Shape 1502"/>
          <p:cNvPicPr preferRelativeResize="0"/>
          <p:nvPr/>
        </p:nvPicPr>
        <p:blipFill>
          <a:blip r:embed="rId3">
            <a:alphaModFix/>
          </a:blip>
          <a:stretch>
            <a:fillRect/>
          </a:stretch>
        </p:blipFill>
        <p:spPr>
          <a:xfrm>
            <a:off x="6180575" y="1259950"/>
            <a:ext cx="2823200" cy="955925"/>
          </a:xfrm>
          <a:prstGeom prst="rect">
            <a:avLst/>
          </a:prstGeom>
          <a:noFill/>
          <a:ln cap="flat" cmpd="sng" w="19050">
            <a:solidFill>
              <a:schemeClr val="dk2"/>
            </a:solidFill>
            <a:prstDash val="solid"/>
            <a:round/>
            <a:headEnd len="med" w="med" type="none"/>
            <a:tailEnd len="med" w="med" type="none"/>
          </a:ln>
        </p:spPr>
      </p:pic>
      <p:sp>
        <p:nvSpPr>
          <p:cNvPr id="1503" name="Shape 1503"/>
          <p:cNvSpPr txBox="1"/>
          <p:nvPr/>
        </p:nvSpPr>
        <p:spPr>
          <a:xfrm>
            <a:off x="88200" y="1259950"/>
            <a:ext cx="4816800" cy="1658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Quantum Fourier Transform</a:t>
            </a:r>
            <a:endParaRPr b="1" sz="1800">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unitary ✔</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faster than Fast Fourier Transform</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an important subroutine of other algorithms</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t/>
            </a:r>
            <a:endParaRPr b="1">
              <a:solidFill>
                <a:schemeClr val="dk2"/>
              </a:solidFill>
              <a:latin typeface="Exo"/>
              <a:ea typeface="Exo"/>
              <a:cs typeface="Exo"/>
              <a:sym typeface="Exo"/>
            </a:endParaRPr>
          </a:p>
        </p:txBody>
      </p:sp>
      <p:grpSp>
        <p:nvGrpSpPr>
          <p:cNvPr id="1504" name="Shape 1504"/>
          <p:cNvGrpSpPr/>
          <p:nvPr/>
        </p:nvGrpSpPr>
        <p:grpSpPr>
          <a:xfrm>
            <a:off x="88188" y="2499425"/>
            <a:ext cx="4316624" cy="749400"/>
            <a:chOff x="2668925" y="4239425"/>
            <a:chExt cx="4316624" cy="749400"/>
          </a:xfrm>
        </p:grpSpPr>
        <p:sp>
          <p:nvSpPr>
            <p:cNvPr id="1505" name="Shape 1505"/>
            <p:cNvSpPr txBox="1"/>
            <p:nvPr/>
          </p:nvSpPr>
          <p:spPr>
            <a:xfrm>
              <a:off x="2668925" y="4239425"/>
              <a:ext cx="3740700" cy="749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Fast Fourier Transform:</a:t>
              </a:r>
              <a:endParaRPr b="1" sz="1800">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Quantum Fourier Transform:  </a:t>
              </a:r>
              <a:endParaRPr b="1">
                <a:solidFill>
                  <a:schemeClr val="dk2"/>
                </a:solidFill>
                <a:latin typeface="Exo"/>
                <a:ea typeface="Exo"/>
                <a:cs typeface="Exo"/>
                <a:sym typeface="Exo"/>
              </a:endParaRPr>
            </a:p>
          </p:txBody>
        </p:sp>
        <p:pic>
          <p:nvPicPr>
            <p:cNvPr id="1506" name="Shape 1506"/>
            <p:cNvPicPr preferRelativeResize="0"/>
            <p:nvPr/>
          </p:nvPicPr>
          <p:blipFill>
            <a:blip r:embed="rId4">
              <a:alphaModFix/>
            </a:blip>
            <a:stretch>
              <a:fillRect/>
            </a:stretch>
          </p:blipFill>
          <p:spPr>
            <a:xfrm>
              <a:off x="6147472" y="4595225"/>
              <a:ext cx="639350" cy="319675"/>
            </a:xfrm>
            <a:prstGeom prst="rect">
              <a:avLst/>
            </a:prstGeom>
            <a:noFill/>
            <a:ln>
              <a:noFill/>
            </a:ln>
          </p:spPr>
        </p:pic>
        <p:pic>
          <p:nvPicPr>
            <p:cNvPr id="1507" name="Shape 1507"/>
            <p:cNvPicPr preferRelativeResize="0"/>
            <p:nvPr/>
          </p:nvPicPr>
          <p:blipFill>
            <a:blip r:embed="rId5">
              <a:alphaModFix/>
            </a:blip>
            <a:stretch>
              <a:fillRect/>
            </a:stretch>
          </p:blipFill>
          <p:spPr>
            <a:xfrm>
              <a:off x="6148756" y="4288975"/>
              <a:ext cx="836794" cy="319675"/>
            </a:xfrm>
            <a:prstGeom prst="rect">
              <a:avLst/>
            </a:prstGeom>
            <a:noFill/>
            <a:ln>
              <a:noFill/>
            </a:ln>
          </p:spPr>
        </p:pic>
      </p:grpSp>
      <p:grpSp>
        <p:nvGrpSpPr>
          <p:cNvPr id="1508" name="Shape 1508"/>
          <p:cNvGrpSpPr/>
          <p:nvPr/>
        </p:nvGrpSpPr>
        <p:grpSpPr>
          <a:xfrm>
            <a:off x="88200" y="3561350"/>
            <a:ext cx="5047500" cy="1466100"/>
            <a:chOff x="88200" y="3561350"/>
            <a:chExt cx="5047500" cy="1466100"/>
          </a:xfrm>
        </p:grpSpPr>
        <p:sp>
          <p:nvSpPr>
            <p:cNvPr id="1509" name="Shape 1509"/>
            <p:cNvSpPr txBox="1"/>
            <p:nvPr/>
          </p:nvSpPr>
          <p:spPr>
            <a:xfrm>
              <a:off x="88200" y="3561350"/>
              <a:ext cx="5047500" cy="1466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Caveats:</a:t>
              </a:r>
              <a:endParaRPr b="1" sz="1800">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Can’t directly read out </a:t>
              </a:r>
              <a:r>
                <a:rPr i="1" lang="en">
                  <a:solidFill>
                    <a:schemeClr val="dk2"/>
                  </a:solidFill>
                  <a:latin typeface="Times New Roman"/>
                  <a:ea typeface="Times New Roman"/>
                  <a:cs typeface="Times New Roman"/>
                  <a:sym typeface="Times New Roman"/>
                </a:rPr>
                <a:t>p</a:t>
              </a:r>
              <a:r>
                <a:rPr baseline="-25000" i="1" lang="en">
                  <a:solidFill>
                    <a:schemeClr val="dk2"/>
                  </a:solidFill>
                  <a:latin typeface="Times New Roman"/>
                  <a:ea typeface="Times New Roman"/>
                  <a:cs typeface="Times New Roman"/>
                  <a:sym typeface="Times New Roman"/>
                </a:rPr>
                <a:t>k</a:t>
              </a:r>
              <a:r>
                <a:rPr lang="en">
                  <a:solidFill>
                    <a:schemeClr val="dk2"/>
                  </a:solidFill>
                  <a:latin typeface="Times New Roman"/>
                  <a:ea typeface="Times New Roman"/>
                  <a:cs typeface="Times New Roman"/>
                  <a:sym typeface="Times New Roman"/>
                </a:rPr>
                <a:t> </a:t>
              </a:r>
              <a:endParaRPr>
                <a:solidFill>
                  <a:schemeClr val="dk2"/>
                </a:solidFill>
                <a:latin typeface="Times New Roman"/>
                <a:ea typeface="Times New Roman"/>
                <a:cs typeface="Times New Roman"/>
                <a:sym typeface="Times New Roman"/>
              </a:endParaRPr>
            </a:p>
            <a:p>
              <a:pPr indent="0" lvl="0" marL="457200" marR="0" rtl="0" algn="l">
                <a:lnSpc>
                  <a:spcPct val="120000"/>
                </a:lnSpc>
                <a:spcBef>
                  <a:spcPts val="0"/>
                </a:spcBef>
                <a:spcAft>
                  <a:spcPts val="0"/>
                </a:spcAft>
                <a:buNone/>
              </a:pPr>
              <a:r>
                <a:rPr lang="en">
                  <a:solidFill>
                    <a:schemeClr val="dk2"/>
                  </a:solidFill>
                  <a:latin typeface="Exo"/>
                  <a:ea typeface="Exo"/>
                  <a:cs typeface="Exo"/>
                  <a:sym typeface="Exo"/>
                </a:rPr>
                <a:t>→ use as subroutine</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State preparation of      is inefficient</a:t>
              </a:r>
              <a:endParaRPr>
                <a:solidFill>
                  <a:schemeClr val="dk2"/>
                </a:solidFill>
                <a:latin typeface="Exo"/>
                <a:ea typeface="Exo"/>
                <a:cs typeface="Exo"/>
                <a:sym typeface="Exo"/>
              </a:endParaRPr>
            </a:p>
            <a:p>
              <a:pPr indent="457200" lvl="0" marL="0" marR="0" rtl="0" algn="l">
                <a:lnSpc>
                  <a:spcPct val="120000"/>
                </a:lnSpc>
                <a:spcBef>
                  <a:spcPts val="0"/>
                </a:spcBef>
                <a:spcAft>
                  <a:spcPts val="0"/>
                </a:spcAft>
                <a:buNone/>
              </a:pPr>
              <a:r>
                <a:rPr lang="en">
                  <a:solidFill>
                    <a:schemeClr val="dk2"/>
                  </a:solidFill>
                  <a:latin typeface="Exo"/>
                  <a:ea typeface="Exo"/>
                  <a:cs typeface="Exo"/>
                  <a:sym typeface="Exo"/>
                </a:rPr>
                <a:t>→ restricted to simple initial states</a:t>
              </a:r>
              <a:endParaRPr>
                <a:solidFill>
                  <a:schemeClr val="dk2"/>
                </a:solidFill>
                <a:latin typeface="Exo"/>
                <a:ea typeface="Exo"/>
                <a:cs typeface="Exo"/>
                <a:sym typeface="Exo"/>
              </a:endParaRPr>
            </a:p>
          </p:txBody>
        </p:sp>
        <p:pic>
          <p:nvPicPr>
            <p:cNvPr id="1510" name="Shape 1510"/>
            <p:cNvPicPr preferRelativeResize="0"/>
            <p:nvPr/>
          </p:nvPicPr>
          <p:blipFill>
            <a:blip r:embed="rId6">
              <a:alphaModFix/>
            </a:blip>
            <a:stretch>
              <a:fillRect/>
            </a:stretch>
          </p:blipFill>
          <p:spPr>
            <a:xfrm>
              <a:off x="2319336" y="4464177"/>
              <a:ext cx="206375" cy="218700"/>
            </a:xfrm>
            <a:prstGeom prst="rect">
              <a:avLst/>
            </a:prstGeom>
            <a:noFill/>
            <a:ln>
              <a:noFill/>
            </a:ln>
          </p:spPr>
        </p:pic>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Shape 1515"/>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rPr>
              <a:t>Quantum Fourier Transform (QFT)</a:t>
            </a:r>
            <a:endParaRPr b="0" sz="2400">
              <a:solidFill>
                <a:schemeClr val="dk1"/>
              </a:solidFill>
            </a:endParaRPr>
          </a:p>
        </p:txBody>
      </p:sp>
      <p:pic>
        <p:nvPicPr>
          <p:cNvPr id="1516" name="Shape 1516"/>
          <p:cNvPicPr preferRelativeResize="0"/>
          <p:nvPr/>
        </p:nvPicPr>
        <p:blipFill>
          <a:blip r:embed="rId3">
            <a:alphaModFix/>
          </a:blip>
          <a:stretch>
            <a:fillRect/>
          </a:stretch>
        </p:blipFill>
        <p:spPr>
          <a:xfrm>
            <a:off x="6180575" y="1259950"/>
            <a:ext cx="2823200" cy="955925"/>
          </a:xfrm>
          <a:prstGeom prst="rect">
            <a:avLst/>
          </a:prstGeom>
          <a:noFill/>
          <a:ln cap="flat" cmpd="sng" w="19050">
            <a:solidFill>
              <a:schemeClr val="dk2"/>
            </a:solidFill>
            <a:prstDash val="solid"/>
            <a:round/>
            <a:headEnd len="med" w="med" type="none"/>
            <a:tailEnd len="med" w="med" type="none"/>
          </a:ln>
        </p:spPr>
      </p:pic>
      <p:sp>
        <p:nvSpPr>
          <p:cNvPr id="1517" name="Shape 1517"/>
          <p:cNvSpPr txBox="1"/>
          <p:nvPr/>
        </p:nvSpPr>
        <p:spPr>
          <a:xfrm>
            <a:off x="88200" y="1259950"/>
            <a:ext cx="4816800" cy="1658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Quantum Fourier Transform</a:t>
            </a:r>
            <a:endParaRPr b="1" sz="1800">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unitary ✔</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faster than Fast Fourier Transform</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Is an important subroutine of other algorithms</a:t>
            </a:r>
            <a:endParaRPr>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t/>
            </a:r>
            <a:endParaRPr b="1">
              <a:solidFill>
                <a:schemeClr val="dk2"/>
              </a:solidFill>
              <a:latin typeface="Exo"/>
              <a:ea typeface="Exo"/>
              <a:cs typeface="Exo"/>
              <a:sym typeface="Exo"/>
            </a:endParaRPr>
          </a:p>
        </p:txBody>
      </p:sp>
      <p:grpSp>
        <p:nvGrpSpPr>
          <p:cNvPr id="1518" name="Shape 1518"/>
          <p:cNvGrpSpPr/>
          <p:nvPr/>
        </p:nvGrpSpPr>
        <p:grpSpPr>
          <a:xfrm>
            <a:off x="88188" y="2499425"/>
            <a:ext cx="4316624" cy="749400"/>
            <a:chOff x="2668925" y="4239425"/>
            <a:chExt cx="4316624" cy="749400"/>
          </a:xfrm>
        </p:grpSpPr>
        <p:sp>
          <p:nvSpPr>
            <p:cNvPr id="1519" name="Shape 1519"/>
            <p:cNvSpPr txBox="1"/>
            <p:nvPr/>
          </p:nvSpPr>
          <p:spPr>
            <a:xfrm>
              <a:off x="2668925" y="4239425"/>
              <a:ext cx="3740700" cy="749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Fast Fourier Transform:</a:t>
              </a:r>
              <a:endParaRPr b="1" sz="1800">
                <a:solidFill>
                  <a:schemeClr val="dk2"/>
                </a:solidFill>
                <a:latin typeface="Exo"/>
                <a:ea typeface="Exo"/>
                <a:cs typeface="Exo"/>
                <a:sym typeface="Exo"/>
              </a:endParaRPr>
            </a:p>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Quantum Fourier Transform:  </a:t>
              </a:r>
              <a:endParaRPr b="1">
                <a:solidFill>
                  <a:schemeClr val="dk2"/>
                </a:solidFill>
                <a:latin typeface="Exo"/>
                <a:ea typeface="Exo"/>
                <a:cs typeface="Exo"/>
                <a:sym typeface="Exo"/>
              </a:endParaRPr>
            </a:p>
          </p:txBody>
        </p:sp>
        <p:pic>
          <p:nvPicPr>
            <p:cNvPr id="1520" name="Shape 1520"/>
            <p:cNvPicPr preferRelativeResize="0"/>
            <p:nvPr/>
          </p:nvPicPr>
          <p:blipFill>
            <a:blip r:embed="rId4">
              <a:alphaModFix/>
            </a:blip>
            <a:stretch>
              <a:fillRect/>
            </a:stretch>
          </p:blipFill>
          <p:spPr>
            <a:xfrm>
              <a:off x="6147472" y="4595225"/>
              <a:ext cx="639350" cy="319675"/>
            </a:xfrm>
            <a:prstGeom prst="rect">
              <a:avLst/>
            </a:prstGeom>
            <a:noFill/>
            <a:ln>
              <a:noFill/>
            </a:ln>
          </p:spPr>
        </p:pic>
        <p:pic>
          <p:nvPicPr>
            <p:cNvPr id="1521" name="Shape 1521"/>
            <p:cNvPicPr preferRelativeResize="0"/>
            <p:nvPr/>
          </p:nvPicPr>
          <p:blipFill>
            <a:blip r:embed="rId5">
              <a:alphaModFix/>
            </a:blip>
            <a:stretch>
              <a:fillRect/>
            </a:stretch>
          </p:blipFill>
          <p:spPr>
            <a:xfrm>
              <a:off x="6148756" y="4288975"/>
              <a:ext cx="836794" cy="319675"/>
            </a:xfrm>
            <a:prstGeom prst="rect">
              <a:avLst/>
            </a:prstGeom>
            <a:noFill/>
            <a:ln>
              <a:noFill/>
            </a:ln>
          </p:spPr>
        </p:pic>
      </p:grpSp>
      <p:sp>
        <p:nvSpPr>
          <p:cNvPr id="1522" name="Shape 1522"/>
          <p:cNvSpPr txBox="1"/>
          <p:nvPr/>
        </p:nvSpPr>
        <p:spPr>
          <a:xfrm>
            <a:off x="4994325" y="3561350"/>
            <a:ext cx="3177900" cy="1439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QFT descendants</a:t>
            </a:r>
            <a:r>
              <a:rPr b="1" lang="en" sz="1800">
                <a:solidFill>
                  <a:schemeClr val="dk2"/>
                </a:solidFill>
                <a:latin typeface="Exo"/>
                <a:ea typeface="Exo"/>
                <a:cs typeface="Exo"/>
                <a:sym typeface="Exo"/>
              </a:rPr>
              <a:t>:</a:t>
            </a:r>
            <a:endParaRPr b="1" sz="1800">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Phase estimation</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Order finding</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Prime number factorization</a:t>
            </a:r>
            <a:endParaRPr>
              <a:solidFill>
                <a:schemeClr val="dk2"/>
              </a:solidFill>
              <a:latin typeface="Exo"/>
              <a:ea typeface="Exo"/>
              <a:cs typeface="Exo"/>
              <a:sym typeface="Exo"/>
            </a:endParaRPr>
          </a:p>
        </p:txBody>
      </p:sp>
      <p:grpSp>
        <p:nvGrpSpPr>
          <p:cNvPr id="1523" name="Shape 1523"/>
          <p:cNvGrpSpPr/>
          <p:nvPr/>
        </p:nvGrpSpPr>
        <p:grpSpPr>
          <a:xfrm>
            <a:off x="88200" y="3561350"/>
            <a:ext cx="5047500" cy="1466100"/>
            <a:chOff x="88200" y="3561350"/>
            <a:chExt cx="5047500" cy="1466100"/>
          </a:xfrm>
        </p:grpSpPr>
        <p:sp>
          <p:nvSpPr>
            <p:cNvPr id="1524" name="Shape 1524"/>
            <p:cNvSpPr txBox="1"/>
            <p:nvPr/>
          </p:nvSpPr>
          <p:spPr>
            <a:xfrm>
              <a:off x="88200" y="3561350"/>
              <a:ext cx="5047500" cy="1466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Font typeface="Exo"/>
                <a:buNone/>
              </a:pPr>
              <a:r>
                <a:rPr b="1" lang="en" sz="1800">
                  <a:solidFill>
                    <a:schemeClr val="dk2"/>
                  </a:solidFill>
                  <a:latin typeface="Exo"/>
                  <a:ea typeface="Exo"/>
                  <a:cs typeface="Exo"/>
                  <a:sym typeface="Exo"/>
                </a:rPr>
                <a:t>Caveats:</a:t>
              </a:r>
              <a:endParaRPr b="1" sz="1800">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Can’t directly read out </a:t>
              </a:r>
              <a:r>
                <a:rPr i="1" lang="en">
                  <a:solidFill>
                    <a:schemeClr val="dk2"/>
                  </a:solidFill>
                  <a:latin typeface="Times New Roman"/>
                  <a:ea typeface="Times New Roman"/>
                  <a:cs typeface="Times New Roman"/>
                  <a:sym typeface="Times New Roman"/>
                </a:rPr>
                <a:t>p</a:t>
              </a:r>
              <a:r>
                <a:rPr baseline="-25000" i="1" lang="en">
                  <a:solidFill>
                    <a:schemeClr val="dk2"/>
                  </a:solidFill>
                  <a:latin typeface="Times New Roman"/>
                  <a:ea typeface="Times New Roman"/>
                  <a:cs typeface="Times New Roman"/>
                  <a:sym typeface="Times New Roman"/>
                </a:rPr>
                <a:t>k</a:t>
              </a:r>
              <a:r>
                <a:rPr lang="en">
                  <a:solidFill>
                    <a:schemeClr val="dk2"/>
                  </a:solidFill>
                  <a:latin typeface="Times New Roman"/>
                  <a:ea typeface="Times New Roman"/>
                  <a:cs typeface="Times New Roman"/>
                  <a:sym typeface="Times New Roman"/>
                </a:rPr>
                <a:t> </a:t>
              </a:r>
              <a:endParaRPr>
                <a:solidFill>
                  <a:schemeClr val="dk2"/>
                </a:solidFill>
                <a:latin typeface="Times New Roman"/>
                <a:ea typeface="Times New Roman"/>
                <a:cs typeface="Times New Roman"/>
                <a:sym typeface="Times New Roman"/>
              </a:endParaRPr>
            </a:p>
            <a:p>
              <a:pPr indent="0" lvl="0" marL="457200" marR="0" rtl="0" algn="l">
                <a:lnSpc>
                  <a:spcPct val="120000"/>
                </a:lnSpc>
                <a:spcBef>
                  <a:spcPts val="0"/>
                </a:spcBef>
                <a:spcAft>
                  <a:spcPts val="0"/>
                </a:spcAft>
                <a:buNone/>
              </a:pPr>
              <a:r>
                <a:rPr lang="en">
                  <a:solidFill>
                    <a:schemeClr val="dk2"/>
                  </a:solidFill>
                  <a:latin typeface="Exo"/>
                  <a:ea typeface="Exo"/>
                  <a:cs typeface="Exo"/>
                  <a:sym typeface="Exo"/>
                </a:rPr>
                <a:t>→ use as subroutine</a:t>
              </a:r>
              <a:endParaRPr>
                <a:solidFill>
                  <a:schemeClr val="dk2"/>
                </a:solidFill>
                <a:latin typeface="Exo"/>
                <a:ea typeface="Exo"/>
                <a:cs typeface="Exo"/>
                <a:sym typeface="Exo"/>
              </a:endParaRPr>
            </a:p>
            <a:p>
              <a:pPr indent="-317500" lvl="0" marL="457200" marR="0" rtl="0" algn="l">
                <a:lnSpc>
                  <a:spcPct val="120000"/>
                </a:lnSpc>
                <a:spcBef>
                  <a:spcPts val="0"/>
                </a:spcBef>
                <a:spcAft>
                  <a:spcPts val="0"/>
                </a:spcAft>
                <a:buClr>
                  <a:schemeClr val="dk2"/>
                </a:buClr>
                <a:buSzPts val="1400"/>
                <a:buFont typeface="Exo"/>
                <a:buChar char="●"/>
              </a:pPr>
              <a:r>
                <a:rPr lang="en">
                  <a:solidFill>
                    <a:schemeClr val="dk2"/>
                  </a:solidFill>
                  <a:latin typeface="Exo"/>
                  <a:ea typeface="Exo"/>
                  <a:cs typeface="Exo"/>
                  <a:sym typeface="Exo"/>
                </a:rPr>
                <a:t>State preparation of      is inefficient</a:t>
              </a:r>
              <a:endParaRPr>
                <a:solidFill>
                  <a:schemeClr val="dk2"/>
                </a:solidFill>
                <a:latin typeface="Exo"/>
                <a:ea typeface="Exo"/>
                <a:cs typeface="Exo"/>
                <a:sym typeface="Exo"/>
              </a:endParaRPr>
            </a:p>
            <a:p>
              <a:pPr indent="457200" lvl="0" marL="0" marR="0" rtl="0" algn="l">
                <a:lnSpc>
                  <a:spcPct val="120000"/>
                </a:lnSpc>
                <a:spcBef>
                  <a:spcPts val="0"/>
                </a:spcBef>
                <a:spcAft>
                  <a:spcPts val="0"/>
                </a:spcAft>
                <a:buNone/>
              </a:pPr>
              <a:r>
                <a:rPr lang="en">
                  <a:solidFill>
                    <a:schemeClr val="dk2"/>
                  </a:solidFill>
                  <a:latin typeface="Exo"/>
                  <a:ea typeface="Exo"/>
                  <a:cs typeface="Exo"/>
                  <a:sym typeface="Exo"/>
                </a:rPr>
                <a:t>→ restricted to simple initial states</a:t>
              </a:r>
              <a:endParaRPr>
                <a:solidFill>
                  <a:schemeClr val="dk2"/>
                </a:solidFill>
                <a:latin typeface="Exo"/>
                <a:ea typeface="Exo"/>
                <a:cs typeface="Exo"/>
                <a:sym typeface="Exo"/>
              </a:endParaRPr>
            </a:p>
          </p:txBody>
        </p:sp>
        <p:pic>
          <p:nvPicPr>
            <p:cNvPr id="1525" name="Shape 1525"/>
            <p:cNvPicPr preferRelativeResize="0"/>
            <p:nvPr/>
          </p:nvPicPr>
          <p:blipFill>
            <a:blip r:embed="rId6">
              <a:alphaModFix/>
            </a:blip>
            <a:stretch>
              <a:fillRect/>
            </a:stretch>
          </p:blipFill>
          <p:spPr>
            <a:xfrm>
              <a:off x="2319336" y="4464177"/>
              <a:ext cx="206375" cy="218700"/>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9" name="Shape 1529"/>
        <p:cNvGrpSpPr/>
        <p:nvPr/>
      </p:nvGrpSpPr>
      <p:grpSpPr>
        <a:xfrm>
          <a:off x="0" y="0"/>
          <a:ext cx="0" cy="0"/>
          <a:chOff x="0" y="0"/>
          <a:chExt cx="0" cy="0"/>
        </a:xfrm>
      </p:grpSpPr>
      <p:sp>
        <p:nvSpPr>
          <p:cNvPr id="1530" name="Shape 1530"/>
          <p:cNvSpPr/>
          <p:nvPr/>
        </p:nvSpPr>
        <p:spPr>
          <a:xfrm>
            <a:off x="326350" y="0"/>
            <a:ext cx="37593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Proof of principle</a:t>
            </a:r>
            <a:endParaRPr sz="1800"/>
          </a:p>
        </p:txBody>
      </p:sp>
      <p:cxnSp>
        <p:nvCxnSpPr>
          <p:cNvPr id="1531" name="Shape 1531"/>
          <p:cNvCxnSpPr>
            <a:stCxn id="1532" idx="2"/>
          </p:cNvCxnSpPr>
          <p:nvPr/>
        </p:nvCxnSpPr>
        <p:spPr>
          <a:xfrm rot="10800000">
            <a:off x="804781" y="4155938"/>
            <a:ext cx="2529900" cy="5400"/>
          </a:xfrm>
          <a:prstGeom prst="straightConnector1">
            <a:avLst/>
          </a:prstGeom>
          <a:noFill/>
          <a:ln cap="flat" cmpd="sng" w="9525">
            <a:solidFill>
              <a:schemeClr val="dk2"/>
            </a:solidFill>
            <a:prstDash val="solid"/>
            <a:round/>
            <a:headEnd len="lg" w="lg" type="none"/>
            <a:tailEnd len="lg" w="lg" type="none"/>
          </a:ln>
        </p:spPr>
      </p:cxnSp>
      <p:pic>
        <p:nvPicPr>
          <p:cNvPr id="1533" name="Shape 1533"/>
          <p:cNvPicPr preferRelativeResize="0"/>
          <p:nvPr/>
        </p:nvPicPr>
        <p:blipFill rotWithShape="1">
          <a:blip r:embed="rId3">
            <a:alphaModFix/>
          </a:blip>
          <a:srcRect b="4958" l="7731" r="50360" t="50883"/>
          <a:stretch/>
        </p:blipFill>
        <p:spPr>
          <a:xfrm>
            <a:off x="230575" y="857800"/>
            <a:ext cx="4180200" cy="3028500"/>
          </a:xfrm>
          <a:prstGeom prst="rect">
            <a:avLst/>
          </a:prstGeom>
          <a:noFill/>
          <a:ln>
            <a:noFill/>
          </a:ln>
        </p:spPr>
      </p:pic>
      <p:cxnSp>
        <p:nvCxnSpPr>
          <p:cNvPr id="1534" name="Shape 1534"/>
          <p:cNvCxnSpPr/>
          <p:nvPr/>
        </p:nvCxnSpPr>
        <p:spPr>
          <a:xfrm rot="10800000">
            <a:off x="804765" y="4708263"/>
            <a:ext cx="2529900" cy="5400"/>
          </a:xfrm>
          <a:prstGeom prst="straightConnector1">
            <a:avLst/>
          </a:prstGeom>
          <a:noFill/>
          <a:ln cap="flat" cmpd="sng" w="9525">
            <a:solidFill>
              <a:schemeClr val="dk2"/>
            </a:solidFill>
            <a:prstDash val="solid"/>
            <a:round/>
            <a:headEnd len="lg" w="lg" type="none"/>
            <a:tailEnd len="lg" w="lg" type="none"/>
          </a:ln>
        </p:spPr>
      </p:cxnSp>
      <p:sp>
        <p:nvSpPr>
          <p:cNvPr id="1535" name="Shape 1535"/>
          <p:cNvSpPr/>
          <p:nvPr/>
        </p:nvSpPr>
        <p:spPr>
          <a:xfrm>
            <a:off x="2070881" y="4475000"/>
            <a:ext cx="1263900" cy="468900"/>
          </a:xfrm>
          <a:prstGeom prst="round2SameRect">
            <a:avLst>
              <a:gd fmla="val 16667" name="adj1"/>
              <a:gd fmla="val 0" name="adj2"/>
            </a:avLst>
          </a:prstGeom>
          <a:solidFill>
            <a:srgbClr val="A2C4C9"/>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Flux pulse (RF)</a:t>
            </a:r>
            <a:endParaRPr sz="1000"/>
          </a:p>
          <a:p>
            <a:pPr indent="0" lvl="0" marL="0" rtl="0" algn="ctr">
              <a:spcBef>
                <a:spcPts val="0"/>
              </a:spcBef>
              <a:spcAft>
                <a:spcPts val="0"/>
              </a:spcAft>
              <a:buNone/>
            </a:pPr>
            <a:r>
              <a:rPr lang="en" sz="1000"/>
              <a:t>Sweep duration</a:t>
            </a:r>
            <a:endParaRPr sz="1000"/>
          </a:p>
        </p:txBody>
      </p:sp>
      <p:sp>
        <p:nvSpPr>
          <p:cNvPr id="1536" name="Shape 1536"/>
          <p:cNvSpPr/>
          <p:nvPr/>
        </p:nvSpPr>
        <p:spPr>
          <a:xfrm>
            <a:off x="3334681" y="4475000"/>
            <a:ext cx="10635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Readout</a:t>
            </a:r>
            <a:endParaRPr sz="1200"/>
          </a:p>
        </p:txBody>
      </p:sp>
      <p:sp>
        <p:nvSpPr>
          <p:cNvPr id="1532" name="Shape 1532"/>
          <p:cNvSpPr/>
          <p:nvPr/>
        </p:nvSpPr>
        <p:spPr>
          <a:xfrm>
            <a:off x="3334681" y="3926888"/>
            <a:ext cx="10635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Readout</a:t>
            </a:r>
            <a:endParaRPr sz="1200"/>
          </a:p>
        </p:txBody>
      </p:sp>
      <p:sp>
        <p:nvSpPr>
          <p:cNvPr id="1537" name="Shape 1537"/>
          <p:cNvSpPr/>
          <p:nvPr/>
        </p:nvSpPr>
        <p:spPr>
          <a:xfrm>
            <a:off x="1007494" y="4475000"/>
            <a:ext cx="10635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Prepare |1&gt;</a:t>
            </a:r>
            <a:endParaRPr sz="1200"/>
          </a:p>
        </p:txBody>
      </p:sp>
      <p:sp>
        <p:nvSpPr>
          <p:cNvPr id="1538" name="Shape 1538"/>
          <p:cNvSpPr/>
          <p:nvPr/>
        </p:nvSpPr>
        <p:spPr>
          <a:xfrm>
            <a:off x="1007494" y="3926867"/>
            <a:ext cx="10635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Prepare |0&gt;</a:t>
            </a:r>
            <a:endParaRPr sz="1200"/>
          </a:p>
        </p:txBody>
      </p:sp>
      <p:sp>
        <p:nvSpPr>
          <p:cNvPr id="1539" name="Shape 1539"/>
          <p:cNvSpPr txBox="1"/>
          <p:nvPr/>
        </p:nvSpPr>
        <p:spPr>
          <a:xfrm>
            <a:off x="60481" y="3875170"/>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Fixed</a:t>
            </a:r>
            <a:endParaRPr/>
          </a:p>
        </p:txBody>
      </p:sp>
      <p:sp>
        <p:nvSpPr>
          <p:cNvPr id="1540" name="Shape 1540"/>
          <p:cNvSpPr txBox="1"/>
          <p:nvPr/>
        </p:nvSpPr>
        <p:spPr>
          <a:xfrm>
            <a:off x="60481" y="4408570"/>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Tunable</a:t>
            </a:r>
            <a:endParaRPr/>
          </a:p>
        </p:txBody>
      </p:sp>
      <p:pic>
        <p:nvPicPr>
          <p:cNvPr id="1541" name="Shape 1541"/>
          <p:cNvPicPr preferRelativeResize="0"/>
          <p:nvPr/>
        </p:nvPicPr>
        <p:blipFill>
          <a:blip r:embed="rId4">
            <a:alphaModFix/>
          </a:blip>
          <a:stretch>
            <a:fillRect/>
          </a:stretch>
        </p:blipFill>
        <p:spPr>
          <a:xfrm>
            <a:off x="7652150" y="0"/>
            <a:ext cx="1491850" cy="1363800"/>
          </a:xfrm>
          <a:prstGeom prst="rect">
            <a:avLst/>
          </a:prstGeom>
          <a:noFill/>
          <a:ln>
            <a:noFill/>
          </a:ln>
        </p:spPr>
      </p:pic>
      <p:sp>
        <p:nvSpPr>
          <p:cNvPr id="1542" name="Shape 1542"/>
          <p:cNvSpPr/>
          <p:nvPr/>
        </p:nvSpPr>
        <p:spPr>
          <a:xfrm>
            <a:off x="7738925" y="556650"/>
            <a:ext cx="1063500" cy="668100"/>
          </a:xfrm>
          <a:prstGeom prst="ellipse">
            <a:avLst/>
          </a:prstGeom>
          <a:noFill/>
          <a:ln cap="flat" cmpd="sng" w="28575">
            <a:solidFill>
              <a:srgbClr val="0000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94"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2550214" y="0"/>
            <a:ext cx="3431060" cy="5143500"/>
          </a:xfrm>
          <a:prstGeom prst="rect">
            <a:avLst/>
          </a:prstGeom>
          <a:noFill/>
          <a:ln>
            <a:noFill/>
          </a:ln>
        </p:spPr>
      </p:pic>
      <p:cxnSp>
        <p:nvCxnSpPr>
          <p:cNvPr id="296" name="Shape 296"/>
          <p:cNvCxnSpPr/>
          <p:nvPr/>
        </p:nvCxnSpPr>
        <p:spPr>
          <a:xfrm flipH="1" rot="10800000">
            <a:off x="4463375" y="4199850"/>
            <a:ext cx="2269800" cy="654600"/>
          </a:xfrm>
          <a:prstGeom prst="straightConnector1">
            <a:avLst/>
          </a:prstGeom>
          <a:noFill/>
          <a:ln cap="flat" cmpd="sng" w="38100">
            <a:solidFill>
              <a:srgbClr val="FFFFFF"/>
            </a:solidFill>
            <a:prstDash val="solid"/>
            <a:round/>
            <a:headEnd len="lg" w="lg" type="triangle"/>
            <a:tailEnd len="lg" w="lg" type="none"/>
          </a:ln>
        </p:spPr>
      </p:cxnSp>
      <p:sp>
        <p:nvSpPr>
          <p:cNvPr id="297" name="Shape 297"/>
          <p:cNvSpPr txBox="1"/>
          <p:nvPr/>
        </p:nvSpPr>
        <p:spPr>
          <a:xfrm>
            <a:off x="6835200" y="3877050"/>
            <a:ext cx="1742700" cy="38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xo"/>
                <a:ea typeface="Exo"/>
                <a:cs typeface="Exo"/>
                <a:sym typeface="Exo"/>
              </a:rPr>
              <a:t>The Chip</a:t>
            </a:r>
            <a:endParaRPr sz="1800">
              <a:solidFill>
                <a:srgbClr val="FFFFFF"/>
              </a:solidFill>
              <a:latin typeface="Exo"/>
              <a:ea typeface="Exo"/>
              <a:cs typeface="Exo"/>
              <a:sym typeface="Exo"/>
            </a:endParaRPr>
          </a:p>
        </p:txBody>
      </p:sp>
      <p:cxnSp>
        <p:nvCxnSpPr>
          <p:cNvPr id="298" name="Shape 298"/>
          <p:cNvCxnSpPr/>
          <p:nvPr/>
        </p:nvCxnSpPr>
        <p:spPr>
          <a:xfrm>
            <a:off x="6971350" y="1283750"/>
            <a:ext cx="0" cy="2431500"/>
          </a:xfrm>
          <a:prstGeom prst="straightConnector1">
            <a:avLst/>
          </a:prstGeom>
          <a:noFill/>
          <a:ln cap="flat" cmpd="sng" w="19050">
            <a:solidFill>
              <a:srgbClr val="FFFFFF"/>
            </a:solidFill>
            <a:prstDash val="lgDash"/>
            <a:round/>
            <a:headEnd len="lg" w="lg" type="none"/>
            <a:tailEnd len="lg" w="lg" type="triangle"/>
          </a:ln>
        </p:spPr>
      </p:cxnSp>
      <p:cxnSp>
        <p:nvCxnSpPr>
          <p:cNvPr id="299" name="Shape 299"/>
          <p:cNvCxnSpPr/>
          <p:nvPr/>
        </p:nvCxnSpPr>
        <p:spPr>
          <a:xfrm>
            <a:off x="7301975" y="1283750"/>
            <a:ext cx="0" cy="2431500"/>
          </a:xfrm>
          <a:prstGeom prst="straightConnector1">
            <a:avLst/>
          </a:prstGeom>
          <a:noFill/>
          <a:ln cap="flat" cmpd="sng" w="19050">
            <a:solidFill>
              <a:srgbClr val="FFFFFF"/>
            </a:solidFill>
            <a:prstDash val="lgDash"/>
            <a:round/>
            <a:headEnd len="lg" w="lg" type="stealth"/>
            <a:tailEnd len="lg" w="lg" type="none"/>
          </a:ln>
        </p:spPr>
      </p:cxnSp>
      <p:sp>
        <p:nvSpPr>
          <p:cNvPr id="300" name="Shape 300"/>
          <p:cNvSpPr txBox="1"/>
          <p:nvPr/>
        </p:nvSpPr>
        <p:spPr>
          <a:xfrm>
            <a:off x="7446675" y="2159100"/>
            <a:ext cx="1742700" cy="38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xo"/>
                <a:ea typeface="Exo"/>
                <a:cs typeface="Exo"/>
                <a:sym typeface="Exo"/>
              </a:rPr>
              <a:t>Signal Delivery</a:t>
            </a:r>
            <a:endParaRPr>
              <a:solidFill>
                <a:srgbClr val="FFFFFF"/>
              </a:solidFill>
              <a:latin typeface="Exo"/>
              <a:ea typeface="Exo"/>
              <a:cs typeface="Exo"/>
              <a:sym typeface="Ex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Shape 1547"/>
          <p:cNvSpPr/>
          <p:nvPr/>
        </p:nvSpPr>
        <p:spPr>
          <a:xfrm>
            <a:off x="326350" y="0"/>
            <a:ext cx="37593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Proof of principle</a:t>
            </a:r>
            <a:endParaRPr sz="1800"/>
          </a:p>
        </p:txBody>
      </p:sp>
      <p:cxnSp>
        <p:nvCxnSpPr>
          <p:cNvPr id="1548" name="Shape 1548"/>
          <p:cNvCxnSpPr>
            <a:stCxn id="1549" idx="2"/>
          </p:cNvCxnSpPr>
          <p:nvPr/>
        </p:nvCxnSpPr>
        <p:spPr>
          <a:xfrm rot="10800000">
            <a:off x="804781" y="4155938"/>
            <a:ext cx="2529900" cy="5400"/>
          </a:xfrm>
          <a:prstGeom prst="straightConnector1">
            <a:avLst/>
          </a:prstGeom>
          <a:noFill/>
          <a:ln cap="flat" cmpd="sng" w="9525">
            <a:solidFill>
              <a:schemeClr val="dk2"/>
            </a:solidFill>
            <a:prstDash val="solid"/>
            <a:round/>
            <a:headEnd len="lg" w="lg" type="none"/>
            <a:tailEnd len="lg" w="lg" type="none"/>
          </a:ln>
        </p:spPr>
      </p:cxnSp>
      <p:pic>
        <p:nvPicPr>
          <p:cNvPr id="1550" name="Shape 1550"/>
          <p:cNvPicPr preferRelativeResize="0"/>
          <p:nvPr/>
        </p:nvPicPr>
        <p:blipFill rotWithShape="1">
          <a:blip r:embed="rId3">
            <a:alphaModFix/>
          </a:blip>
          <a:srcRect b="4958" l="7731" r="50360" t="50883"/>
          <a:stretch/>
        </p:blipFill>
        <p:spPr>
          <a:xfrm>
            <a:off x="230575" y="857800"/>
            <a:ext cx="4180200" cy="3028500"/>
          </a:xfrm>
          <a:prstGeom prst="rect">
            <a:avLst/>
          </a:prstGeom>
          <a:noFill/>
          <a:ln>
            <a:noFill/>
          </a:ln>
        </p:spPr>
      </p:pic>
      <p:cxnSp>
        <p:nvCxnSpPr>
          <p:cNvPr id="1551" name="Shape 1551"/>
          <p:cNvCxnSpPr/>
          <p:nvPr/>
        </p:nvCxnSpPr>
        <p:spPr>
          <a:xfrm rot="10800000">
            <a:off x="804765" y="4708263"/>
            <a:ext cx="2529900" cy="5400"/>
          </a:xfrm>
          <a:prstGeom prst="straightConnector1">
            <a:avLst/>
          </a:prstGeom>
          <a:noFill/>
          <a:ln cap="flat" cmpd="sng" w="9525">
            <a:solidFill>
              <a:schemeClr val="dk2"/>
            </a:solidFill>
            <a:prstDash val="solid"/>
            <a:round/>
            <a:headEnd len="lg" w="lg" type="none"/>
            <a:tailEnd len="lg" w="lg" type="none"/>
          </a:ln>
        </p:spPr>
      </p:cxnSp>
      <p:sp>
        <p:nvSpPr>
          <p:cNvPr id="1552" name="Shape 1552"/>
          <p:cNvSpPr/>
          <p:nvPr/>
        </p:nvSpPr>
        <p:spPr>
          <a:xfrm>
            <a:off x="2070881" y="4475000"/>
            <a:ext cx="1263900" cy="468900"/>
          </a:xfrm>
          <a:prstGeom prst="round2SameRect">
            <a:avLst>
              <a:gd fmla="val 16667" name="adj1"/>
              <a:gd fmla="val 0" name="adj2"/>
            </a:avLst>
          </a:prstGeom>
          <a:solidFill>
            <a:srgbClr val="A2C4C9"/>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Exo"/>
                <a:ea typeface="Exo"/>
                <a:cs typeface="Exo"/>
                <a:sym typeface="Exo"/>
              </a:rPr>
              <a:t>Flux pulse (RF)</a:t>
            </a:r>
            <a:endParaRPr sz="1000">
              <a:latin typeface="Exo"/>
              <a:ea typeface="Exo"/>
              <a:cs typeface="Exo"/>
              <a:sym typeface="Exo"/>
            </a:endParaRPr>
          </a:p>
          <a:p>
            <a:pPr indent="0" lvl="0" marL="0" rtl="0" algn="ctr">
              <a:spcBef>
                <a:spcPts val="0"/>
              </a:spcBef>
              <a:spcAft>
                <a:spcPts val="0"/>
              </a:spcAft>
              <a:buNone/>
            </a:pPr>
            <a:r>
              <a:rPr lang="en" sz="1000">
                <a:latin typeface="Exo"/>
                <a:ea typeface="Exo"/>
                <a:cs typeface="Exo"/>
                <a:sym typeface="Exo"/>
              </a:rPr>
              <a:t>Sweep duration</a:t>
            </a:r>
            <a:endParaRPr sz="1000">
              <a:latin typeface="Exo"/>
              <a:ea typeface="Exo"/>
              <a:cs typeface="Exo"/>
              <a:sym typeface="Exo"/>
            </a:endParaRPr>
          </a:p>
        </p:txBody>
      </p:sp>
      <p:sp>
        <p:nvSpPr>
          <p:cNvPr id="1553" name="Shape 1553"/>
          <p:cNvSpPr/>
          <p:nvPr/>
        </p:nvSpPr>
        <p:spPr>
          <a:xfrm>
            <a:off x="3334681" y="4475000"/>
            <a:ext cx="10635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Readout</a:t>
            </a:r>
            <a:endParaRPr sz="1200">
              <a:latin typeface="Exo"/>
              <a:ea typeface="Exo"/>
              <a:cs typeface="Exo"/>
              <a:sym typeface="Exo"/>
            </a:endParaRPr>
          </a:p>
        </p:txBody>
      </p:sp>
      <p:sp>
        <p:nvSpPr>
          <p:cNvPr id="1549" name="Shape 1549"/>
          <p:cNvSpPr/>
          <p:nvPr/>
        </p:nvSpPr>
        <p:spPr>
          <a:xfrm>
            <a:off x="3334681" y="3926888"/>
            <a:ext cx="10635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Readout</a:t>
            </a:r>
            <a:endParaRPr sz="1200">
              <a:latin typeface="Exo"/>
              <a:ea typeface="Exo"/>
              <a:cs typeface="Exo"/>
              <a:sym typeface="Exo"/>
            </a:endParaRPr>
          </a:p>
        </p:txBody>
      </p:sp>
      <p:sp>
        <p:nvSpPr>
          <p:cNvPr id="1554" name="Shape 1554"/>
          <p:cNvSpPr/>
          <p:nvPr/>
        </p:nvSpPr>
        <p:spPr>
          <a:xfrm>
            <a:off x="1007494" y="4475000"/>
            <a:ext cx="10635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Prepare |1&gt;</a:t>
            </a:r>
            <a:endParaRPr sz="1200">
              <a:latin typeface="Exo"/>
              <a:ea typeface="Exo"/>
              <a:cs typeface="Exo"/>
              <a:sym typeface="Exo"/>
            </a:endParaRPr>
          </a:p>
        </p:txBody>
      </p:sp>
      <p:sp>
        <p:nvSpPr>
          <p:cNvPr id="1555" name="Shape 1555"/>
          <p:cNvSpPr/>
          <p:nvPr/>
        </p:nvSpPr>
        <p:spPr>
          <a:xfrm>
            <a:off x="1007494" y="3926867"/>
            <a:ext cx="10635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Prepare |0&gt;</a:t>
            </a:r>
            <a:endParaRPr sz="1200">
              <a:latin typeface="Exo"/>
              <a:ea typeface="Exo"/>
              <a:cs typeface="Exo"/>
              <a:sym typeface="Exo"/>
            </a:endParaRPr>
          </a:p>
        </p:txBody>
      </p:sp>
      <p:sp>
        <p:nvSpPr>
          <p:cNvPr id="1556" name="Shape 1556"/>
          <p:cNvSpPr txBox="1"/>
          <p:nvPr/>
        </p:nvSpPr>
        <p:spPr>
          <a:xfrm>
            <a:off x="60481" y="3875170"/>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Fixed</a:t>
            </a:r>
            <a:endParaRPr/>
          </a:p>
        </p:txBody>
      </p:sp>
      <p:sp>
        <p:nvSpPr>
          <p:cNvPr id="1557" name="Shape 1557"/>
          <p:cNvSpPr txBox="1"/>
          <p:nvPr/>
        </p:nvSpPr>
        <p:spPr>
          <a:xfrm>
            <a:off x="60481" y="4408570"/>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Tunable</a:t>
            </a:r>
            <a:endParaRPr/>
          </a:p>
        </p:txBody>
      </p:sp>
      <p:pic>
        <p:nvPicPr>
          <p:cNvPr id="1558" name="Shape 1558"/>
          <p:cNvPicPr preferRelativeResize="0"/>
          <p:nvPr/>
        </p:nvPicPr>
        <p:blipFill rotWithShape="1">
          <a:blip r:embed="rId4">
            <a:alphaModFix/>
          </a:blip>
          <a:srcRect b="30996" l="4278" r="0" t="0"/>
          <a:stretch/>
        </p:blipFill>
        <p:spPr>
          <a:xfrm>
            <a:off x="4783825" y="685800"/>
            <a:ext cx="4131575" cy="3141699"/>
          </a:xfrm>
          <a:prstGeom prst="rect">
            <a:avLst/>
          </a:prstGeom>
          <a:noFill/>
          <a:ln>
            <a:noFill/>
          </a:ln>
        </p:spPr>
      </p:pic>
      <p:cxnSp>
        <p:nvCxnSpPr>
          <p:cNvPr id="1559" name="Shape 1559"/>
          <p:cNvCxnSpPr>
            <a:stCxn id="1560" idx="2"/>
          </p:cNvCxnSpPr>
          <p:nvPr/>
        </p:nvCxnSpPr>
        <p:spPr>
          <a:xfrm rot="10800000">
            <a:off x="5851426" y="4160550"/>
            <a:ext cx="2529900" cy="5400"/>
          </a:xfrm>
          <a:prstGeom prst="straightConnector1">
            <a:avLst/>
          </a:prstGeom>
          <a:noFill/>
          <a:ln cap="flat" cmpd="sng" w="9525">
            <a:solidFill>
              <a:schemeClr val="dk2"/>
            </a:solidFill>
            <a:prstDash val="solid"/>
            <a:round/>
            <a:headEnd len="lg" w="lg" type="none"/>
            <a:tailEnd len="lg" w="lg" type="none"/>
          </a:ln>
        </p:spPr>
      </p:cxnSp>
      <p:cxnSp>
        <p:nvCxnSpPr>
          <p:cNvPr id="1561" name="Shape 1561"/>
          <p:cNvCxnSpPr/>
          <p:nvPr/>
        </p:nvCxnSpPr>
        <p:spPr>
          <a:xfrm rot="10800000">
            <a:off x="5321996" y="4712870"/>
            <a:ext cx="2529900" cy="5400"/>
          </a:xfrm>
          <a:prstGeom prst="straightConnector1">
            <a:avLst/>
          </a:prstGeom>
          <a:noFill/>
          <a:ln cap="flat" cmpd="sng" w="9525">
            <a:solidFill>
              <a:schemeClr val="dk2"/>
            </a:solidFill>
            <a:prstDash val="solid"/>
            <a:round/>
            <a:headEnd len="lg" w="lg" type="none"/>
            <a:tailEnd len="lg" w="lg" type="none"/>
          </a:ln>
        </p:spPr>
      </p:cxnSp>
      <p:sp>
        <p:nvSpPr>
          <p:cNvPr id="1562" name="Shape 1562"/>
          <p:cNvSpPr/>
          <p:nvPr/>
        </p:nvSpPr>
        <p:spPr>
          <a:xfrm>
            <a:off x="8381326" y="4479603"/>
            <a:ext cx="5340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RO</a:t>
            </a:r>
            <a:endParaRPr sz="1200">
              <a:latin typeface="Exo"/>
              <a:ea typeface="Exo"/>
              <a:cs typeface="Exo"/>
              <a:sym typeface="Exo"/>
            </a:endParaRPr>
          </a:p>
        </p:txBody>
      </p:sp>
      <p:sp>
        <p:nvSpPr>
          <p:cNvPr id="1560" name="Shape 1560"/>
          <p:cNvSpPr/>
          <p:nvPr/>
        </p:nvSpPr>
        <p:spPr>
          <a:xfrm>
            <a:off x="8381326" y="3931500"/>
            <a:ext cx="5340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RO</a:t>
            </a:r>
            <a:endParaRPr sz="1200">
              <a:latin typeface="Exo"/>
              <a:ea typeface="Exo"/>
              <a:cs typeface="Exo"/>
              <a:sym typeface="Exo"/>
            </a:endParaRPr>
          </a:p>
        </p:txBody>
      </p:sp>
      <p:sp>
        <p:nvSpPr>
          <p:cNvPr id="1563" name="Shape 1563"/>
          <p:cNvSpPr/>
          <p:nvPr/>
        </p:nvSpPr>
        <p:spPr>
          <a:xfrm>
            <a:off x="5524725" y="4479601"/>
            <a:ext cx="5928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Prep |1&gt;</a:t>
            </a:r>
            <a:endParaRPr sz="1200">
              <a:latin typeface="Exo"/>
              <a:ea typeface="Exo"/>
              <a:cs typeface="Exo"/>
              <a:sym typeface="Exo"/>
            </a:endParaRPr>
          </a:p>
        </p:txBody>
      </p:sp>
      <p:sp>
        <p:nvSpPr>
          <p:cNvPr id="1564" name="Shape 1564"/>
          <p:cNvSpPr/>
          <p:nvPr/>
        </p:nvSpPr>
        <p:spPr>
          <a:xfrm>
            <a:off x="5524725" y="3931475"/>
            <a:ext cx="5928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Prep |0&gt;</a:t>
            </a:r>
            <a:endParaRPr sz="1200">
              <a:latin typeface="Exo"/>
              <a:ea typeface="Exo"/>
              <a:cs typeface="Exo"/>
              <a:sym typeface="Exo"/>
            </a:endParaRPr>
          </a:p>
        </p:txBody>
      </p:sp>
      <p:sp>
        <p:nvSpPr>
          <p:cNvPr id="1565" name="Shape 1565"/>
          <p:cNvSpPr txBox="1"/>
          <p:nvPr/>
        </p:nvSpPr>
        <p:spPr>
          <a:xfrm>
            <a:off x="4577712" y="3879777"/>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Fixed</a:t>
            </a:r>
            <a:endParaRPr/>
          </a:p>
        </p:txBody>
      </p:sp>
      <p:sp>
        <p:nvSpPr>
          <p:cNvPr id="1566" name="Shape 1566"/>
          <p:cNvSpPr txBox="1"/>
          <p:nvPr/>
        </p:nvSpPr>
        <p:spPr>
          <a:xfrm>
            <a:off x="4577712" y="4413177"/>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Tunable</a:t>
            </a:r>
            <a:endParaRPr/>
          </a:p>
        </p:txBody>
      </p:sp>
      <p:grpSp>
        <p:nvGrpSpPr>
          <p:cNvPr id="1567" name="Shape 1567"/>
          <p:cNvGrpSpPr/>
          <p:nvPr/>
        </p:nvGrpSpPr>
        <p:grpSpPr>
          <a:xfrm>
            <a:off x="6122811" y="4479600"/>
            <a:ext cx="765600" cy="468900"/>
            <a:chOff x="6130924" y="4479600"/>
            <a:chExt cx="765600" cy="468900"/>
          </a:xfrm>
        </p:grpSpPr>
        <p:sp>
          <p:nvSpPr>
            <p:cNvPr id="1568" name="Shape 1568"/>
            <p:cNvSpPr/>
            <p:nvPr/>
          </p:nvSpPr>
          <p:spPr>
            <a:xfrm>
              <a:off x="6130924" y="4479600"/>
              <a:ext cx="765600" cy="468900"/>
            </a:xfrm>
            <a:prstGeom prst="round2SameRect">
              <a:avLst>
                <a:gd fmla="val 16667" name="adj1"/>
                <a:gd fmla="val 0" name="adj2"/>
              </a:avLst>
            </a:prstGeom>
            <a:solidFill>
              <a:srgbClr val="A2C4C9"/>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Exo"/>
                  <a:ea typeface="Exo"/>
                  <a:cs typeface="Exo"/>
                  <a:sym typeface="Exo"/>
                </a:rPr>
                <a:t>Flux</a:t>
              </a:r>
              <a:endParaRPr sz="1000">
                <a:latin typeface="Exo"/>
                <a:ea typeface="Exo"/>
                <a:cs typeface="Exo"/>
                <a:sym typeface="Exo"/>
              </a:endParaRPr>
            </a:p>
            <a:p>
              <a:pPr indent="0" lvl="0" marL="0" rtl="0" algn="ctr">
                <a:spcBef>
                  <a:spcPts val="0"/>
                </a:spcBef>
                <a:spcAft>
                  <a:spcPts val="0"/>
                </a:spcAft>
                <a:buNone/>
              </a:pPr>
              <a:r>
                <a:t/>
              </a:r>
              <a:endParaRPr sz="1000">
                <a:latin typeface="Exo"/>
                <a:ea typeface="Exo"/>
                <a:cs typeface="Exo"/>
                <a:sym typeface="Exo"/>
              </a:endParaRPr>
            </a:p>
          </p:txBody>
        </p:sp>
        <p:pic>
          <p:nvPicPr>
            <p:cNvPr id="1569" name="Shape 1569"/>
            <p:cNvPicPr preferRelativeResize="0"/>
            <p:nvPr/>
          </p:nvPicPr>
          <p:blipFill>
            <a:blip r:embed="rId5">
              <a:alphaModFix/>
            </a:blip>
            <a:stretch>
              <a:fillRect/>
            </a:stretch>
          </p:blipFill>
          <p:spPr>
            <a:xfrm>
              <a:off x="6181584" y="4729758"/>
              <a:ext cx="685425" cy="213717"/>
            </a:xfrm>
            <a:prstGeom prst="rect">
              <a:avLst/>
            </a:prstGeom>
            <a:noFill/>
            <a:ln>
              <a:noFill/>
            </a:ln>
          </p:spPr>
        </p:pic>
      </p:grpSp>
      <p:grpSp>
        <p:nvGrpSpPr>
          <p:cNvPr id="1570" name="Shape 1570"/>
          <p:cNvGrpSpPr/>
          <p:nvPr/>
        </p:nvGrpSpPr>
        <p:grpSpPr>
          <a:xfrm>
            <a:off x="7611179" y="4479600"/>
            <a:ext cx="765600" cy="468900"/>
            <a:chOff x="6130924" y="4479600"/>
            <a:chExt cx="765600" cy="468900"/>
          </a:xfrm>
        </p:grpSpPr>
        <p:sp>
          <p:nvSpPr>
            <p:cNvPr id="1571" name="Shape 1571"/>
            <p:cNvSpPr/>
            <p:nvPr/>
          </p:nvSpPr>
          <p:spPr>
            <a:xfrm>
              <a:off x="6130924" y="4479600"/>
              <a:ext cx="765600" cy="468900"/>
            </a:xfrm>
            <a:prstGeom prst="round2SameRect">
              <a:avLst>
                <a:gd fmla="val 16667" name="adj1"/>
                <a:gd fmla="val 0" name="adj2"/>
              </a:avLst>
            </a:prstGeom>
            <a:solidFill>
              <a:srgbClr val="A2C4C9"/>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Exo"/>
                  <a:ea typeface="Exo"/>
                  <a:cs typeface="Exo"/>
                  <a:sym typeface="Exo"/>
                </a:rPr>
                <a:t>Flux</a:t>
              </a:r>
              <a:endParaRPr sz="1000">
                <a:latin typeface="Exo"/>
                <a:ea typeface="Exo"/>
                <a:cs typeface="Exo"/>
                <a:sym typeface="Exo"/>
              </a:endParaRPr>
            </a:p>
            <a:p>
              <a:pPr indent="0" lvl="0" marL="0" rtl="0" algn="ctr">
                <a:spcBef>
                  <a:spcPts val="0"/>
                </a:spcBef>
                <a:spcAft>
                  <a:spcPts val="0"/>
                </a:spcAft>
                <a:buNone/>
              </a:pPr>
              <a:r>
                <a:t/>
              </a:r>
              <a:endParaRPr sz="1000">
                <a:latin typeface="Exo"/>
                <a:ea typeface="Exo"/>
                <a:cs typeface="Exo"/>
                <a:sym typeface="Exo"/>
              </a:endParaRPr>
            </a:p>
          </p:txBody>
        </p:sp>
        <p:pic>
          <p:nvPicPr>
            <p:cNvPr id="1572" name="Shape 1572"/>
            <p:cNvPicPr preferRelativeResize="0"/>
            <p:nvPr/>
          </p:nvPicPr>
          <p:blipFill>
            <a:blip r:embed="rId5">
              <a:alphaModFix/>
            </a:blip>
            <a:stretch>
              <a:fillRect/>
            </a:stretch>
          </p:blipFill>
          <p:spPr>
            <a:xfrm>
              <a:off x="6181584" y="4729758"/>
              <a:ext cx="685425" cy="213717"/>
            </a:xfrm>
            <a:prstGeom prst="rect">
              <a:avLst/>
            </a:prstGeom>
            <a:noFill/>
            <a:ln>
              <a:noFill/>
            </a:ln>
          </p:spPr>
        </p:pic>
      </p:grpSp>
      <p:sp>
        <p:nvSpPr>
          <p:cNvPr id="1573" name="Shape 1573"/>
          <p:cNvSpPr txBox="1"/>
          <p:nvPr/>
        </p:nvSpPr>
        <p:spPr>
          <a:xfrm>
            <a:off x="6972908" y="4160550"/>
            <a:ext cx="534000" cy="6048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Vary</a:t>
            </a:r>
            <a:endParaRPr sz="1200">
              <a:solidFill>
                <a:schemeClr val="dk2"/>
              </a:solidFill>
              <a:latin typeface="Exo"/>
              <a:ea typeface="Exo"/>
              <a:cs typeface="Exo"/>
              <a:sym typeface="Exo"/>
            </a:endParaRPr>
          </a:p>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Wait</a:t>
            </a:r>
            <a:endParaRPr sz="1200">
              <a:solidFill>
                <a:schemeClr val="dk2"/>
              </a:solidFill>
              <a:latin typeface="Exo"/>
              <a:ea typeface="Exo"/>
              <a:cs typeface="Exo"/>
              <a:sym typeface="Exo"/>
            </a:endParaRPr>
          </a:p>
        </p:txBody>
      </p:sp>
      <p:pic>
        <p:nvPicPr>
          <p:cNvPr id="1574" name="Shape 1574"/>
          <p:cNvPicPr preferRelativeResize="0"/>
          <p:nvPr/>
        </p:nvPicPr>
        <p:blipFill>
          <a:blip r:embed="rId6">
            <a:alphaModFix/>
          </a:blip>
          <a:stretch>
            <a:fillRect/>
          </a:stretch>
        </p:blipFill>
        <p:spPr>
          <a:xfrm>
            <a:off x="7652150" y="0"/>
            <a:ext cx="1491850" cy="1363800"/>
          </a:xfrm>
          <a:prstGeom prst="rect">
            <a:avLst/>
          </a:prstGeom>
          <a:noFill/>
          <a:ln>
            <a:noFill/>
          </a:ln>
        </p:spPr>
      </p:pic>
      <p:sp>
        <p:nvSpPr>
          <p:cNvPr id="1575" name="Shape 1575"/>
          <p:cNvSpPr/>
          <p:nvPr/>
        </p:nvSpPr>
        <p:spPr>
          <a:xfrm>
            <a:off x="7738925" y="556650"/>
            <a:ext cx="1063500" cy="668100"/>
          </a:xfrm>
          <a:prstGeom prst="ellipse">
            <a:avLst/>
          </a:prstGeom>
          <a:noFill/>
          <a:ln cap="flat" cmpd="sng" w="28575">
            <a:solidFill>
              <a:srgbClr val="0000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sp>
        <p:nvSpPr>
          <p:cNvPr id="1580" name="Shape 1580"/>
          <p:cNvSpPr/>
          <p:nvPr/>
        </p:nvSpPr>
        <p:spPr>
          <a:xfrm>
            <a:off x="326350" y="0"/>
            <a:ext cx="37593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Proof of principle</a:t>
            </a:r>
            <a:endParaRPr sz="1800"/>
          </a:p>
        </p:txBody>
      </p:sp>
      <p:cxnSp>
        <p:nvCxnSpPr>
          <p:cNvPr id="1581" name="Shape 1581"/>
          <p:cNvCxnSpPr>
            <a:stCxn id="1582" idx="2"/>
          </p:cNvCxnSpPr>
          <p:nvPr/>
        </p:nvCxnSpPr>
        <p:spPr>
          <a:xfrm rot="10800000">
            <a:off x="804781" y="4155938"/>
            <a:ext cx="2529900" cy="5400"/>
          </a:xfrm>
          <a:prstGeom prst="straightConnector1">
            <a:avLst/>
          </a:prstGeom>
          <a:noFill/>
          <a:ln cap="flat" cmpd="sng" w="9525">
            <a:solidFill>
              <a:schemeClr val="dk2"/>
            </a:solidFill>
            <a:prstDash val="solid"/>
            <a:round/>
            <a:headEnd len="lg" w="lg" type="none"/>
            <a:tailEnd len="lg" w="lg" type="none"/>
          </a:ln>
        </p:spPr>
      </p:cxnSp>
      <p:pic>
        <p:nvPicPr>
          <p:cNvPr id="1583" name="Shape 1583"/>
          <p:cNvPicPr preferRelativeResize="0"/>
          <p:nvPr/>
        </p:nvPicPr>
        <p:blipFill rotWithShape="1">
          <a:blip r:embed="rId3">
            <a:alphaModFix/>
          </a:blip>
          <a:srcRect b="4958" l="7731" r="50360" t="50883"/>
          <a:stretch/>
        </p:blipFill>
        <p:spPr>
          <a:xfrm>
            <a:off x="230575" y="857800"/>
            <a:ext cx="4180200" cy="3028500"/>
          </a:xfrm>
          <a:prstGeom prst="rect">
            <a:avLst/>
          </a:prstGeom>
          <a:noFill/>
          <a:ln>
            <a:noFill/>
          </a:ln>
        </p:spPr>
      </p:pic>
      <p:cxnSp>
        <p:nvCxnSpPr>
          <p:cNvPr id="1584" name="Shape 1584"/>
          <p:cNvCxnSpPr/>
          <p:nvPr/>
        </p:nvCxnSpPr>
        <p:spPr>
          <a:xfrm rot="10800000">
            <a:off x="804765" y="4708263"/>
            <a:ext cx="2529900" cy="5400"/>
          </a:xfrm>
          <a:prstGeom prst="straightConnector1">
            <a:avLst/>
          </a:prstGeom>
          <a:noFill/>
          <a:ln cap="flat" cmpd="sng" w="9525">
            <a:solidFill>
              <a:schemeClr val="dk2"/>
            </a:solidFill>
            <a:prstDash val="solid"/>
            <a:round/>
            <a:headEnd len="lg" w="lg" type="none"/>
            <a:tailEnd len="lg" w="lg" type="none"/>
          </a:ln>
        </p:spPr>
      </p:cxnSp>
      <p:sp>
        <p:nvSpPr>
          <p:cNvPr id="1585" name="Shape 1585"/>
          <p:cNvSpPr/>
          <p:nvPr/>
        </p:nvSpPr>
        <p:spPr>
          <a:xfrm>
            <a:off x="2070881" y="4475000"/>
            <a:ext cx="1263900" cy="468900"/>
          </a:xfrm>
          <a:prstGeom prst="round2SameRect">
            <a:avLst>
              <a:gd fmla="val 16667" name="adj1"/>
              <a:gd fmla="val 0" name="adj2"/>
            </a:avLst>
          </a:prstGeom>
          <a:solidFill>
            <a:srgbClr val="A2C4C9"/>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Exo"/>
                <a:ea typeface="Exo"/>
                <a:cs typeface="Exo"/>
                <a:sym typeface="Exo"/>
              </a:rPr>
              <a:t>Flux pulse (RF)</a:t>
            </a:r>
            <a:endParaRPr sz="1000">
              <a:latin typeface="Exo"/>
              <a:ea typeface="Exo"/>
              <a:cs typeface="Exo"/>
              <a:sym typeface="Exo"/>
            </a:endParaRPr>
          </a:p>
          <a:p>
            <a:pPr indent="0" lvl="0" marL="0" rtl="0" algn="ctr">
              <a:spcBef>
                <a:spcPts val="0"/>
              </a:spcBef>
              <a:spcAft>
                <a:spcPts val="0"/>
              </a:spcAft>
              <a:buNone/>
            </a:pPr>
            <a:r>
              <a:rPr lang="en" sz="1000">
                <a:latin typeface="Exo"/>
                <a:ea typeface="Exo"/>
                <a:cs typeface="Exo"/>
                <a:sym typeface="Exo"/>
              </a:rPr>
              <a:t>Sweep</a:t>
            </a:r>
            <a:r>
              <a:rPr lang="en" sz="1000">
                <a:latin typeface="Exo"/>
                <a:ea typeface="Exo"/>
                <a:cs typeface="Exo"/>
                <a:sym typeface="Exo"/>
              </a:rPr>
              <a:t> duration</a:t>
            </a:r>
            <a:endParaRPr sz="1000">
              <a:latin typeface="Exo"/>
              <a:ea typeface="Exo"/>
              <a:cs typeface="Exo"/>
              <a:sym typeface="Exo"/>
            </a:endParaRPr>
          </a:p>
        </p:txBody>
      </p:sp>
      <p:sp>
        <p:nvSpPr>
          <p:cNvPr id="1586" name="Shape 1586"/>
          <p:cNvSpPr/>
          <p:nvPr/>
        </p:nvSpPr>
        <p:spPr>
          <a:xfrm>
            <a:off x="3334681" y="4475000"/>
            <a:ext cx="10635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Readout</a:t>
            </a:r>
            <a:endParaRPr sz="1200">
              <a:latin typeface="Exo"/>
              <a:ea typeface="Exo"/>
              <a:cs typeface="Exo"/>
              <a:sym typeface="Exo"/>
            </a:endParaRPr>
          </a:p>
        </p:txBody>
      </p:sp>
      <p:sp>
        <p:nvSpPr>
          <p:cNvPr id="1582" name="Shape 1582"/>
          <p:cNvSpPr/>
          <p:nvPr/>
        </p:nvSpPr>
        <p:spPr>
          <a:xfrm>
            <a:off x="3334681" y="3926888"/>
            <a:ext cx="10635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Readout</a:t>
            </a:r>
            <a:endParaRPr sz="1200">
              <a:latin typeface="Exo"/>
              <a:ea typeface="Exo"/>
              <a:cs typeface="Exo"/>
              <a:sym typeface="Exo"/>
            </a:endParaRPr>
          </a:p>
        </p:txBody>
      </p:sp>
      <p:sp>
        <p:nvSpPr>
          <p:cNvPr id="1587" name="Shape 1587"/>
          <p:cNvSpPr/>
          <p:nvPr/>
        </p:nvSpPr>
        <p:spPr>
          <a:xfrm>
            <a:off x="1007494" y="4475000"/>
            <a:ext cx="10635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Prepare |1&gt;</a:t>
            </a:r>
            <a:endParaRPr sz="1200">
              <a:latin typeface="Exo"/>
              <a:ea typeface="Exo"/>
              <a:cs typeface="Exo"/>
              <a:sym typeface="Exo"/>
            </a:endParaRPr>
          </a:p>
        </p:txBody>
      </p:sp>
      <p:sp>
        <p:nvSpPr>
          <p:cNvPr id="1588" name="Shape 1588"/>
          <p:cNvSpPr/>
          <p:nvPr/>
        </p:nvSpPr>
        <p:spPr>
          <a:xfrm>
            <a:off x="1007494" y="3926867"/>
            <a:ext cx="10635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Prep</a:t>
            </a:r>
            <a:r>
              <a:rPr lang="en" sz="1200">
                <a:latin typeface="Exo"/>
                <a:ea typeface="Exo"/>
                <a:cs typeface="Exo"/>
                <a:sym typeface="Exo"/>
              </a:rPr>
              <a:t>are</a:t>
            </a:r>
            <a:r>
              <a:rPr lang="en" sz="1200">
                <a:latin typeface="Exo"/>
                <a:ea typeface="Exo"/>
                <a:cs typeface="Exo"/>
                <a:sym typeface="Exo"/>
              </a:rPr>
              <a:t> |0&gt;</a:t>
            </a:r>
            <a:endParaRPr sz="1200">
              <a:latin typeface="Exo"/>
              <a:ea typeface="Exo"/>
              <a:cs typeface="Exo"/>
              <a:sym typeface="Exo"/>
            </a:endParaRPr>
          </a:p>
        </p:txBody>
      </p:sp>
      <p:sp>
        <p:nvSpPr>
          <p:cNvPr id="1589" name="Shape 1589"/>
          <p:cNvSpPr txBox="1"/>
          <p:nvPr/>
        </p:nvSpPr>
        <p:spPr>
          <a:xfrm>
            <a:off x="60481" y="3875170"/>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Fixed</a:t>
            </a:r>
            <a:endParaRPr>
              <a:latin typeface="Exo"/>
              <a:ea typeface="Exo"/>
              <a:cs typeface="Exo"/>
              <a:sym typeface="Exo"/>
            </a:endParaRPr>
          </a:p>
        </p:txBody>
      </p:sp>
      <p:sp>
        <p:nvSpPr>
          <p:cNvPr id="1590" name="Shape 1590"/>
          <p:cNvSpPr txBox="1"/>
          <p:nvPr/>
        </p:nvSpPr>
        <p:spPr>
          <a:xfrm>
            <a:off x="60481" y="4408570"/>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Tunable</a:t>
            </a:r>
            <a:endParaRPr>
              <a:latin typeface="Exo"/>
              <a:ea typeface="Exo"/>
              <a:cs typeface="Exo"/>
              <a:sym typeface="Exo"/>
            </a:endParaRPr>
          </a:p>
        </p:txBody>
      </p:sp>
      <p:pic>
        <p:nvPicPr>
          <p:cNvPr id="1591" name="Shape 1591"/>
          <p:cNvPicPr preferRelativeResize="0"/>
          <p:nvPr/>
        </p:nvPicPr>
        <p:blipFill rotWithShape="1">
          <a:blip r:embed="rId4">
            <a:alphaModFix/>
          </a:blip>
          <a:srcRect b="30996" l="4278" r="0" t="0"/>
          <a:stretch/>
        </p:blipFill>
        <p:spPr>
          <a:xfrm>
            <a:off x="4783825" y="685800"/>
            <a:ext cx="4131575" cy="3141699"/>
          </a:xfrm>
          <a:prstGeom prst="rect">
            <a:avLst/>
          </a:prstGeom>
          <a:noFill/>
          <a:ln>
            <a:noFill/>
          </a:ln>
        </p:spPr>
      </p:pic>
      <p:cxnSp>
        <p:nvCxnSpPr>
          <p:cNvPr id="1592" name="Shape 1592"/>
          <p:cNvCxnSpPr>
            <a:stCxn id="1593" idx="2"/>
          </p:cNvCxnSpPr>
          <p:nvPr/>
        </p:nvCxnSpPr>
        <p:spPr>
          <a:xfrm rot="10800000">
            <a:off x="5851426" y="4160550"/>
            <a:ext cx="2529900" cy="5400"/>
          </a:xfrm>
          <a:prstGeom prst="straightConnector1">
            <a:avLst/>
          </a:prstGeom>
          <a:noFill/>
          <a:ln cap="flat" cmpd="sng" w="9525">
            <a:solidFill>
              <a:schemeClr val="dk2"/>
            </a:solidFill>
            <a:prstDash val="solid"/>
            <a:round/>
            <a:headEnd len="lg" w="lg" type="none"/>
            <a:tailEnd len="lg" w="lg" type="none"/>
          </a:ln>
        </p:spPr>
      </p:cxnSp>
      <p:cxnSp>
        <p:nvCxnSpPr>
          <p:cNvPr id="1594" name="Shape 1594"/>
          <p:cNvCxnSpPr/>
          <p:nvPr/>
        </p:nvCxnSpPr>
        <p:spPr>
          <a:xfrm rot="10800000">
            <a:off x="5321996" y="4712870"/>
            <a:ext cx="2529900" cy="5400"/>
          </a:xfrm>
          <a:prstGeom prst="straightConnector1">
            <a:avLst/>
          </a:prstGeom>
          <a:noFill/>
          <a:ln cap="flat" cmpd="sng" w="9525">
            <a:solidFill>
              <a:schemeClr val="dk2"/>
            </a:solidFill>
            <a:prstDash val="solid"/>
            <a:round/>
            <a:headEnd len="lg" w="lg" type="none"/>
            <a:tailEnd len="lg" w="lg" type="none"/>
          </a:ln>
        </p:spPr>
      </p:cxnSp>
      <p:sp>
        <p:nvSpPr>
          <p:cNvPr id="1595" name="Shape 1595"/>
          <p:cNvSpPr/>
          <p:nvPr/>
        </p:nvSpPr>
        <p:spPr>
          <a:xfrm>
            <a:off x="8381326" y="4479603"/>
            <a:ext cx="5340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RO</a:t>
            </a:r>
            <a:endParaRPr sz="1200">
              <a:latin typeface="Exo"/>
              <a:ea typeface="Exo"/>
              <a:cs typeface="Exo"/>
              <a:sym typeface="Exo"/>
            </a:endParaRPr>
          </a:p>
        </p:txBody>
      </p:sp>
      <p:sp>
        <p:nvSpPr>
          <p:cNvPr id="1593" name="Shape 1593"/>
          <p:cNvSpPr/>
          <p:nvPr/>
        </p:nvSpPr>
        <p:spPr>
          <a:xfrm>
            <a:off x="8381326" y="3931500"/>
            <a:ext cx="534000" cy="468900"/>
          </a:xfrm>
          <a:prstGeom prst="round2SameRect">
            <a:avLst>
              <a:gd fmla="val 16667" name="adj1"/>
              <a:gd fmla="val 0" name="adj2"/>
            </a:avLst>
          </a:prstGeom>
          <a:solidFill>
            <a:srgbClr val="EAD1DC"/>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RO</a:t>
            </a:r>
            <a:endParaRPr sz="1200">
              <a:latin typeface="Exo"/>
              <a:ea typeface="Exo"/>
              <a:cs typeface="Exo"/>
              <a:sym typeface="Exo"/>
            </a:endParaRPr>
          </a:p>
        </p:txBody>
      </p:sp>
      <p:sp>
        <p:nvSpPr>
          <p:cNvPr id="1596" name="Shape 1596"/>
          <p:cNvSpPr/>
          <p:nvPr/>
        </p:nvSpPr>
        <p:spPr>
          <a:xfrm>
            <a:off x="5524725" y="4479601"/>
            <a:ext cx="5928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Prep |1&gt;</a:t>
            </a:r>
            <a:endParaRPr sz="1200">
              <a:latin typeface="Exo"/>
              <a:ea typeface="Exo"/>
              <a:cs typeface="Exo"/>
              <a:sym typeface="Exo"/>
            </a:endParaRPr>
          </a:p>
        </p:txBody>
      </p:sp>
      <p:sp>
        <p:nvSpPr>
          <p:cNvPr id="1597" name="Shape 1597"/>
          <p:cNvSpPr/>
          <p:nvPr/>
        </p:nvSpPr>
        <p:spPr>
          <a:xfrm>
            <a:off x="5524725" y="3931475"/>
            <a:ext cx="592800" cy="468900"/>
          </a:xfrm>
          <a:prstGeom prst="round2SameRect">
            <a:avLst>
              <a:gd fmla="val 16667" name="adj1"/>
              <a:gd fmla="val 0" name="adj2"/>
            </a:avLst>
          </a:prstGeom>
          <a:solidFill>
            <a:srgbClr val="4A86E8"/>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Prep |0&gt;</a:t>
            </a:r>
            <a:endParaRPr sz="1200">
              <a:latin typeface="Exo"/>
              <a:ea typeface="Exo"/>
              <a:cs typeface="Exo"/>
              <a:sym typeface="Exo"/>
            </a:endParaRPr>
          </a:p>
        </p:txBody>
      </p:sp>
      <p:sp>
        <p:nvSpPr>
          <p:cNvPr id="1598" name="Shape 1598"/>
          <p:cNvSpPr txBox="1"/>
          <p:nvPr/>
        </p:nvSpPr>
        <p:spPr>
          <a:xfrm>
            <a:off x="4577712" y="3879777"/>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Fixed</a:t>
            </a:r>
            <a:endParaRPr>
              <a:latin typeface="Exo"/>
              <a:ea typeface="Exo"/>
              <a:cs typeface="Exo"/>
              <a:sym typeface="Exo"/>
            </a:endParaRPr>
          </a:p>
        </p:txBody>
      </p:sp>
      <p:sp>
        <p:nvSpPr>
          <p:cNvPr id="1599" name="Shape 1599"/>
          <p:cNvSpPr txBox="1"/>
          <p:nvPr/>
        </p:nvSpPr>
        <p:spPr>
          <a:xfrm>
            <a:off x="4577712" y="4413177"/>
            <a:ext cx="1109100" cy="6048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200">
                <a:solidFill>
                  <a:schemeClr val="dk2"/>
                </a:solidFill>
                <a:latin typeface="Exo"/>
                <a:ea typeface="Exo"/>
                <a:cs typeface="Exo"/>
                <a:sym typeface="Exo"/>
              </a:rPr>
              <a:t>Tunable</a:t>
            </a:r>
            <a:endParaRPr>
              <a:latin typeface="Exo"/>
              <a:ea typeface="Exo"/>
              <a:cs typeface="Exo"/>
              <a:sym typeface="Exo"/>
            </a:endParaRPr>
          </a:p>
        </p:txBody>
      </p:sp>
      <p:grpSp>
        <p:nvGrpSpPr>
          <p:cNvPr id="1600" name="Shape 1600"/>
          <p:cNvGrpSpPr/>
          <p:nvPr/>
        </p:nvGrpSpPr>
        <p:grpSpPr>
          <a:xfrm>
            <a:off x="6122811" y="4479600"/>
            <a:ext cx="765600" cy="468900"/>
            <a:chOff x="6130924" y="4479600"/>
            <a:chExt cx="765600" cy="468900"/>
          </a:xfrm>
        </p:grpSpPr>
        <p:sp>
          <p:nvSpPr>
            <p:cNvPr id="1601" name="Shape 1601"/>
            <p:cNvSpPr/>
            <p:nvPr/>
          </p:nvSpPr>
          <p:spPr>
            <a:xfrm>
              <a:off x="6130924" y="4479600"/>
              <a:ext cx="765600" cy="468900"/>
            </a:xfrm>
            <a:prstGeom prst="round2SameRect">
              <a:avLst>
                <a:gd fmla="val 16667" name="adj1"/>
                <a:gd fmla="val 0" name="adj2"/>
              </a:avLst>
            </a:prstGeom>
            <a:solidFill>
              <a:srgbClr val="A2C4C9"/>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Exo"/>
                  <a:ea typeface="Exo"/>
                  <a:cs typeface="Exo"/>
                  <a:sym typeface="Exo"/>
                </a:rPr>
                <a:t>Flux</a:t>
              </a:r>
              <a:endParaRPr sz="1000">
                <a:latin typeface="Exo"/>
                <a:ea typeface="Exo"/>
                <a:cs typeface="Exo"/>
                <a:sym typeface="Exo"/>
              </a:endParaRPr>
            </a:p>
            <a:p>
              <a:pPr indent="0" lvl="0" marL="0" rtl="0" algn="ctr">
                <a:spcBef>
                  <a:spcPts val="0"/>
                </a:spcBef>
                <a:spcAft>
                  <a:spcPts val="0"/>
                </a:spcAft>
                <a:buNone/>
              </a:pPr>
              <a:r>
                <a:t/>
              </a:r>
              <a:endParaRPr sz="1000">
                <a:latin typeface="Exo"/>
                <a:ea typeface="Exo"/>
                <a:cs typeface="Exo"/>
                <a:sym typeface="Exo"/>
              </a:endParaRPr>
            </a:p>
          </p:txBody>
        </p:sp>
        <p:pic>
          <p:nvPicPr>
            <p:cNvPr id="1602" name="Shape 1602"/>
            <p:cNvPicPr preferRelativeResize="0"/>
            <p:nvPr/>
          </p:nvPicPr>
          <p:blipFill>
            <a:blip r:embed="rId5">
              <a:alphaModFix/>
            </a:blip>
            <a:stretch>
              <a:fillRect/>
            </a:stretch>
          </p:blipFill>
          <p:spPr>
            <a:xfrm>
              <a:off x="6181584" y="4729758"/>
              <a:ext cx="685425" cy="213717"/>
            </a:xfrm>
            <a:prstGeom prst="rect">
              <a:avLst/>
            </a:prstGeom>
            <a:noFill/>
            <a:ln>
              <a:noFill/>
            </a:ln>
          </p:spPr>
        </p:pic>
      </p:grpSp>
      <p:grpSp>
        <p:nvGrpSpPr>
          <p:cNvPr id="1603" name="Shape 1603"/>
          <p:cNvGrpSpPr/>
          <p:nvPr/>
        </p:nvGrpSpPr>
        <p:grpSpPr>
          <a:xfrm>
            <a:off x="7611179" y="4479600"/>
            <a:ext cx="765600" cy="468900"/>
            <a:chOff x="6130924" y="4479600"/>
            <a:chExt cx="765600" cy="468900"/>
          </a:xfrm>
        </p:grpSpPr>
        <p:sp>
          <p:nvSpPr>
            <p:cNvPr id="1604" name="Shape 1604"/>
            <p:cNvSpPr/>
            <p:nvPr/>
          </p:nvSpPr>
          <p:spPr>
            <a:xfrm>
              <a:off x="6130924" y="4479600"/>
              <a:ext cx="765600" cy="468900"/>
            </a:xfrm>
            <a:prstGeom prst="round2SameRect">
              <a:avLst>
                <a:gd fmla="val 16667" name="adj1"/>
                <a:gd fmla="val 0" name="adj2"/>
              </a:avLst>
            </a:prstGeom>
            <a:solidFill>
              <a:srgbClr val="A2C4C9"/>
            </a:solidFill>
            <a:ln cap="flat" cmpd="sng" w="9525">
              <a:solidFill>
                <a:srgbClr val="48737F"/>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Exo"/>
                  <a:ea typeface="Exo"/>
                  <a:cs typeface="Exo"/>
                  <a:sym typeface="Exo"/>
                </a:rPr>
                <a:t>Flux</a:t>
              </a:r>
              <a:endParaRPr sz="1000">
                <a:latin typeface="Exo"/>
                <a:ea typeface="Exo"/>
                <a:cs typeface="Exo"/>
                <a:sym typeface="Exo"/>
              </a:endParaRPr>
            </a:p>
            <a:p>
              <a:pPr indent="0" lvl="0" marL="0" rtl="0" algn="ctr">
                <a:spcBef>
                  <a:spcPts val="0"/>
                </a:spcBef>
                <a:spcAft>
                  <a:spcPts val="0"/>
                </a:spcAft>
                <a:buNone/>
              </a:pPr>
              <a:r>
                <a:t/>
              </a:r>
              <a:endParaRPr sz="1000"/>
            </a:p>
          </p:txBody>
        </p:sp>
        <p:pic>
          <p:nvPicPr>
            <p:cNvPr id="1605" name="Shape 1605"/>
            <p:cNvPicPr preferRelativeResize="0"/>
            <p:nvPr/>
          </p:nvPicPr>
          <p:blipFill>
            <a:blip r:embed="rId5">
              <a:alphaModFix/>
            </a:blip>
            <a:stretch>
              <a:fillRect/>
            </a:stretch>
          </p:blipFill>
          <p:spPr>
            <a:xfrm>
              <a:off x="6181584" y="4729758"/>
              <a:ext cx="685425" cy="213717"/>
            </a:xfrm>
            <a:prstGeom prst="rect">
              <a:avLst/>
            </a:prstGeom>
            <a:noFill/>
            <a:ln>
              <a:noFill/>
            </a:ln>
          </p:spPr>
        </p:pic>
      </p:grpSp>
      <p:sp>
        <p:nvSpPr>
          <p:cNvPr id="1606" name="Shape 1606"/>
          <p:cNvSpPr txBox="1"/>
          <p:nvPr/>
        </p:nvSpPr>
        <p:spPr>
          <a:xfrm>
            <a:off x="6972908" y="4160550"/>
            <a:ext cx="534000" cy="6048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Vary</a:t>
            </a:r>
            <a:endParaRPr sz="1200">
              <a:solidFill>
                <a:schemeClr val="dk2"/>
              </a:solidFill>
              <a:latin typeface="Exo"/>
              <a:ea typeface="Exo"/>
              <a:cs typeface="Exo"/>
              <a:sym typeface="Exo"/>
            </a:endParaRPr>
          </a:p>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Wait</a:t>
            </a:r>
            <a:endParaRPr sz="1200">
              <a:solidFill>
                <a:schemeClr val="dk2"/>
              </a:solidFill>
              <a:latin typeface="Exo"/>
              <a:ea typeface="Exo"/>
              <a:cs typeface="Exo"/>
              <a:sym typeface="Exo"/>
            </a:endParaRPr>
          </a:p>
        </p:txBody>
      </p:sp>
      <p:sp>
        <p:nvSpPr>
          <p:cNvPr id="1607" name="Shape 1607"/>
          <p:cNvSpPr txBox="1"/>
          <p:nvPr>
            <p:ph type="title"/>
          </p:nvPr>
        </p:nvSpPr>
        <p:spPr>
          <a:xfrm>
            <a:off x="2761373" y="945150"/>
            <a:ext cx="1908600" cy="4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rPr>
              <a:t>May 12</a:t>
            </a:r>
            <a:endParaRPr b="1" sz="2400">
              <a:solidFill>
                <a:schemeClr val="accent5"/>
              </a:solidFill>
            </a:endParaRPr>
          </a:p>
        </p:txBody>
      </p:sp>
      <p:sp>
        <p:nvSpPr>
          <p:cNvPr id="1608" name="Shape 1608"/>
          <p:cNvSpPr txBox="1"/>
          <p:nvPr>
            <p:ph type="title"/>
          </p:nvPr>
        </p:nvSpPr>
        <p:spPr>
          <a:xfrm>
            <a:off x="4666373" y="183150"/>
            <a:ext cx="1908600" cy="4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rPr>
              <a:t>May 16</a:t>
            </a:r>
            <a:endParaRPr b="1" sz="2400">
              <a:solidFill>
                <a:schemeClr val="accent5"/>
              </a:solidFill>
            </a:endParaRPr>
          </a:p>
        </p:txBody>
      </p:sp>
      <p:pic>
        <p:nvPicPr>
          <p:cNvPr id="1609" name="Shape 1609"/>
          <p:cNvPicPr preferRelativeResize="0"/>
          <p:nvPr/>
        </p:nvPicPr>
        <p:blipFill>
          <a:blip r:embed="rId6">
            <a:alphaModFix/>
          </a:blip>
          <a:stretch>
            <a:fillRect/>
          </a:stretch>
        </p:blipFill>
        <p:spPr>
          <a:xfrm>
            <a:off x="7652150" y="0"/>
            <a:ext cx="1491850" cy="1363800"/>
          </a:xfrm>
          <a:prstGeom prst="rect">
            <a:avLst/>
          </a:prstGeom>
          <a:noFill/>
          <a:ln>
            <a:noFill/>
          </a:ln>
        </p:spPr>
      </p:pic>
      <p:sp>
        <p:nvSpPr>
          <p:cNvPr id="1610" name="Shape 1610"/>
          <p:cNvSpPr/>
          <p:nvPr/>
        </p:nvSpPr>
        <p:spPr>
          <a:xfrm>
            <a:off x="7738925" y="556650"/>
            <a:ext cx="1063500" cy="668100"/>
          </a:xfrm>
          <a:prstGeom prst="ellipse">
            <a:avLst/>
          </a:prstGeom>
          <a:noFill/>
          <a:ln cap="flat" cmpd="sng" w="28575">
            <a:solidFill>
              <a:srgbClr val="0000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pic>
        <p:nvPicPr>
          <p:cNvPr id="1615" name="Shape 1615"/>
          <p:cNvPicPr preferRelativeResize="0"/>
          <p:nvPr/>
        </p:nvPicPr>
        <p:blipFill>
          <a:blip r:embed="rId3">
            <a:alphaModFix/>
          </a:blip>
          <a:stretch>
            <a:fillRect/>
          </a:stretch>
        </p:blipFill>
        <p:spPr>
          <a:xfrm>
            <a:off x="7652150" y="0"/>
            <a:ext cx="1491850" cy="1363800"/>
          </a:xfrm>
          <a:prstGeom prst="rect">
            <a:avLst/>
          </a:prstGeom>
          <a:noFill/>
          <a:ln>
            <a:noFill/>
          </a:ln>
        </p:spPr>
      </p:pic>
      <p:sp>
        <p:nvSpPr>
          <p:cNvPr id="1616" name="Shape 1616"/>
          <p:cNvSpPr/>
          <p:nvPr/>
        </p:nvSpPr>
        <p:spPr>
          <a:xfrm>
            <a:off x="326350" y="0"/>
            <a:ext cx="37593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Theory</a:t>
            </a:r>
            <a:endParaRPr sz="1800"/>
          </a:p>
        </p:txBody>
      </p:sp>
      <p:sp>
        <p:nvSpPr>
          <p:cNvPr id="1617" name="Shape 1617"/>
          <p:cNvSpPr txBox="1"/>
          <p:nvPr/>
        </p:nvSpPr>
        <p:spPr>
          <a:xfrm>
            <a:off x="11881" y="4719900"/>
            <a:ext cx="3000000" cy="4236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000">
                <a:solidFill>
                  <a:schemeClr val="dk2"/>
                </a:solidFill>
                <a:latin typeface="Exo"/>
                <a:ea typeface="Exo"/>
                <a:cs typeface="Exo"/>
                <a:sym typeface="Exo"/>
              </a:rPr>
              <a:t>Didier</a:t>
            </a:r>
            <a:r>
              <a:rPr lang="en" sz="1000">
                <a:solidFill>
                  <a:schemeClr val="dk2"/>
                </a:solidFill>
                <a:latin typeface="Exo"/>
                <a:ea typeface="Exo"/>
                <a:cs typeface="Exo"/>
                <a:sym typeface="Exo"/>
              </a:rPr>
              <a:t> &amp; Rigetti </a:t>
            </a:r>
            <a:r>
              <a:rPr lang="en" sz="1000" u="sng">
                <a:solidFill>
                  <a:schemeClr val="hlink"/>
                </a:solidFill>
                <a:latin typeface="Exo"/>
                <a:ea typeface="Exo"/>
                <a:cs typeface="Exo"/>
                <a:sym typeface="Exo"/>
                <a:hlinkClick r:id="rId4"/>
              </a:rPr>
              <a:t>arXiv:1706.06566</a:t>
            </a:r>
            <a:endParaRPr/>
          </a:p>
        </p:txBody>
      </p:sp>
      <p:pic>
        <p:nvPicPr>
          <p:cNvPr id="1618" name="Shape 1618"/>
          <p:cNvPicPr preferRelativeResize="0"/>
          <p:nvPr/>
        </p:nvPicPr>
        <p:blipFill>
          <a:blip r:embed="rId5">
            <a:alphaModFix/>
          </a:blip>
          <a:stretch>
            <a:fillRect/>
          </a:stretch>
        </p:blipFill>
        <p:spPr>
          <a:xfrm>
            <a:off x="4136424" y="480600"/>
            <a:ext cx="3614942" cy="357350"/>
          </a:xfrm>
          <a:prstGeom prst="rect">
            <a:avLst/>
          </a:prstGeom>
          <a:noFill/>
          <a:ln>
            <a:noFill/>
          </a:ln>
        </p:spPr>
      </p:pic>
      <p:pic>
        <p:nvPicPr>
          <p:cNvPr id="1619" name="Shape 1619"/>
          <p:cNvPicPr preferRelativeResize="0"/>
          <p:nvPr/>
        </p:nvPicPr>
        <p:blipFill>
          <a:blip r:embed="rId6">
            <a:alphaModFix/>
          </a:blip>
          <a:stretch>
            <a:fillRect/>
          </a:stretch>
        </p:blipFill>
        <p:spPr>
          <a:xfrm>
            <a:off x="4134064" y="29943"/>
            <a:ext cx="2641100" cy="357357"/>
          </a:xfrm>
          <a:prstGeom prst="rect">
            <a:avLst/>
          </a:prstGeom>
          <a:noFill/>
          <a:ln>
            <a:noFill/>
          </a:ln>
        </p:spPr>
      </p:pic>
      <p:pic>
        <p:nvPicPr>
          <p:cNvPr id="1620" name="Shape 1620"/>
          <p:cNvPicPr preferRelativeResize="0"/>
          <p:nvPr/>
        </p:nvPicPr>
        <p:blipFill>
          <a:blip r:embed="rId7">
            <a:alphaModFix/>
          </a:blip>
          <a:stretch>
            <a:fillRect/>
          </a:stretch>
        </p:blipFill>
        <p:spPr>
          <a:xfrm>
            <a:off x="815924" y="1441940"/>
            <a:ext cx="3272650" cy="1334784"/>
          </a:xfrm>
          <a:prstGeom prst="rect">
            <a:avLst/>
          </a:prstGeom>
          <a:noFill/>
          <a:ln>
            <a:noFill/>
          </a:ln>
        </p:spPr>
      </p:pic>
      <p:sp>
        <p:nvSpPr>
          <p:cNvPr id="1621" name="Shape 1621"/>
          <p:cNvSpPr txBox="1"/>
          <p:nvPr/>
        </p:nvSpPr>
        <p:spPr>
          <a:xfrm>
            <a:off x="0" y="990600"/>
            <a:ext cx="3000000" cy="7125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b="1" lang="en">
                <a:solidFill>
                  <a:schemeClr val="dk2"/>
                </a:solidFill>
                <a:latin typeface="Exo"/>
                <a:ea typeface="Exo"/>
                <a:cs typeface="Exo"/>
                <a:sym typeface="Exo"/>
              </a:rPr>
              <a:t>Resonant frequencies</a:t>
            </a:r>
            <a:endParaRPr b="1"/>
          </a:p>
        </p:txBody>
      </p:sp>
      <p:sp>
        <p:nvSpPr>
          <p:cNvPr id="1622" name="Shape 1622"/>
          <p:cNvSpPr txBox="1"/>
          <p:nvPr/>
        </p:nvSpPr>
        <p:spPr>
          <a:xfrm>
            <a:off x="0" y="2667000"/>
            <a:ext cx="3000000" cy="7125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b="1" lang="en">
                <a:solidFill>
                  <a:schemeClr val="dk2"/>
                </a:solidFill>
                <a:latin typeface="Exo"/>
                <a:ea typeface="Exo"/>
                <a:cs typeface="Exo"/>
                <a:sym typeface="Exo"/>
              </a:rPr>
              <a:t>Effective couplings</a:t>
            </a:r>
            <a:endParaRPr b="1"/>
          </a:p>
        </p:txBody>
      </p:sp>
      <p:pic>
        <p:nvPicPr>
          <p:cNvPr id="1623" name="Shape 1623"/>
          <p:cNvPicPr preferRelativeResize="0"/>
          <p:nvPr/>
        </p:nvPicPr>
        <p:blipFill>
          <a:blip r:embed="rId8">
            <a:alphaModFix/>
          </a:blip>
          <a:stretch>
            <a:fillRect/>
          </a:stretch>
        </p:blipFill>
        <p:spPr>
          <a:xfrm>
            <a:off x="815925" y="3155010"/>
            <a:ext cx="3298875" cy="1600475"/>
          </a:xfrm>
          <a:prstGeom prst="rect">
            <a:avLst/>
          </a:prstGeom>
          <a:noFill/>
          <a:ln>
            <a:noFill/>
          </a:ln>
        </p:spPr>
      </p:pic>
      <p:pic>
        <p:nvPicPr>
          <p:cNvPr id="1624" name="Shape 1624"/>
          <p:cNvPicPr preferRelativeResize="0"/>
          <p:nvPr/>
        </p:nvPicPr>
        <p:blipFill>
          <a:blip r:embed="rId9">
            <a:alphaModFix/>
          </a:blip>
          <a:stretch>
            <a:fillRect/>
          </a:stretch>
        </p:blipFill>
        <p:spPr>
          <a:xfrm>
            <a:off x="5793517" y="3616525"/>
            <a:ext cx="1671550" cy="1442950"/>
          </a:xfrm>
          <a:prstGeom prst="rect">
            <a:avLst/>
          </a:prstGeom>
          <a:noFill/>
          <a:ln>
            <a:noFill/>
          </a:ln>
        </p:spPr>
      </p:pic>
      <p:pic>
        <p:nvPicPr>
          <p:cNvPr id="1625" name="Shape 1625"/>
          <p:cNvPicPr preferRelativeResize="0"/>
          <p:nvPr/>
        </p:nvPicPr>
        <p:blipFill>
          <a:blip r:embed="rId10">
            <a:alphaModFix/>
          </a:blip>
          <a:stretch>
            <a:fillRect/>
          </a:stretch>
        </p:blipFill>
        <p:spPr>
          <a:xfrm>
            <a:off x="5242732" y="1394725"/>
            <a:ext cx="2773120" cy="20609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Shape 1631"/>
          <p:cNvSpPr txBox="1"/>
          <p:nvPr>
            <p:ph type="title"/>
          </p:nvPr>
        </p:nvSpPr>
        <p:spPr>
          <a:xfrm>
            <a:off x="235946" y="172244"/>
            <a:ext cx="78966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a:t>Why do we need to schedule?</a:t>
            </a:r>
            <a:endParaRPr b="0"/>
          </a:p>
        </p:txBody>
      </p:sp>
      <p:sp>
        <p:nvSpPr>
          <p:cNvPr id="1632" name="Shape 1632"/>
          <p:cNvSpPr txBox="1"/>
          <p:nvPr>
            <p:ph idx="1" type="body"/>
          </p:nvPr>
        </p:nvSpPr>
        <p:spPr>
          <a:xfrm>
            <a:off x="235857" y="816428"/>
            <a:ext cx="7901100" cy="3778200"/>
          </a:xfrm>
          <a:prstGeom prst="rect">
            <a:avLst/>
          </a:prstGeom>
        </p:spPr>
        <p:txBody>
          <a:bodyPr anchorCtr="0" anchor="t" bIns="91425" lIns="91425" spcFirstLastPara="1" rIns="91425" wrap="square" tIns="91425">
            <a:noAutofit/>
          </a:bodyPr>
          <a:lstStyle/>
          <a:p>
            <a:pPr indent="-228600" lvl="0" marL="342900" rtl="0">
              <a:spcBef>
                <a:spcPts val="1500"/>
              </a:spcBef>
              <a:spcAft>
                <a:spcPts val="0"/>
              </a:spcAft>
              <a:buClr>
                <a:schemeClr val="dk1"/>
              </a:buClr>
              <a:buSzPts val="1000"/>
              <a:buChar char="●"/>
            </a:pPr>
            <a:r>
              <a:rPr lang="en">
                <a:solidFill>
                  <a:schemeClr val="dk1"/>
                </a:solidFill>
              </a:rPr>
              <a:t>Quil has </a:t>
            </a:r>
            <a:r>
              <a:rPr b="1" lang="en" u="sng">
                <a:solidFill>
                  <a:schemeClr val="dk1"/>
                </a:solidFill>
              </a:rPr>
              <a:t>no</a:t>
            </a:r>
            <a:r>
              <a:rPr lang="en">
                <a:solidFill>
                  <a:schemeClr val="dk1"/>
                </a:solidFill>
              </a:rPr>
              <a:t> notion of time or synchronization.</a:t>
            </a:r>
            <a:endParaRPr>
              <a:solidFill>
                <a:schemeClr val="dk1"/>
              </a:solidFill>
            </a:endParaRPr>
          </a:p>
          <a:p>
            <a:pPr indent="-228600" lvl="0" marL="342900" rtl="0">
              <a:spcBef>
                <a:spcPts val="0"/>
              </a:spcBef>
              <a:spcAft>
                <a:spcPts val="0"/>
              </a:spcAft>
              <a:buClr>
                <a:schemeClr val="dk1"/>
              </a:buClr>
              <a:buSzPts val="1000"/>
              <a:buChar char="●"/>
            </a:pPr>
            <a:r>
              <a:rPr lang="en">
                <a:solidFill>
                  <a:schemeClr val="dk1"/>
                </a:solidFill>
              </a:rPr>
              <a:t>But time and synchronization are very important.</a:t>
            </a:r>
            <a:endParaRPr>
              <a:solidFill>
                <a:schemeClr val="dk1"/>
              </a:solidFill>
            </a:endParaRPr>
          </a:p>
          <a:p>
            <a:pPr indent="-228600" lvl="0" marL="342900" rtl="0">
              <a:spcBef>
                <a:spcPts val="0"/>
              </a:spcBef>
              <a:spcAft>
                <a:spcPts val="0"/>
              </a:spcAft>
              <a:buClr>
                <a:schemeClr val="dk1"/>
              </a:buClr>
              <a:buSzPts val="1000"/>
              <a:buChar char="●"/>
            </a:pPr>
            <a:r>
              <a:rPr lang="en">
                <a:solidFill>
                  <a:schemeClr val="dk1"/>
                </a:solidFill>
              </a:rPr>
              <a:t>What are our options?</a:t>
            </a:r>
            <a:endParaRPr>
              <a:solidFill>
                <a:schemeClr val="dk1"/>
              </a:solidFill>
            </a:endParaRPr>
          </a:p>
          <a:p>
            <a:pPr indent="0" lvl="0" marL="0" rtl="0">
              <a:spcBef>
                <a:spcPts val="1600"/>
              </a:spcBef>
              <a:spcAft>
                <a:spcPts val="1600"/>
              </a:spcAft>
              <a:buNone/>
            </a:pPr>
            <a:r>
              <a:t/>
            </a:r>
            <a:endParaRPr>
              <a:solidFill>
                <a:schemeClr val="dk1"/>
              </a:solidFill>
            </a:endParaRPr>
          </a:p>
        </p:txBody>
      </p:sp>
      <p:sp>
        <p:nvSpPr>
          <p:cNvPr id="1633" name="Shape 1633"/>
          <p:cNvSpPr/>
          <p:nvPr/>
        </p:nvSpPr>
        <p:spPr>
          <a:xfrm>
            <a:off x="3202106" y="1825388"/>
            <a:ext cx="2379900" cy="827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1100">
                <a:latin typeface="Exo"/>
                <a:ea typeface="Exo"/>
                <a:cs typeface="Exo"/>
                <a:sym typeface="Exo"/>
              </a:rPr>
              <a:t>Include </a:t>
            </a:r>
            <a:r>
              <a:rPr b="1" i="1" lang="en" sz="1100">
                <a:latin typeface="Exo"/>
                <a:ea typeface="Exo"/>
                <a:cs typeface="Exo"/>
                <a:sym typeface="Exo"/>
              </a:rPr>
              <a:t>ad hoc</a:t>
            </a:r>
            <a:endParaRPr b="1" i="1" sz="1100">
              <a:latin typeface="Exo"/>
              <a:ea typeface="Exo"/>
              <a:cs typeface="Exo"/>
              <a:sym typeface="Exo"/>
            </a:endParaRPr>
          </a:p>
          <a:p>
            <a:pPr indent="0" lvl="0" marL="0" rtl="0" algn="ctr">
              <a:spcBef>
                <a:spcPts val="0"/>
              </a:spcBef>
              <a:spcAft>
                <a:spcPts val="0"/>
              </a:spcAft>
              <a:buNone/>
            </a:pPr>
            <a:r>
              <a:rPr b="1" lang="en" sz="1100">
                <a:latin typeface="Exo"/>
                <a:ea typeface="Exo"/>
                <a:cs typeface="Exo"/>
                <a:sym typeface="Exo"/>
              </a:rPr>
              <a:t>synchronization instructions</a:t>
            </a:r>
            <a:endParaRPr b="1" sz="1100">
              <a:latin typeface="Exo"/>
              <a:ea typeface="Exo"/>
              <a:cs typeface="Exo"/>
              <a:sym typeface="Exo"/>
            </a:endParaRPr>
          </a:p>
          <a:p>
            <a:pPr indent="0" lvl="0" marL="0" rtl="0">
              <a:spcBef>
                <a:spcPts val="0"/>
              </a:spcBef>
              <a:spcAft>
                <a:spcPts val="0"/>
              </a:spcAft>
              <a:buNone/>
            </a:pPr>
            <a:r>
              <a:t/>
            </a:r>
            <a:endParaRPr sz="1100">
              <a:latin typeface="Exo"/>
              <a:ea typeface="Exo"/>
              <a:cs typeface="Exo"/>
              <a:sym typeface="Exo"/>
            </a:endParaRPr>
          </a:p>
          <a:p>
            <a:pPr indent="0" lvl="0" marL="0" rtl="0">
              <a:spcBef>
                <a:spcPts val="0"/>
              </a:spcBef>
              <a:spcAft>
                <a:spcPts val="0"/>
              </a:spcAft>
              <a:buNone/>
            </a:pPr>
            <a:r>
              <a:rPr lang="en" sz="1100">
                <a:latin typeface="Exo"/>
                <a:ea typeface="Exo"/>
                <a:cs typeface="Exo"/>
                <a:sym typeface="Exo"/>
              </a:rPr>
              <a:t>Extend Quil to “know” about time.</a:t>
            </a:r>
            <a:endParaRPr sz="1100">
              <a:latin typeface="Exo"/>
              <a:ea typeface="Exo"/>
              <a:cs typeface="Exo"/>
              <a:sym typeface="Exo"/>
            </a:endParaRPr>
          </a:p>
        </p:txBody>
      </p:sp>
      <p:sp>
        <p:nvSpPr>
          <p:cNvPr id="1634" name="Shape 1634"/>
          <p:cNvSpPr/>
          <p:nvPr/>
        </p:nvSpPr>
        <p:spPr>
          <a:xfrm>
            <a:off x="733575" y="1825388"/>
            <a:ext cx="2379900" cy="827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1100">
                <a:latin typeface="Exo"/>
                <a:ea typeface="Exo"/>
                <a:cs typeface="Exo"/>
                <a:sym typeface="Exo"/>
              </a:rPr>
              <a:t>Give up;</a:t>
            </a:r>
            <a:endParaRPr b="1" sz="1100">
              <a:latin typeface="Exo"/>
              <a:ea typeface="Exo"/>
              <a:cs typeface="Exo"/>
              <a:sym typeface="Exo"/>
            </a:endParaRPr>
          </a:p>
          <a:p>
            <a:pPr indent="0" lvl="0" marL="0" rtl="0" algn="ctr">
              <a:spcBef>
                <a:spcPts val="0"/>
              </a:spcBef>
              <a:spcAft>
                <a:spcPts val="0"/>
              </a:spcAft>
              <a:buNone/>
            </a:pPr>
            <a:r>
              <a:rPr b="1" lang="en" sz="1100">
                <a:latin typeface="Exo"/>
                <a:ea typeface="Exo"/>
                <a:cs typeface="Exo"/>
                <a:sym typeface="Exo"/>
              </a:rPr>
              <a:t>Admit the physicists are better</a:t>
            </a:r>
            <a:endParaRPr b="1" sz="1100">
              <a:latin typeface="Exo"/>
              <a:ea typeface="Exo"/>
              <a:cs typeface="Exo"/>
              <a:sym typeface="Exo"/>
            </a:endParaRPr>
          </a:p>
          <a:p>
            <a:pPr indent="0" lvl="0" marL="0" rtl="0">
              <a:spcBef>
                <a:spcPts val="0"/>
              </a:spcBef>
              <a:spcAft>
                <a:spcPts val="0"/>
              </a:spcAft>
              <a:buNone/>
            </a:pPr>
            <a:r>
              <a:t/>
            </a:r>
            <a:endParaRPr sz="1100">
              <a:latin typeface="Exo"/>
              <a:ea typeface="Exo"/>
              <a:cs typeface="Exo"/>
              <a:sym typeface="Exo"/>
            </a:endParaRPr>
          </a:p>
          <a:p>
            <a:pPr indent="0" lvl="0" marL="0" rtl="0">
              <a:spcBef>
                <a:spcPts val="0"/>
              </a:spcBef>
              <a:spcAft>
                <a:spcPts val="0"/>
              </a:spcAft>
              <a:buNone/>
            </a:pPr>
            <a:r>
              <a:rPr lang="en" sz="1100">
                <a:latin typeface="Exo"/>
                <a:ea typeface="Exo"/>
                <a:cs typeface="Exo"/>
                <a:sym typeface="Exo"/>
              </a:rPr>
              <a:t>“Program” with buttons and wires.</a:t>
            </a:r>
            <a:endParaRPr sz="1100">
              <a:latin typeface="Exo"/>
              <a:ea typeface="Exo"/>
              <a:cs typeface="Exo"/>
              <a:sym typeface="Exo"/>
            </a:endParaRPr>
          </a:p>
        </p:txBody>
      </p:sp>
      <p:sp>
        <p:nvSpPr>
          <p:cNvPr id="1635" name="Shape 1635"/>
          <p:cNvSpPr/>
          <p:nvPr/>
        </p:nvSpPr>
        <p:spPr>
          <a:xfrm>
            <a:off x="5670638" y="1825388"/>
            <a:ext cx="2379900" cy="827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1100">
                <a:latin typeface="Exo"/>
                <a:ea typeface="Exo"/>
                <a:cs typeface="Exo"/>
                <a:sym typeface="Exo"/>
              </a:rPr>
              <a:t>Compile Quil into some</a:t>
            </a:r>
            <a:endParaRPr b="1" sz="1100">
              <a:latin typeface="Exo"/>
              <a:ea typeface="Exo"/>
              <a:cs typeface="Exo"/>
              <a:sym typeface="Exo"/>
            </a:endParaRPr>
          </a:p>
          <a:p>
            <a:pPr indent="0" lvl="0" marL="0" rtl="0" algn="ctr">
              <a:spcBef>
                <a:spcPts val="0"/>
              </a:spcBef>
              <a:spcAft>
                <a:spcPts val="0"/>
              </a:spcAft>
              <a:buNone/>
            </a:pPr>
            <a:r>
              <a:rPr b="1" lang="en" sz="1100">
                <a:latin typeface="Exo"/>
                <a:ea typeface="Exo"/>
                <a:cs typeface="Exo"/>
                <a:sym typeface="Exo"/>
              </a:rPr>
              <a:t>temporal representation</a:t>
            </a:r>
            <a:endParaRPr b="1" sz="1100">
              <a:latin typeface="Exo"/>
              <a:ea typeface="Exo"/>
              <a:cs typeface="Exo"/>
              <a:sym typeface="Exo"/>
            </a:endParaRPr>
          </a:p>
          <a:p>
            <a:pPr indent="0" lvl="0" marL="0" rtl="0">
              <a:spcBef>
                <a:spcPts val="0"/>
              </a:spcBef>
              <a:spcAft>
                <a:spcPts val="0"/>
              </a:spcAft>
              <a:buNone/>
            </a:pPr>
            <a:r>
              <a:t/>
            </a:r>
            <a:endParaRPr sz="1100">
              <a:latin typeface="Exo"/>
              <a:ea typeface="Exo"/>
              <a:cs typeface="Exo"/>
              <a:sym typeface="Exo"/>
            </a:endParaRPr>
          </a:p>
          <a:p>
            <a:pPr indent="0" lvl="0" marL="0" rtl="0">
              <a:spcBef>
                <a:spcPts val="0"/>
              </a:spcBef>
              <a:spcAft>
                <a:spcPts val="0"/>
              </a:spcAft>
              <a:buNone/>
            </a:pPr>
            <a:r>
              <a:rPr lang="en" sz="1100">
                <a:latin typeface="Exo"/>
                <a:ea typeface="Exo"/>
                <a:cs typeface="Exo"/>
                <a:sym typeface="Exo"/>
              </a:rPr>
              <a:t>Add machine-specific directives.</a:t>
            </a:r>
            <a:endParaRPr sz="1100">
              <a:latin typeface="Exo"/>
              <a:ea typeface="Exo"/>
              <a:cs typeface="Exo"/>
              <a:sym typeface="Exo"/>
            </a:endParaRPr>
          </a:p>
        </p:txBody>
      </p:sp>
      <p:sp>
        <p:nvSpPr>
          <p:cNvPr id="1636" name="Shape 1636"/>
          <p:cNvSpPr/>
          <p:nvPr/>
        </p:nvSpPr>
        <p:spPr>
          <a:xfrm>
            <a:off x="3202100" y="2801200"/>
            <a:ext cx="2379900" cy="1793400"/>
          </a:xfrm>
          <a:prstGeom prst="rect">
            <a:avLst/>
          </a:prstGeom>
          <a:solidFill>
            <a:srgbClr val="F4CCCC"/>
          </a:solidFill>
          <a:ln cap="flat" cmpd="sng" w="9525">
            <a:solidFill>
              <a:schemeClr val="dk2"/>
            </a:solidFill>
            <a:prstDash val="solid"/>
            <a:round/>
            <a:headEnd len="med" w="med" type="none"/>
            <a:tailEnd len="med" w="med" type="none"/>
          </a:ln>
        </p:spPr>
        <p:txBody>
          <a:bodyPr anchorCtr="0" anchor="t" bIns="68575" lIns="68575" spcFirstLastPara="1" rIns="68575" wrap="square" tIns="68575">
            <a:noAutofit/>
          </a:bodyPr>
          <a:lstStyle/>
          <a:p>
            <a:pPr indent="0" lvl="0" marL="0" rtl="0">
              <a:spcBef>
                <a:spcPts val="0"/>
              </a:spcBef>
              <a:spcAft>
                <a:spcPts val="0"/>
              </a:spcAft>
              <a:buNone/>
            </a:pPr>
            <a:r>
              <a:rPr lang="en" sz="1100">
                <a:latin typeface="Exo"/>
                <a:ea typeface="Exo"/>
                <a:cs typeface="Exo"/>
                <a:sym typeface="Exo"/>
              </a:rPr>
              <a:t>Pros:</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Directly addresses the issue</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Still an abstract framework</a:t>
            </a:r>
            <a:endParaRPr sz="1100">
              <a:latin typeface="Exo"/>
              <a:ea typeface="Exo"/>
              <a:cs typeface="Exo"/>
              <a:sym typeface="Exo"/>
            </a:endParaRPr>
          </a:p>
          <a:p>
            <a:pPr indent="0" lvl="0" marL="0" rtl="0">
              <a:spcBef>
                <a:spcPts val="0"/>
              </a:spcBef>
              <a:spcAft>
                <a:spcPts val="0"/>
              </a:spcAft>
              <a:buNone/>
            </a:pPr>
            <a:r>
              <a:rPr lang="en" sz="1100">
                <a:latin typeface="Exo"/>
                <a:ea typeface="Exo"/>
                <a:cs typeface="Exo"/>
                <a:sym typeface="Exo"/>
              </a:rPr>
              <a:t>Cons:</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Extremely complicated!</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Difficult to reason about</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Not easily extensible</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Hard to implement</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Loses the “essence”</a:t>
            </a:r>
            <a:endParaRPr sz="1100">
              <a:latin typeface="Exo"/>
              <a:ea typeface="Exo"/>
              <a:cs typeface="Exo"/>
              <a:sym typeface="Exo"/>
            </a:endParaRPr>
          </a:p>
        </p:txBody>
      </p:sp>
      <p:sp>
        <p:nvSpPr>
          <p:cNvPr id="1637" name="Shape 1637"/>
          <p:cNvSpPr/>
          <p:nvPr/>
        </p:nvSpPr>
        <p:spPr>
          <a:xfrm>
            <a:off x="733575" y="2801200"/>
            <a:ext cx="2379900" cy="1793400"/>
          </a:xfrm>
          <a:prstGeom prst="rect">
            <a:avLst/>
          </a:prstGeom>
          <a:solidFill>
            <a:srgbClr val="F4CCCC"/>
          </a:solidFill>
          <a:ln cap="flat" cmpd="sng" w="9525">
            <a:solidFill>
              <a:schemeClr val="dk2"/>
            </a:solidFill>
            <a:prstDash val="solid"/>
            <a:round/>
            <a:headEnd len="med" w="med" type="none"/>
            <a:tailEnd len="med" w="med" type="none"/>
          </a:ln>
        </p:spPr>
        <p:txBody>
          <a:bodyPr anchorCtr="0" anchor="t" bIns="68575" lIns="68575" spcFirstLastPara="1" rIns="68575" wrap="square" tIns="68575">
            <a:noAutofit/>
          </a:bodyPr>
          <a:lstStyle/>
          <a:p>
            <a:pPr indent="0" lvl="0" marL="0" rtl="0">
              <a:spcBef>
                <a:spcPts val="0"/>
              </a:spcBef>
              <a:spcAft>
                <a:spcPts val="0"/>
              </a:spcAft>
              <a:buNone/>
            </a:pPr>
            <a:r>
              <a:rPr lang="en" sz="1100">
                <a:latin typeface="Exo"/>
                <a:ea typeface="Exo"/>
                <a:cs typeface="Exo"/>
                <a:sym typeface="Exo"/>
              </a:rPr>
              <a:t>Pros:</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Maximal control</a:t>
            </a:r>
            <a:endParaRPr sz="1100">
              <a:latin typeface="Exo"/>
              <a:ea typeface="Exo"/>
              <a:cs typeface="Exo"/>
              <a:sym typeface="Exo"/>
            </a:endParaRPr>
          </a:p>
          <a:p>
            <a:pPr indent="0" lvl="0" marL="0" rtl="0">
              <a:spcBef>
                <a:spcPts val="0"/>
              </a:spcBef>
              <a:spcAft>
                <a:spcPts val="0"/>
              </a:spcAft>
              <a:buNone/>
            </a:pPr>
            <a:r>
              <a:rPr lang="en" sz="1100">
                <a:latin typeface="Exo"/>
                <a:ea typeface="Exo"/>
                <a:cs typeface="Exo"/>
                <a:sym typeface="Exo"/>
              </a:rPr>
              <a:t>Cons:</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Difficult to reason about</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Nixes the idea of an abstraction</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Difficult to automate</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Have to think about hardware</a:t>
            </a:r>
            <a:endParaRPr sz="1100">
              <a:latin typeface="Exo"/>
              <a:ea typeface="Exo"/>
              <a:cs typeface="Exo"/>
              <a:sym typeface="Exo"/>
            </a:endParaRPr>
          </a:p>
        </p:txBody>
      </p:sp>
      <p:sp>
        <p:nvSpPr>
          <p:cNvPr id="1638" name="Shape 1638"/>
          <p:cNvSpPr/>
          <p:nvPr/>
        </p:nvSpPr>
        <p:spPr>
          <a:xfrm>
            <a:off x="5670650" y="2801200"/>
            <a:ext cx="2379900" cy="1793400"/>
          </a:xfrm>
          <a:prstGeom prst="rect">
            <a:avLst/>
          </a:prstGeom>
          <a:solidFill>
            <a:srgbClr val="D9EAD3"/>
          </a:solidFill>
          <a:ln cap="flat" cmpd="sng" w="9525">
            <a:solidFill>
              <a:schemeClr val="dk2"/>
            </a:solidFill>
            <a:prstDash val="solid"/>
            <a:round/>
            <a:headEnd len="med" w="med" type="none"/>
            <a:tailEnd len="med" w="med" type="none"/>
          </a:ln>
        </p:spPr>
        <p:txBody>
          <a:bodyPr anchorCtr="0" anchor="t" bIns="68575" lIns="68575" spcFirstLastPara="1" rIns="68575" wrap="square" tIns="68575">
            <a:noAutofit/>
          </a:bodyPr>
          <a:lstStyle/>
          <a:p>
            <a:pPr indent="0" lvl="0" marL="0" rtl="0">
              <a:spcBef>
                <a:spcPts val="0"/>
              </a:spcBef>
              <a:spcAft>
                <a:spcPts val="0"/>
              </a:spcAft>
              <a:buNone/>
            </a:pPr>
            <a:r>
              <a:rPr lang="en" sz="1100">
                <a:latin typeface="Exo"/>
                <a:ea typeface="Exo"/>
                <a:cs typeface="Exo"/>
                <a:sym typeface="Exo"/>
              </a:rPr>
              <a:t>Pros:</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Remains abstract</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Adds control as necessary</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Extensible!</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Keeps Quil “clean”</a:t>
            </a:r>
            <a:endParaRPr sz="1100">
              <a:latin typeface="Exo"/>
              <a:ea typeface="Exo"/>
              <a:cs typeface="Exo"/>
              <a:sym typeface="Exo"/>
            </a:endParaRPr>
          </a:p>
          <a:p>
            <a:pPr indent="0" lvl="0" marL="0" rtl="0">
              <a:spcBef>
                <a:spcPts val="0"/>
              </a:spcBef>
              <a:spcAft>
                <a:spcPts val="0"/>
              </a:spcAft>
              <a:buNone/>
            </a:pPr>
            <a:r>
              <a:rPr lang="en" sz="1100">
                <a:latin typeface="Exo"/>
                <a:ea typeface="Exo"/>
                <a:cs typeface="Exo"/>
                <a:sym typeface="Exo"/>
              </a:rPr>
              <a:t>Cons:</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Compilation is more difficult</a:t>
            </a:r>
            <a:endParaRPr sz="1100">
              <a:latin typeface="Exo"/>
              <a:ea typeface="Exo"/>
              <a:cs typeface="Exo"/>
              <a:sym typeface="Exo"/>
            </a:endParaRPr>
          </a:p>
          <a:p>
            <a:pPr indent="-234950" lvl="0" marL="342900" rtl="0">
              <a:spcBef>
                <a:spcPts val="0"/>
              </a:spcBef>
              <a:spcAft>
                <a:spcPts val="0"/>
              </a:spcAft>
              <a:buSzPts val="1100"/>
              <a:buFont typeface="Exo"/>
              <a:buChar char="●"/>
            </a:pPr>
            <a:r>
              <a:rPr lang="en" sz="1100">
                <a:latin typeface="Exo"/>
                <a:ea typeface="Exo"/>
                <a:cs typeface="Exo"/>
                <a:sym typeface="Exo"/>
              </a:rPr>
              <a:t>Performance characterization is machine-specific</a:t>
            </a:r>
            <a:endParaRPr sz="1100">
              <a:latin typeface="Exo"/>
              <a:ea typeface="Exo"/>
              <a:cs typeface="Exo"/>
              <a:sym typeface="Ex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1000"/>
                                        <p:tgtEl>
                                          <p:spTgt spid="1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1000"/>
                                        <p:tgtEl>
                                          <p:spTgt spid="1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1000"/>
                                        <p:tgtEl>
                                          <p:spTgt spid="1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1000"/>
                                        <p:tgtEl>
                                          <p:spTgt spid="1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Shape 1643"/>
          <p:cNvSpPr/>
          <p:nvPr/>
        </p:nvSpPr>
        <p:spPr>
          <a:xfrm>
            <a:off x="326350" y="0"/>
            <a:ext cx="37593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Parametric entangling gates</a:t>
            </a:r>
            <a:endParaRPr sz="1800"/>
          </a:p>
        </p:txBody>
      </p:sp>
      <p:grpSp>
        <p:nvGrpSpPr>
          <p:cNvPr id="1644" name="Shape 1644"/>
          <p:cNvGrpSpPr/>
          <p:nvPr/>
        </p:nvGrpSpPr>
        <p:grpSpPr>
          <a:xfrm>
            <a:off x="152400" y="1136519"/>
            <a:ext cx="8839202" cy="3027084"/>
            <a:chOff x="152400" y="1365119"/>
            <a:chExt cx="8839202" cy="3027084"/>
          </a:xfrm>
        </p:grpSpPr>
        <p:pic>
          <p:nvPicPr>
            <p:cNvPr id="1645" name="Shape 1645"/>
            <p:cNvPicPr preferRelativeResize="0"/>
            <p:nvPr/>
          </p:nvPicPr>
          <p:blipFill>
            <a:blip r:embed="rId3">
              <a:alphaModFix/>
            </a:blip>
            <a:stretch>
              <a:fillRect/>
            </a:stretch>
          </p:blipFill>
          <p:spPr>
            <a:xfrm>
              <a:off x="152400" y="1944900"/>
              <a:ext cx="8839202" cy="2447302"/>
            </a:xfrm>
            <a:prstGeom prst="rect">
              <a:avLst/>
            </a:prstGeom>
            <a:noFill/>
            <a:ln>
              <a:noFill/>
            </a:ln>
          </p:spPr>
        </p:pic>
        <p:sp>
          <p:nvSpPr>
            <p:cNvPr id="1646" name="Shape 1646"/>
            <p:cNvSpPr txBox="1"/>
            <p:nvPr/>
          </p:nvSpPr>
          <p:spPr>
            <a:xfrm>
              <a:off x="678875" y="1678025"/>
              <a:ext cx="12618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2"/>
                </a:buClr>
                <a:buFont typeface="Exo"/>
                <a:buNone/>
              </a:pPr>
              <a:r>
                <a:rPr b="1" lang="en">
                  <a:solidFill>
                    <a:schemeClr val="dk2"/>
                  </a:solidFill>
                  <a:latin typeface="Exo"/>
                  <a:ea typeface="Exo"/>
                  <a:cs typeface="Exo"/>
                  <a:sym typeface="Exo"/>
                </a:rPr>
                <a:t>Theory</a:t>
              </a:r>
              <a:endParaRPr/>
            </a:p>
          </p:txBody>
        </p:sp>
        <p:sp>
          <p:nvSpPr>
            <p:cNvPr id="1647" name="Shape 1647"/>
            <p:cNvSpPr txBox="1"/>
            <p:nvPr/>
          </p:nvSpPr>
          <p:spPr>
            <a:xfrm>
              <a:off x="6089075" y="1678025"/>
              <a:ext cx="12618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2"/>
                </a:buClr>
                <a:buFont typeface="Exo"/>
                <a:buNone/>
              </a:pPr>
              <a:r>
                <a:rPr b="1" lang="en">
                  <a:solidFill>
                    <a:schemeClr val="dk2"/>
                  </a:solidFill>
                  <a:latin typeface="Exo"/>
                  <a:ea typeface="Exo"/>
                  <a:cs typeface="Exo"/>
                  <a:sym typeface="Exo"/>
                </a:rPr>
                <a:t>Theory</a:t>
              </a:r>
              <a:endParaRPr/>
            </a:p>
          </p:txBody>
        </p:sp>
        <p:sp>
          <p:nvSpPr>
            <p:cNvPr id="1648" name="Shape 1648"/>
            <p:cNvSpPr txBox="1"/>
            <p:nvPr/>
          </p:nvSpPr>
          <p:spPr>
            <a:xfrm>
              <a:off x="2022913" y="1678025"/>
              <a:ext cx="12618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2"/>
                </a:buClr>
                <a:buFont typeface="Exo"/>
                <a:buNone/>
              </a:pPr>
              <a:r>
                <a:rPr b="1" lang="en">
                  <a:solidFill>
                    <a:schemeClr val="dk2"/>
                  </a:solidFill>
                  <a:latin typeface="Exo"/>
                  <a:ea typeface="Exo"/>
                  <a:cs typeface="Exo"/>
                  <a:sym typeface="Exo"/>
                </a:rPr>
                <a:t>Experiment</a:t>
              </a:r>
              <a:endParaRPr/>
            </a:p>
          </p:txBody>
        </p:sp>
        <p:sp>
          <p:nvSpPr>
            <p:cNvPr id="1649" name="Shape 1649"/>
            <p:cNvSpPr txBox="1"/>
            <p:nvPr/>
          </p:nvSpPr>
          <p:spPr>
            <a:xfrm>
              <a:off x="4730445" y="1678025"/>
              <a:ext cx="12618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2"/>
                </a:buClr>
                <a:buFont typeface="Exo"/>
                <a:buNone/>
              </a:pPr>
              <a:r>
                <a:rPr b="1" lang="en">
                  <a:solidFill>
                    <a:schemeClr val="dk2"/>
                  </a:solidFill>
                  <a:latin typeface="Exo"/>
                  <a:ea typeface="Exo"/>
                  <a:cs typeface="Exo"/>
                  <a:sym typeface="Exo"/>
                </a:rPr>
                <a:t>Experiment</a:t>
              </a:r>
              <a:endParaRPr/>
            </a:p>
          </p:txBody>
        </p:sp>
        <p:sp>
          <p:nvSpPr>
            <p:cNvPr id="1650" name="Shape 1650"/>
            <p:cNvSpPr txBox="1"/>
            <p:nvPr/>
          </p:nvSpPr>
          <p:spPr>
            <a:xfrm>
              <a:off x="3370194" y="1678025"/>
              <a:ext cx="12618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2"/>
                </a:buClr>
                <a:buFont typeface="Exo"/>
                <a:buNone/>
              </a:pPr>
              <a:r>
                <a:rPr b="1" lang="en">
                  <a:solidFill>
                    <a:schemeClr val="dk2"/>
                  </a:solidFill>
                  <a:latin typeface="Exo"/>
                  <a:ea typeface="Exo"/>
                  <a:cs typeface="Exo"/>
                  <a:sym typeface="Exo"/>
                </a:rPr>
                <a:t>Theory</a:t>
              </a:r>
              <a:endParaRPr/>
            </a:p>
          </p:txBody>
        </p:sp>
        <p:sp>
          <p:nvSpPr>
            <p:cNvPr id="1651" name="Shape 1651"/>
            <p:cNvSpPr txBox="1"/>
            <p:nvPr/>
          </p:nvSpPr>
          <p:spPr>
            <a:xfrm>
              <a:off x="1356569" y="1365119"/>
              <a:ext cx="12618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2"/>
                </a:buClr>
                <a:buFont typeface="Exo"/>
                <a:buNone/>
              </a:pPr>
              <a:r>
                <a:rPr b="1" i="1" lang="en" sz="1800" u="sng">
                  <a:solidFill>
                    <a:schemeClr val="dk2"/>
                  </a:solidFill>
                  <a:latin typeface="Exo"/>
                  <a:ea typeface="Exo"/>
                  <a:cs typeface="Exo"/>
                  <a:sym typeface="Exo"/>
                </a:rPr>
                <a:t>i</a:t>
              </a:r>
              <a:r>
                <a:rPr b="1" lang="en" sz="1800" u="sng">
                  <a:solidFill>
                    <a:schemeClr val="dk2"/>
                  </a:solidFill>
                  <a:latin typeface="Exo"/>
                  <a:ea typeface="Exo"/>
                  <a:cs typeface="Exo"/>
                  <a:sym typeface="Exo"/>
                </a:rPr>
                <a:t>SWAP</a:t>
              </a:r>
              <a:endParaRPr sz="1800" u="sng"/>
            </a:p>
          </p:txBody>
        </p:sp>
        <p:sp>
          <p:nvSpPr>
            <p:cNvPr id="1652" name="Shape 1652"/>
            <p:cNvSpPr txBox="1"/>
            <p:nvPr/>
          </p:nvSpPr>
          <p:spPr>
            <a:xfrm>
              <a:off x="4904349" y="1365125"/>
              <a:ext cx="2269800" cy="251400"/>
            </a:xfrm>
            <a:prstGeom prst="rect">
              <a:avLst/>
            </a:prstGeom>
            <a:no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2"/>
                </a:buClr>
                <a:buFont typeface="Exo"/>
                <a:buNone/>
              </a:pPr>
              <a:r>
                <a:rPr b="1" lang="en" sz="1800" u="sng">
                  <a:solidFill>
                    <a:schemeClr val="dk2"/>
                  </a:solidFill>
                  <a:latin typeface="Exo"/>
                  <a:ea typeface="Exo"/>
                  <a:cs typeface="Exo"/>
                  <a:sym typeface="Exo"/>
                </a:rPr>
                <a:t>CZ</a:t>
              </a:r>
              <a:r>
                <a:rPr b="1" baseline="-25000" lang="en" sz="1800">
                  <a:solidFill>
                    <a:schemeClr val="dk2"/>
                  </a:solidFill>
                  <a:latin typeface="Exo"/>
                  <a:ea typeface="Exo"/>
                  <a:cs typeface="Exo"/>
                  <a:sym typeface="Exo"/>
                </a:rPr>
                <a:t>02</a:t>
              </a:r>
              <a:r>
                <a:rPr b="1" lang="en" sz="1800" u="sng">
                  <a:solidFill>
                    <a:schemeClr val="dk2"/>
                  </a:solidFill>
                  <a:latin typeface="Exo"/>
                  <a:ea typeface="Exo"/>
                  <a:cs typeface="Exo"/>
                  <a:sym typeface="Exo"/>
                </a:rPr>
                <a:t> &amp; CZ</a:t>
              </a:r>
              <a:r>
                <a:rPr b="1" baseline="-25000" lang="en" sz="1800">
                  <a:solidFill>
                    <a:schemeClr val="dk2"/>
                  </a:solidFill>
                  <a:latin typeface="Exo"/>
                  <a:ea typeface="Exo"/>
                  <a:cs typeface="Exo"/>
                  <a:sym typeface="Exo"/>
                </a:rPr>
                <a:t>20</a:t>
              </a:r>
              <a:endParaRPr baseline="-25000" sz="1800"/>
            </a:p>
          </p:txBody>
        </p:sp>
      </p:grpSp>
      <p:sp>
        <p:nvSpPr>
          <p:cNvPr id="1653" name="Shape 1653"/>
          <p:cNvSpPr txBox="1"/>
          <p:nvPr/>
        </p:nvSpPr>
        <p:spPr>
          <a:xfrm>
            <a:off x="11881" y="4719900"/>
            <a:ext cx="3000000" cy="4236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000">
                <a:solidFill>
                  <a:schemeClr val="dk2"/>
                </a:solidFill>
                <a:latin typeface="Exo"/>
                <a:ea typeface="Exo"/>
                <a:cs typeface="Exo"/>
                <a:sym typeface="Exo"/>
              </a:rPr>
              <a:t>Caldwell &amp; Rigetti </a:t>
            </a:r>
            <a:r>
              <a:rPr lang="en" sz="1000" u="sng">
                <a:solidFill>
                  <a:schemeClr val="hlink"/>
                </a:solidFill>
                <a:latin typeface="Exo"/>
                <a:ea typeface="Exo"/>
                <a:cs typeface="Exo"/>
                <a:sym typeface="Exo"/>
                <a:hlinkClick r:id="rId4"/>
              </a:rPr>
              <a:t>arXiv:1706.06562</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Shape 1658"/>
          <p:cNvSpPr/>
          <p:nvPr/>
        </p:nvSpPr>
        <p:spPr>
          <a:xfrm>
            <a:off x="326350" y="0"/>
            <a:ext cx="37593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Parametric entangling gates</a:t>
            </a:r>
            <a:endParaRPr sz="1800"/>
          </a:p>
        </p:txBody>
      </p:sp>
      <p:pic>
        <p:nvPicPr>
          <p:cNvPr id="1659" name="Shape 1659"/>
          <p:cNvPicPr preferRelativeResize="0"/>
          <p:nvPr/>
        </p:nvPicPr>
        <p:blipFill>
          <a:blip r:embed="rId3">
            <a:alphaModFix/>
          </a:blip>
          <a:stretch>
            <a:fillRect/>
          </a:stretch>
        </p:blipFill>
        <p:spPr>
          <a:xfrm>
            <a:off x="5454725" y="2092169"/>
            <a:ext cx="3232074" cy="2971775"/>
          </a:xfrm>
          <a:prstGeom prst="rect">
            <a:avLst/>
          </a:prstGeom>
          <a:noFill/>
          <a:ln>
            <a:noFill/>
          </a:ln>
        </p:spPr>
      </p:pic>
      <p:pic>
        <p:nvPicPr>
          <p:cNvPr id="1660" name="Shape 1660"/>
          <p:cNvPicPr preferRelativeResize="0"/>
          <p:nvPr/>
        </p:nvPicPr>
        <p:blipFill>
          <a:blip r:embed="rId4">
            <a:alphaModFix/>
          </a:blip>
          <a:stretch>
            <a:fillRect/>
          </a:stretch>
        </p:blipFill>
        <p:spPr>
          <a:xfrm>
            <a:off x="76200" y="1182900"/>
            <a:ext cx="5480026" cy="1517250"/>
          </a:xfrm>
          <a:prstGeom prst="rect">
            <a:avLst/>
          </a:prstGeom>
          <a:noFill/>
          <a:ln>
            <a:noFill/>
          </a:ln>
        </p:spPr>
      </p:pic>
      <p:cxnSp>
        <p:nvCxnSpPr>
          <p:cNvPr id="1661" name="Shape 1661"/>
          <p:cNvCxnSpPr/>
          <p:nvPr/>
        </p:nvCxnSpPr>
        <p:spPr>
          <a:xfrm>
            <a:off x="2033650" y="1900050"/>
            <a:ext cx="3399300" cy="2248800"/>
          </a:xfrm>
          <a:prstGeom prst="straightConnector1">
            <a:avLst/>
          </a:prstGeom>
          <a:noFill/>
          <a:ln cap="flat" cmpd="sng" w="28575">
            <a:solidFill>
              <a:srgbClr val="000000"/>
            </a:solidFill>
            <a:prstDash val="solid"/>
            <a:round/>
            <a:headEnd len="lg" w="lg" type="none"/>
            <a:tailEnd len="lg" w="lg" type="triangle"/>
          </a:ln>
        </p:spPr>
      </p:cxnSp>
      <p:cxnSp>
        <p:nvCxnSpPr>
          <p:cNvPr id="1662" name="Shape 1662"/>
          <p:cNvCxnSpPr/>
          <p:nvPr/>
        </p:nvCxnSpPr>
        <p:spPr>
          <a:xfrm>
            <a:off x="3659075" y="1506675"/>
            <a:ext cx="1850100" cy="1422900"/>
          </a:xfrm>
          <a:prstGeom prst="straightConnector1">
            <a:avLst/>
          </a:prstGeom>
          <a:noFill/>
          <a:ln cap="flat" cmpd="sng" w="28575">
            <a:solidFill>
              <a:srgbClr val="000000"/>
            </a:solidFill>
            <a:prstDash val="solid"/>
            <a:round/>
            <a:headEnd len="lg" w="lg" type="none"/>
            <a:tailEnd len="lg" w="lg" type="triangle"/>
          </a:ln>
        </p:spPr>
      </p:cxnSp>
      <p:sp>
        <p:nvSpPr>
          <p:cNvPr id="1663" name="Shape 1663"/>
          <p:cNvSpPr txBox="1"/>
          <p:nvPr/>
        </p:nvSpPr>
        <p:spPr>
          <a:xfrm>
            <a:off x="7232075" y="1982825"/>
            <a:ext cx="1261800" cy="251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2"/>
              </a:buClr>
              <a:buFont typeface="Exo"/>
              <a:buNone/>
            </a:pPr>
            <a:r>
              <a:rPr b="1" lang="en">
                <a:solidFill>
                  <a:schemeClr val="dk2"/>
                </a:solidFill>
                <a:latin typeface="Exo"/>
                <a:ea typeface="Exo"/>
                <a:cs typeface="Exo"/>
                <a:sym typeface="Exo"/>
              </a:rPr>
              <a:t>Theory</a:t>
            </a:r>
            <a:endParaRPr/>
          </a:p>
        </p:txBody>
      </p:sp>
      <p:sp>
        <p:nvSpPr>
          <p:cNvPr id="1664" name="Shape 1664"/>
          <p:cNvSpPr txBox="1"/>
          <p:nvPr/>
        </p:nvSpPr>
        <p:spPr>
          <a:xfrm>
            <a:off x="5825491" y="1982825"/>
            <a:ext cx="1261800" cy="251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chemeClr val="dk2"/>
              </a:buClr>
              <a:buFont typeface="Exo"/>
              <a:buNone/>
            </a:pPr>
            <a:r>
              <a:rPr b="1" lang="en">
                <a:solidFill>
                  <a:schemeClr val="dk2"/>
                </a:solidFill>
                <a:latin typeface="Exo"/>
                <a:ea typeface="Exo"/>
                <a:cs typeface="Exo"/>
                <a:sym typeface="Exo"/>
              </a:rPr>
              <a:t>Experiment</a:t>
            </a:r>
            <a:endParaRPr/>
          </a:p>
        </p:txBody>
      </p:sp>
      <p:sp>
        <p:nvSpPr>
          <p:cNvPr id="1665" name="Shape 1665"/>
          <p:cNvSpPr txBox="1"/>
          <p:nvPr/>
        </p:nvSpPr>
        <p:spPr>
          <a:xfrm>
            <a:off x="11881" y="4719900"/>
            <a:ext cx="3000000" cy="4236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000">
                <a:solidFill>
                  <a:schemeClr val="dk2"/>
                </a:solidFill>
                <a:latin typeface="Exo"/>
                <a:ea typeface="Exo"/>
                <a:cs typeface="Exo"/>
                <a:sym typeface="Exo"/>
              </a:rPr>
              <a:t>Caldwell</a:t>
            </a:r>
            <a:r>
              <a:rPr lang="en" sz="1000">
                <a:solidFill>
                  <a:schemeClr val="dk2"/>
                </a:solidFill>
                <a:latin typeface="Exo"/>
                <a:ea typeface="Exo"/>
                <a:cs typeface="Exo"/>
                <a:sym typeface="Exo"/>
              </a:rPr>
              <a:t> &amp; Rigetti </a:t>
            </a:r>
            <a:r>
              <a:rPr lang="en" sz="1000" u="sng">
                <a:solidFill>
                  <a:schemeClr val="hlink"/>
                </a:solidFill>
                <a:latin typeface="Exo"/>
                <a:ea typeface="Exo"/>
                <a:cs typeface="Exo"/>
                <a:sym typeface="Exo"/>
                <a:hlinkClick r:id="rId5"/>
              </a:rPr>
              <a:t>arXiv:1706.06562</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Shape 1670"/>
          <p:cNvSpPr/>
          <p:nvPr/>
        </p:nvSpPr>
        <p:spPr>
          <a:xfrm>
            <a:off x="326350" y="0"/>
            <a:ext cx="37593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Parametric entangling gates</a:t>
            </a:r>
            <a:endParaRPr sz="1800"/>
          </a:p>
        </p:txBody>
      </p:sp>
      <p:pic>
        <p:nvPicPr>
          <p:cNvPr id="1671" name="Shape 1671"/>
          <p:cNvPicPr preferRelativeResize="0"/>
          <p:nvPr/>
        </p:nvPicPr>
        <p:blipFill>
          <a:blip r:embed="rId3">
            <a:alphaModFix/>
          </a:blip>
          <a:stretch>
            <a:fillRect/>
          </a:stretch>
        </p:blipFill>
        <p:spPr>
          <a:xfrm>
            <a:off x="762000" y="816744"/>
            <a:ext cx="6923681" cy="4036800"/>
          </a:xfrm>
          <a:prstGeom prst="rect">
            <a:avLst/>
          </a:prstGeom>
          <a:noFill/>
          <a:ln>
            <a:noFill/>
          </a:ln>
        </p:spPr>
      </p:pic>
      <p:sp>
        <p:nvSpPr>
          <p:cNvPr id="1672" name="Shape 1672"/>
          <p:cNvSpPr txBox="1"/>
          <p:nvPr/>
        </p:nvSpPr>
        <p:spPr>
          <a:xfrm>
            <a:off x="0" y="4719900"/>
            <a:ext cx="3000000" cy="423600"/>
          </a:xfrm>
          <a:prstGeom prst="rect">
            <a:avLst/>
          </a:prstGeom>
          <a:noFill/>
          <a:ln>
            <a:noFill/>
          </a:ln>
        </p:spPr>
        <p:txBody>
          <a:bodyPr anchorCtr="0" anchor="ctr" bIns="91425" lIns="91425" spcFirstLastPara="1" rIns="91425" wrap="square" tIns="91425">
            <a:noAutofit/>
          </a:bodyPr>
          <a:lstStyle/>
          <a:p>
            <a:pPr indent="0" lvl="0" marL="0" rtl="0">
              <a:lnSpc>
                <a:spcPct val="120000"/>
              </a:lnSpc>
              <a:spcBef>
                <a:spcPts val="0"/>
              </a:spcBef>
              <a:spcAft>
                <a:spcPts val="0"/>
              </a:spcAft>
              <a:buNone/>
            </a:pPr>
            <a:r>
              <a:rPr lang="en" sz="1000">
                <a:solidFill>
                  <a:schemeClr val="dk2"/>
                </a:solidFill>
                <a:latin typeface="Exo"/>
                <a:ea typeface="Exo"/>
                <a:cs typeface="Exo"/>
                <a:sym typeface="Exo"/>
              </a:rPr>
              <a:t>Reagor &amp; Rigetti</a:t>
            </a:r>
            <a:r>
              <a:rPr lang="en" sz="1000">
                <a:solidFill>
                  <a:schemeClr val="dk2"/>
                </a:solidFill>
                <a:latin typeface="Exo"/>
                <a:ea typeface="Exo"/>
                <a:cs typeface="Exo"/>
                <a:sym typeface="Exo"/>
              </a:rPr>
              <a:t> </a:t>
            </a:r>
            <a:r>
              <a:rPr lang="en" sz="1000" u="sng">
                <a:solidFill>
                  <a:schemeClr val="hlink"/>
                </a:solidFill>
                <a:latin typeface="Exo"/>
                <a:ea typeface="Exo"/>
                <a:cs typeface="Exo"/>
                <a:sym typeface="Exo"/>
                <a:hlinkClick r:id="rId4"/>
              </a:rPr>
              <a:t>arXiv:1706.06570</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6" name="Shape 1676"/>
        <p:cNvGrpSpPr/>
        <p:nvPr/>
      </p:nvGrpSpPr>
      <p:grpSpPr>
        <a:xfrm>
          <a:off x="0" y="0"/>
          <a:ext cx="0" cy="0"/>
          <a:chOff x="0" y="0"/>
          <a:chExt cx="0" cy="0"/>
        </a:xfrm>
      </p:grpSpPr>
      <p:pic>
        <p:nvPicPr>
          <p:cNvPr id="1677" name="Shape 1677"/>
          <p:cNvPicPr preferRelativeResize="0"/>
          <p:nvPr/>
        </p:nvPicPr>
        <p:blipFill>
          <a:blip r:embed="rId3">
            <a:alphaModFix/>
          </a:blip>
          <a:stretch>
            <a:fillRect/>
          </a:stretch>
        </p:blipFill>
        <p:spPr>
          <a:xfrm>
            <a:off x="283625" y="675935"/>
            <a:ext cx="3389750" cy="4052526"/>
          </a:xfrm>
          <a:prstGeom prst="rect">
            <a:avLst/>
          </a:prstGeom>
          <a:noFill/>
          <a:ln cap="flat" cmpd="sng" w="9525">
            <a:solidFill>
              <a:schemeClr val="dk1"/>
            </a:solidFill>
            <a:prstDash val="solid"/>
            <a:round/>
            <a:headEnd len="med" w="med" type="none"/>
            <a:tailEnd len="med" w="med" type="none"/>
          </a:ln>
        </p:spPr>
      </p:pic>
      <p:pic>
        <p:nvPicPr>
          <p:cNvPr id="1678" name="Shape 1678"/>
          <p:cNvPicPr preferRelativeResize="0"/>
          <p:nvPr/>
        </p:nvPicPr>
        <p:blipFill>
          <a:blip r:embed="rId4">
            <a:alphaModFix/>
          </a:blip>
          <a:stretch>
            <a:fillRect/>
          </a:stretch>
        </p:blipFill>
        <p:spPr>
          <a:xfrm>
            <a:off x="2742424" y="826655"/>
            <a:ext cx="3389751" cy="4093603"/>
          </a:xfrm>
          <a:prstGeom prst="rect">
            <a:avLst/>
          </a:prstGeom>
          <a:noFill/>
          <a:ln cap="flat" cmpd="sng" w="9525">
            <a:solidFill>
              <a:schemeClr val="dk1"/>
            </a:solidFill>
            <a:prstDash val="solid"/>
            <a:round/>
            <a:headEnd len="med" w="med" type="none"/>
            <a:tailEnd len="med" w="med" type="none"/>
          </a:ln>
        </p:spPr>
      </p:pic>
      <p:pic>
        <p:nvPicPr>
          <p:cNvPr id="1679" name="Shape 1679"/>
          <p:cNvPicPr preferRelativeResize="0"/>
          <p:nvPr/>
        </p:nvPicPr>
        <p:blipFill>
          <a:blip r:embed="rId5">
            <a:alphaModFix/>
          </a:blip>
          <a:stretch>
            <a:fillRect/>
          </a:stretch>
        </p:blipFill>
        <p:spPr>
          <a:xfrm>
            <a:off x="5208249" y="984411"/>
            <a:ext cx="3389750" cy="4082889"/>
          </a:xfrm>
          <a:prstGeom prst="rect">
            <a:avLst/>
          </a:prstGeom>
          <a:noFill/>
          <a:ln cap="flat" cmpd="sng" w="9525">
            <a:solidFill>
              <a:schemeClr val="dk1"/>
            </a:solidFill>
            <a:prstDash val="solid"/>
            <a:round/>
            <a:headEnd len="med" w="med" type="none"/>
            <a:tailEnd len="med" w="med" type="none"/>
          </a:ln>
        </p:spPr>
      </p:pic>
      <p:sp>
        <p:nvSpPr>
          <p:cNvPr id="1680" name="Shape 1680"/>
          <p:cNvSpPr txBox="1"/>
          <p:nvPr>
            <p:ph type="title"/>
          </p:nvPr>
        </p:nvSpPr>
        <p:spPr>
          <a:xfrm>
            <a:off x="235950" y="172250"/>
            <a:ext cx="8503500" cy="48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Forest 1.0</a:t>
            </a:r>
            <a:endParaRPr b="0" sz="2400">
              <a:solidFill>
                <a:schemeClr val="dk1"/>
              </a:solidFill>
            </a:endParaRPr>
          </a:p>
        </p:txBody>
      </p:sp>
      <p:sp>
        <p:nvSpPr>
          <p:cNvPr id="1681" name="Shape 1681"/>
          <p:cNvSpPr txBox="1"/>
          <p:nvPr>
            <p:ph type="title"/>
          </p:nvPr>
        </p:nvSpPr>
        <p:spPr>
          <a:xfrm rot="-2870830">
            <a:off x="42376" y="2942253"/>
            <a:ext cx="2707601" cy="783962"/>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accent5"/>
                </a:solidFill>
              </a:rPr>
              <a:t>Theory</a:t>
            </a:r>
            <a:endParaRPr b="1" sz="3600">
              <a:solidFill>
                <a:schemeClr val="accent5"/>
              </a:solidFill>
            </a:endParaRPr>
          </a:p>
        </p:txBody>
      </p:sp>
      <p:sp>
        <p:nvSpPr>
          <p:cNvPr id="1682" name="Shape 1682"/>
          <p:cNvSpPr txBox="1"/>
          <p:nvPr>
            <p:ph type="title"/>
          </p:nvPr>
        </p:nvSpPr>
        <p:spPr>
          <a:xfrm rot="-2870771">
            <a:off x="2387602" y="2805371"/>
            <a:ext cx="3366445" cy="783962"/>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accent5"/>
                </a:solidFill>
              </a:rPr>
              <a:t>Demonstration</a:t>
            </a:r>
            <a:endParaRPr b="1" sz="3600">
              <a:solidFill>
                <a:schemeClr val="accent5"/>
              </a:solidFill>
            </a:endParaRPr>
          </a:p>
        </p:txBody>
      </p:sp>
      <p:sp>
        <p:nvSpPr>
          <p:cNvPr id="1683" name="Shape 1683"/>
          <p:cNvSpPr txBox="1"/>
          <p:nvPr>
            <p:ph type="title"/>
          </p:nvPr>
        </p:nvSpPr>
        <p:spPr>
          <a:xfrm rot="-2870785">
            <a:off x="5401123" y="2676915"/>
            <a:ext cx="3225204" cy="783962"/>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accent5"/>
                </a:solidFill>
              </a:rPr>
              <a:t>Integration</a:t>
            </a:r>
            <a:endParaRPr b="1" sz="3600">
              <a:solidFill>
                <a:schemeClr val="accent5"/>
              </a:solidFill>
            </a:endParaRPr>
          </a:p>
        </p:txBody>
      </p:sp>
      <p:sp>
        <p:nvSpPr>
          <p:cNvPr id="1684" name="Shape 1684"/>
          <p:cNvSpPr txBox="1"/>
          <p:nvPr>
            <p:ph type="title"/>
          </p:nvPr>
        </p:nvSpPr>
        <p:spPr>
          <a:xfrm>
            <a:off x="6478073" y="172250"/>
            <a:ext cx="1908600" cy="4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rPr>
              <a:t>June 20</a:t>
            </a:r>
            <a:endParaRPr b="1" sz="2400">
              <a:solidFill>
                <a:schemeClr val="accent5"/>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8" name="Shape 1688"/>
        <p:cNvGrpSpPr/>
        <p:nvPr/>
      </p:nvGrpSpPr>
      <p:grpSpPr>
        <a:xfrm>
          <a:off x="0" y="0"/>
          <a:ext cx="0" cy="0"/>
          <a:chOff x="0" y="0"/>
          <a:chExt cx="0" cy="0"/>
        </a:xfrm>
      </p:grpSpPr>
      <p:sp>
        <p:nvSpPr>
          <p:cNvPr id="1689" name="Shape 1689"/>
          <p:cNvSpPr/>
          <p:nvPr/>
        </p:nvSpPr>
        <p:spPr>
          <a:xfrm>
            <a:off x="326350" y="0"/>
            <a:ext cx="54315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What is a quantum computer?</a:t>
            </a:r>
            <a:endParaRPr sz="1800"/>
          </a:p>
        </p:txBody>
      </p:sp>
      <p:sp>
        <p:nvSpPr>
          <p:cNvPr id="1690" name="Shape 1690"/>
          <p:cNvSpPr txBox="1"/>
          <p:nvPr/>
        </p:nvSpPr>
        <p:spPr>
          <a:xfrm>
            <a:off x="283650" y="1071475"/>
            <a:ext cx="7051200" cy="3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rPr lang="en" sz="1600">
                <a:solidFill>
                  <a:srgbClr val="48737F"/>
                </a:solidFill>
                <a:latin typeface="Exo"/>
                <a:ea typeface="Exo"/>
                <a:cs typeface="Exo"/>
                <a:sym typeface="Exo"/>
              </a:rPr>
              <a:t>Machine that natively executes unitary operations on quantum systems</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Generalizes universal classical computer</a:t>
            </a:r>
            <a:endParaRPr sz="1600">
              <a:solidFill>
                <a:srgbClr val="48737F"/>
              </a:solidFill>
              <a:latin typeface="Exo"/>
              <a:ea typeface="Exo"/>
              <a:cs typeface="Exo"/>
              <a:sym typeface="Exo"/>
            </a:endParaRPr>
          </a:p>
          <a:p>
            <a:pPr indent="-330200" lvl="0" marL="457200" rtl="0">
              <a:lnSpc>
                <a:spcPct val="120000"/>
              </a:lnSpc>
              <a:spcBef>
                <a:spcPts val="0"/>
              </a:spcBef>
              <a:spcAft>
                <a:spcPts val="0"/>
              </a:spcAft>
              <a:buClr>
                <a:srgbClr val="48737F"/>
              </a:buClr>
              <a:buSzPts val="1600"/>
              <a:buFont typeface="Exo"/>
              <a:buChar char="●"/>
            </a:pPr>
            <a:r>
              <a:rPr lang="en" sz="1600">
                <a:solidFill>
                  <a:schemeClr val="dk2"/>
                </a:solidFill>
                <a:latin typeface="Exo"/>
                <a:ea typeface="Exo"/>
                <a:cs typeface="Exo"/>
                <a:sym typeface="Exo"/>
              </a:rPr>
              <a:t>Benefits from inherent size of Hilbert spaces</a:t>
            </a:r>
            <a:endParaRPr sz="1600">
              <a:solidFill>
                <a:schemeClr val="dk2"/>
              </a:solidFill>
              <a:latin typeface="Exo"/>
              <a:ea typeface="Exo"/>
              <a:cs typeface="Exo"/>
              <a:sym typeface="Exo"/>
            </a:endParaRPr>
          </a:p>
          <a:p>
            <a:pPr indent="-330200" lvl="0" marL="457200" rtl="0">
              <a:lnSpc>
                <a:spcPct val="120000"/>
              </a:lnSpc>
              <a:spcBef>
                <a:spcPts val="0"/>
              </a:spcBef>
              <a:spcAft>
                <a:spcPts val="0"/>
              </a:spcAft>
              <a:buClr>
                <a:schemeClr val="dk2"/>
              </a:buClr>
              <a:buSzPts val="1600"/>
              <a:buFont typeface="Exo"/>
              <a:buChar char="●"/>
            </a:pPr>
            <a:r>
              <a:rPr lang="en" sz="1600">
                <a:solidFill>
                  <a:schemeClr val="dk2"/>
                </a:solidFill>
                <a:latin typeface="Exo"/>
                <a:ea typeface="Exo"/>
                <a:cs typeface="Exo"/>
                <a:sym typeface="Exo"/>
              </a:rPr>
              <a:t>Better performance on notable hard problems</a:t>
            </a:r>
            <a:endParaRPr sz="1600">
              <a:solidFill>
                <a:schemeClr val="dk2"/>
              </a:solidFill>
              <a:latin typeface="Exo"/>
              <a:ea typeface="Exo"/>
              <a:cs typeface="Exo"/>
              <a:sym typeface="Exo"/>
            </a:endParaRPr>
          </a:p>
          <a:p>
            <a:pPr indent="0" lvl="0" marL="0" marR="0" rtl="0" algn="l">
              <a:lnSpc>
                <a:spcPct val="120000"/>
              </a:lnSpc>
              <a:spcBef>
                <a:spcPts val="0"/>
              </a:spcBef>
              <a:spcAft>
                <a:spcPts val="0"/>
              </a:spcAft>
              <a:buNone/>
            </a:pPr>
            <a:r>
              <a:t/>
            </a:r>
            <a:endParaRPr sz="1600">
              <a:solidFill>
                <a:srgbClr val="48737F"/>
              </a:solidFill>
              <a:latin typeface="Exo"/>
              <a:ea typeface="Exo"/>
              <a:cs typeface="Exo"/>
              <a:sym typeface="Exo"/>
            </a:endParaRPr>
          </a:p>
        </p:txBody>
      </p:sp>
      <p:grpSp>
        <p:nvGrpSpPr>
          <p:cNvPr id="1691" name="Shape 1691"/>
          <p:cNvGrpSpPr/>
          <p:nvPr/>
        </p:nvGrpSpPr>
        <p:grpSpPr>
          <a:xfrm>
            <a:off x="5220238" y="1632000"/>
            <a:ext cx="3923760" cy="3426825"/>
            <a:chOff x="5220238" y="1632000"/>
            <a:chExt cx="3923760" cy="3426825"/>
          </a:xfrm>
        </p:grpSpPr>
        <p:sp>
          <p:nvSpPr>
            <p:cNvPr id="1692" name="Shape 1692"/>
            <p:cNvSpPr txBox="1"/>
            <p:nvPr/>
          </p:nvSpPr>
          <p:spPr>
            <a:xfrm>
              <a:off x="5958000" y="1782000"/>
              <a:ext cx="2826000" cy="2772000"/>
            </a:xfrm>
            <a:prstGeom prst="rect">
              <a:avLst/>
            </a:prstGeom>
            <a:noFill/>
            <a:ln cap="flat" cmpd="sng" w="9525">
              <a:solidFill>
                <a:schemeClr val="dk1"/>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693" name="Shape 1693"/>
            <p:cNvPicPr preferRelativeResize="0"/>
            <p:nvPr/>
          </p:nvPicPr>
          <p:blipFill>
            <a:blip r:embed="rId3">
              <a:alphaModFix/>
            </a:blip>
            <a:stretch>
              <a:fillRect/>
            </a:stretch>
          </p:blipFill>
          <p:spPr>
            <a:xfrm>
              <a:off x="7542000" y="2263150"/>
              <a:ext cx="1044000" cy="2128350"/>
            </a:xfrm>
            <a:prstGeom prst="rect">
              <a:avLst/>
            </a:prstGeom>
            <a:noFill/>
            <a:ln>
              <a:noFill/>
            </a:ln>
          </p:spPr>
        </p:pic>
        <p:sp>
          <p:nvSpPr>
            <p:cNvPr id="1694" name="Shape 1694"/>
            <p:cNvSpPr txBox="1"/>
            <p:nvPr/>
          </p:nvSpPr>
          <p:spPr>
            <a:xfrm>
              <a:off x="6956998" y="1632000"/>
              <a:ext cx="2187000" cy="720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Quantum state</a:t>
              </a:r>
              <a:endParaRPr sz="1200">
                <a:solidFill>
                  <a:schemeClr val="dk2"/>
                </a:solidFill>
                <a:latin typeface="Exo"/>
                <a:ea typeface="Exo"/>
                <a:cs typeface="Exo"/>
                <a:sym typeface="Exo"/>
              </a:endParaRPr>
            </a:p>
          </p:txBody>
        </p:sp>
        <p:sp>
          <p:nvSpPr>
            <p:cNvPr id="1695" name="Shape 1695"/>
            <p:cNvSpPr txBox="1"/>
            <p:nvPr/>
          </p:nvSpPr>
          <p:spPr>
            <a:xfrm>
              <a:off x="5562000" y="1632000"/>
              <a:ext cx="1948200" cy="720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Classical state</a:t>
              </a:r>
              <a:endParaRPr sz="1200">
                <a:solidFill>
                  <a:schemeClr val="dk2"/>
                </a:solidFill>
                <a:latin typeface="Exo"/>
                <a:ea typeface="Exo"/>
                <a:cs typeface="Exo"/>
                <a:sym typeface="Exo"/>
              </a:endParaRPr>
            </a:p>
          </p:txBody>
        </p:sp>
        <p:pic>
          <p:nvPicPr>
            <p:cNvPr id="1696" name="Shape 1696"/>
            <p:cNvPicPr preferRelativeResize="0"/>
            <p:nvPr/>
          </p:nvPicPr>
          <p:blipFill>
            <a:blip r:embed="rId4">
              <a:alphaModFix/>
            </a:blip>
            <a:stretch>
              <a:fillRect/>
            </a:stretch>
          </p:blipFill>
          <p:spPr>
            <a:xfrm>
              <a:off x="6443650" y="2267950"/>
              <a:ext cx="427550" cy="265175"/>
            </a:xfrm>
            <a:prstGeom prst="rect">
              <a:avLst/>
            </a:prstGeom>
            <a:noFill/>
            <a:ln>
              <a:noFill/>
            </a:ln>
          </p:spPr>
        </p:pic>
        <p:pic>
          <p:nvPicPr>
            <p:cNvPr id="1697" name="Shape 1697"/>
            <p:cNvPicPr preferRelativeResize="0"/>
            <p:nvPr/>
          </p:nvPicPr>
          <p:blipFill>
            <a:blip r:embed="rId5">
              <a:alphaModFix/>
            </a:blip>
            <a:stretch>
              <a:fillRect/>
            </a:stretch>
          </p:blipFill>
          <p:spPr>
            <a:xfrm>
              <a:off x="5220238" y="4648725"/>
              <a:ext cx="3322862" cy="410100"/>
            </a:xfrm>
            <a:prstGeom prst="rect">
              <a:avLst/>
            </a:prstGeom>
            <a:noFill/>
            <a:ln>
              <a:noFill/>
            </a:ln>
          </p:spPr>
        </p:pic>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1" name="Shape 1701"/>
        <p:cNvGrpSpPr/>
        <p:nvPr/>
      </p:nvGrpSpPr>
      <p:grpSpPr>
        <a:xfrm>
          <a:off x="0" y="0"/>
          <a:ext cx="0" cy="0"/>
          <a:chOff x="0" y="0"/>
          <a:chExt cx="0" cy="0"/>
        </a:xfrm>
      </p:grpSpPr>
      <p:sp>
        <p:nvSpPr>
          <p:cNvPr id="1702" name="Shape 1702"/>
          <p:cNvSpPr/>
          <p:nvPr/>
        </p:nvSpPr>
        <p:spPr>
          <a:xfrm>
            <a:off x="326350" y="0"/>
            <a:ext cx="5431500" cy="8019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Clr>
                <a:schemeClr val="lt1"/>
              </a:buClr>
              <a:buFont typeface="Exo"/>
              <a:buNone/>
            </a:pPr>
            <a:r>
              <a:rPr lang="en" sz="1800">
                <a:solidFill>
                  <a:schemeClr val="lt1"/>
                </a:solidFill>
                <a:latin typeface="Exo"/>
                <a:ea typeface="Exo"/>
                <a:cs typeface="Exo"/>
                <a:sym typeface="Exo"/>
              </a:rPr>
              <a:t>What is a quantum computer?</a:t>
            </a:r>
            <a:endParaRPr sz="1800"/>
          </a:p>
        </p:txBody>
      </p:sp>
      <p:sp>
        <p:nvSpPr>
          <p:cNvPr id="1703" name="Shape 1703"/>
          <p:cNvSpPr txBox="1"/>
          <p:nvPr/>
        </p:nvSpPr>
        <p:spPr>
          <a:xfrm>
            <a:off x="283650" y="1071475"/>
            <a:ext cx="7501500" cy="3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48737F"/>
              </a:buClr>
              <a:buFont typeface="Exo"/>
              <a:buNone/>
            </a:pPr>
            <a:r>
              <a:rPr lang="en" sz="1600">
                <a:solidFill>
                  <a:srgbClr val="48737F"/>
                </a:solidFill>
                <a:latin typeface="Exo"/>
                <a:ea typeface="Exo"/>
                <a:cs typeface="Exo"/>
                <a:sym typeface="Exo"/>
              </a:rPr>
              <a:t>Machine that natively executes </a:t>
            </a:r>
            <a:r>
              <a:rPr lang="en" sz="1600">
                <a:solidFill>
                  <a:schemeClr val="dk2"/>
                </a:solidFill>
                <a:latin typeface="Exo"/>
                <a:ea typeface="Exo"/>
                <a:cs typeface="Exo"/>
                <a:sym typeface="Exo"/>
              </a:rPr>
              <a:t>unitary operations</a:t>
            </a:r>
            <a:r>
              <a:rPr lang="en" sz="1600">
                <a:solidFill>
                  <a:srgbClr val="48737F"/>
                </a:solidFill>
                <a:latin typeface="Exo"/>
                <a:ea typeface="Exo"/>
                <a:cs typeface="Exo"/>
                <a:sym typeface="Exo"/>
              </a:rPr>
              <a:t> on quantum systems</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Generalizes universal classical computer</a:t>
            </a:r>
            <a:endParaRPr sz="1600">
              <a:solidFill>
                <a:srgbClr val="48737F"/>
              </a:solidFill>
              <a:latin typeface="Exo"/>
              <a:ea typeface="Exo"/>
              <a:cs typeface="Exo"/>
              <a:sym typeface="Exo"/>
            </a:endParaRPr>
          </a:p>
          <a:p>
            <a:pPr indent="-330200" lvl="0" marL="457200" rtl="0">
              <a:lnSpc>
                <a:spcPct val="120000"/>
              </a:lnSpc>
              <a:spcBef>
                <a:spcPts val="0"/>
              </a:spcBef>
              <a:spcAft>
                <a:spcPts val="0"/>
              </a:spcAft>
              <a:buClr>
                <a:srgbClr val="48737F"/>
              </a:buClr>
              <a:buSzPts val="1600"/>
              <a:buFont typeface="Exo"/>
              <a:buChar char="●"/>
            </a:pPr>
            <a:r>
              <a:rPr lang="en" sz="1600">
                <a:solidFill>
                  <a:schemeClr val="dk2"/>
                </a:solidFill>
                <a:latin typeface="Exo"/>
                <a:ea typeface="Exo"/>
                <a:cs typeface="Exo"/>
                <a:sym typeface="Exo"/>
              </a:rPr>
              <a:t>Benefits from inherent size of Hilbert spaces</a:t>
            </a:r>
            <a:endParaRPr sz="1600">
              <a:solidFill>
                <a:schemeClr val="dk2"/>
              </a:solidFill>
              <a:latin typeface="Exo"/>
              <a:ea typeface="Exo"/>
              <a:cs typeface="Exo"/>
              <a:sym typeface="Exo"/>
            </a:endParaRPr>
          </a:p>
          <a:p>
            <a:pPr indent="-330200" lvl="0" marL="457200" rtl="0">
              <a:lnSpc>
                <a:spcPct val="120000"/>
              </a:lnSpc>
              <a:spcBef>
                <a:spcPts val="0"/>
              </a:spcBef>
              <a:spcAft>
                <a:spcPts val="0"/>
              </a:spcAft>
              <a:buClr>
                <a:schemeClr val="dk2"/>
              </a:buClr>
              <a:buSzPts val="1600"/>
              <a:buFont typeface="Exo"/>
              <a:buChar char="●"/>
            </a:pPr>
            <a:r>
              <a:rPr lang="en" sz="1600">
                <a:solidFill>
                  <a:schemeClr val="dk2"/>
                </a:solidFill>
                <a:latin typeface="Exo"/>
                <a:ea typeface="Exo"/>
                <a:cs typeface="Exo"/>
                <a:sym typeface="Exo"/>
              </a:rPr>
              <a:t>Better performance on notable hard problems</a:t>
            </a:r>
            <a:endParaRPr sz="1600">
              <a:solidFill>
                <a:schemeClr val="dk2"/>
              </a:solidFill>
              <a:latin typeface="Exo"/>
              <a:ea typeface="Exo"/>
              <a:cs typeface="Exo"/>
              <a:sym typeface="Exo"/>
            </a:endParaRPr>
          </a:p>
          <a:p>
            <a:pPr indent="0" lvl="0" marL="0" marR="0" rtl="0" algn="l">
              <a:lnSpc>
                <a:spcPct val="120000"/>
              </a:lnSpc>
              <a:spcBef>
                <a:spcPts val="0"/>
              </a:spcBef>
              <a:spcAft>
                <a:spcPts val="0"/>
              </a:spcAft>
              <a:buClr>
                <a:srgbClr val="48737F"/>
              </a:buClr>
              <a:buFont typeface="Exo"/>
              <a:buNone/>
            </a:pPr>
            <a:r>
              <a:t/>
            </a:r>
            <a:endParaRPr sz="1600">
              <a:solidFill>
                <a:srgbClr val="48737F"/>
              </a:solidFill>
              <a:latin typeface="Exo"/>
              <a:ea typeface="Exo"/>
              <a:cs typeface="Exo"/>
              <a:sym typeface="Exo"/>
            </a:endParaRPr>
          </a:p>
          <a:p>
            <a:pPr indent="0" lvl="0" marL="0" marR="0" rtl="0" algn="l">
              <a:lnSpc>
                <a:spcPct val="120000"/>
              </a:lnSpc>
              <a:spcBef>
                <a:spcPts val="0"/>
              </a:spcBef>
              <a:spcAft>
                <a:spcPts val="0"/>
              </a:spcAft>
              <a:buClr>
                <a:srgbClr val="48737F"/>
              </a:buClr>
              <a:buFont typeface="Exo"/>
              <a:buNone/>
            </a:pPr>
            <a:r>
              <a:rPr lang="en" sz="1600">
                <a:solidFill>
                  <a:srgbClr val="48737F"/>
                </a:solidFill>
                <a:latin typeface="Exo"/>
                <a:ea typeface="Exo"/>
                <a:cs typeface="Exo"/>
                <a:sym typeface="Exo"/>
              </a:rPr>
              <a:t>+1 qubit = 2x compute or memory</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Addressable problem size</a:t>
            </a:r>
            <a:endParaRPr sz="1600">
              <a:solidFill>
                <a:srgbClr val="48737F"/>
              </a:solidFill>
              <a:latin typeface="Exo"/>
              <a:ea typeface="Exo"/>
              <a:cs typeface="Exo"/>
              <a:sym typeface="Exo"/>
            </a:endParaRPr>
          </a:p>
          <a:p>
            <a:pPr indent="-330200" lvl="0" marL="457200" marR="0" rtl="0" algn="l">
              <a:lnSpc>
                <a:spcPct val="120000"/>
              </a:lnSpc>
              <a:spcBef>
                <a:spcPts val="0"/>
              </a:spcBef>
              <a:spcAft>
                <a:spcPts val="0"/>
              </a:spcAft>
              <a:buClr>
                <a:srgbClr val="48737F"/>
              </a:buClr>
              <a:buSzPts val="1600"/>
              <a:buFont typeface="Exo"/>
              <a:buChar char="●"/>
            </a:pPr>
            <a:r>
              <a:rPr lang="en" sz="1600">
                <a:solidFill>
                  <a:srgbClr val="48737F"/>
                </a:solidFill>
                <a:latin typeface="Exo"/>
                <a:ea typeface="Exo"/>
                <a:cs typeface="Exo"/>
                <a:sym typeface="Exo"/>
              </a:rPr>
              <a:t>Energy efficiency</a:t>
            </a:r>
            <a:endParaRPr sz="1600">
              <a:solidFill>
                <a:srgbClr val="48737F"/>
              </a:solidFill>
              <a:latin typeface="Exo"/>
              <a:ea typeface="Exo"/>
              <a:cs typeface="Exo"/>
              <a:sym typeface="Exo"/>
            </a:endParaRPr>
          </a:p>
          <a:p>
            <a:pPr indent="0" lvl="0" marL="0" marR="0" rtl="0" algn="l">
              <a:lnSpc>
                <a:spcPct val="120000"/>
              </a:lnSpc>
              <a:spcBef>
                <a:spcPts val="0"/>
              </a:spcBef>
              <a:spcAft>
                <a:spcPts val="0"/>
              </a:spcAft>
              <a:buNone/>
            </a:pPr>
            <a:r>
              <a:t/>
            </a:r>
            <a:endParaRPr sz="1600">
              <a:solidFill>
                <a:srgbClr val="48737F"/>
              </a:solidFill>
              <a:latin typeface="Exo"/>
              <a:ea typeface="Exo"/>
              <a:cs typeface="Exo"/>
              <a:sym typeface="Exo"/>
            </a:endParaRPr>
          </a:p>
        </p:txBody>
      </p:sp>
      <p:grpSp>
        <p:nvGrpSpPr>
          <p:cNvPr id="1704" name="Shape 1704"/>
          <p:cNvGrpSpPr/>
          <p:nvPr/>
        </p:nvGrpSpPr>
        <p:grpSpPr>
          <a:xfrm>
            <a:off x="5220238" y="1632000"/>
            <a:ext cx="3923760" cy="3426825"/>
            <a:chOff x="5220238" y="1632000"/>
            <a:chExt cx="3923760" cy="3426825"/>
          </a:xfrm>
        </p:grpSpPr>
        <p:sp>
          <p:nvSpPr>
            <p:cNvPr id="1705" name="Shape 1705"/>
            <p:cNvSpPr txBox="1"/>
            <p:nvPr/>
          </p:nvSpPr>
          <p:spPr>
            <a:xfrm>
              <a:off x="5958000" y="1782000"/>
              <a:ext cx="2826000" cy="2772000"/>
            </a:xfrm>
            <a:prstGeom prst="rect">
              <a:avLst/>
            </a:prstGeom>
            <a:noFill/>
            <a:ln cap="flat" cmpd="sng" w="9525">
              <a:solidFill>
                <a:schemeClr val="dk1"/>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706" name="Shape 1706"/>
            <p:cNvPicPr preferRelativeResize="0"/>
            <p:nvPr/>
          </p:nvPicPr>
          <p:blipFill>
            <a:blip r:embed="rId3">
              <a:alphaModFix/>
            </a:blip>
            <a:stretch>
              <a:fillRect/>
            </a:stretch>
          </p:blipFill>
          <p:spPr>
            <a:xfrm>
              <a:off x="7542000" y="2263150"/>
              <a:ext cx="1044000" cy="2128350"/>
            </a:xfrm>
            <a:prstGeom prst="rect">
              <a:avLst/>
            </a:prstGeom>
            <a:noFill/>
            <a:ln>
              <a:noFill/>
            </a:ln>
          </p:spPr>
        </p:pic>
        <p:sp>
          <p:nvSpPr>
            <p:cNvPr id="1707" name="Shape 1707"/>
            <p:cNvSpPr txBox="1"/>
            <p:nvPr/>
          </p:nvSpPr>
          <p:spPr>
            <a:xfrm>
              <a:off x="6956998" y="1632000"/>
              <a:ext cx="2187000" cy="720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Quantum state</a:t>
              </a:r>
              <a:endParaRPr sz="1200">
                <a:solidFill>
                  <a:schemeClr val="dk2"/>
                </a:solidFill>
                <a:latin typeface="Exo"/>
                <a:ea typeface="Exo"/>
                <a:cs typeface="Exo"/>
                <a:sym typeface="Exo"/>
              </a:endParaRPr>
            </a:p>
          </p:txBody>
        </p:sp>
        <p:sp>
          <p:nvSpPr>
            <p:cNvPr id="1708" name="Shape 1708"/>
            <p:cNvSpPr txBox="1"/>
            <p:nvPr/>
          </p:nvSpPr>
          <p:spPr>
            <a:xfrm>
              <a:off x="5562000" y="1632000"/>
              <a:ext cx="1948200" cy="7206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1200">
                  <a:solidFill>
                    <a:schemeClr val="dk2"/>
                  </a:solidFill>
                  <a:latin typeface="Exo"/>
                  <a:ea typeface="Exo"/>
                  <a:cs typeface="Exo"/>
                  <a:sym typeface="Exo"/>
                </a:rPr>
                <a:t>Classical </a:t>
              </a:r>
              <a:r>
                <a:rPr lang="en" sz="1200">
                  <a:solidFill>
                    <a:schemeClr val="dk2"/>
                  </a:solidFill>
                  <a:latin typeface="Exo"/>
                  <a:ea typeface="Exo"/>
                  <a:cs typeface="Exo"/>
                  <a:sym typeface="Exo"/>
                </a:rPr>
                <a:t>state</a:t>
              </a:r>
              <a:endParaRPr sz="1200">
                <a:solidFill>
                  <a:schemeClr val="dk2"/>
                </a:solidFill>
                <a:latin typeface="Exo"/>
                <a:ea typeface="Exo"/>
                <a:cs typeface="Exo"/>
                <a:sym typeface="Exo"/>
              </a:endParaRPr>
            </a:p>
          </p:txBody>
        </p:sp>
        <p:pic>
          <p:nvPicPr>
            <p:cNvPr id="1709" name="Shape 1709"/>
            <p:cNvPicPr preferRelativeResize="0"/>
            <p:nvPr/>
          </p:nvPicPr>
          <p:blipFill>
            <a:blip r:embed="rId4">
              <a:alphaModFix/>
            </a:blip>
            <a:stretch>
              <a:fillRect/>
            </a:stretch>
          </p:blipFill>
          <p:spPr>
            <a:xfrm>
              <a:off x="6443650" y="2267950"/>
              <a:ext cx="427550" cy="265175"/>
            </a:xfrm>
            <a:prstGeom prst="rect">
              <a:avLst/>
            </a:prstGeom>
            <a:noFill/>
            <a:ln>
              <a:noFill/>
            </a:ln>
          </p:spPr>
        </p:pic>
        <p:pic>
          <p:nvPicPr>
            <p:cNvPr id="1710" name="Shape 1710"/>
            <p:cNvPicPr preferRelativeResize="0"/>
            <p:nvPr/>
          </p:nvPicPr>
          <p:blipFill>
            <a:blip r:embed="rId5">
              <a:alphaModFix/>
            </a:blip>
            <a:stretch>
              <a:fillRect/>
            </a:stretch>
          </p:blipFill>
          <p:spPr>
            <a:xfrm>
              <a:off x="5220238" y="4648725"/>
              <a:ext cx="3322862" cy="4101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Custom 1">
      <a:dk1>
        <a:srgbClr val="4E4E4E"/>
      </a:dk1>
      <a:lt1>
        <a:srgbClr val="FFFFFF"/>
      </a:lt1>
      <a:dk2>
        <a:srgbClr val="48737F"/>
      </a:dk2>
      <a:lt2>
        <a:srgbClr val="D7DDDE"/>
      </a:lt2>
      <a:accent1>
        <a:srgbClr val="6CAFB7"/>
      </a:accent1>
      <a:accent2>
        <a:srgbClr val="484848"/>
      </a:accent2>
      <a:accent3>
        <a:srgbClr val="989FA7"/>
      </a:accent3>
      <a:accent4>
        <a:srgbClr val="DCE5EA"/>
      </a:accent4>
      <a:accent5>
        <a:srgbClr val="B9407D"/>
      </a:accent5>
      <a:accent6>
        <a:srgbClr val="EAE8C6"/>
      </a:accent6>
      <a:hlink>
        <a:srgbClr val="6CAFB7"/>
      </a:hlink>
      <a:folHlink>
        <a:srgbClr val="4873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